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rts/chart1.xml" ContentType="application/vnd.openxmlformats-officedocument.drawingml.chart+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79" r:id="rId3"/>
  </p:sldMasterIdLst>
  <p:notesMasterIdLst>
    <p:notesMasterId r:id="rId124"/>
  </p:notesMasterIdLst>
  <p:sldIdLst>
    <p:sldId id="417" r:id="rId4"/>
    <p:sldId id="271" r:id="rId5"/>
    <p:sldId id="283" r:id="rId6"/>
    <p:sldId id="268" r:id="rId7"/>
    <p:sldId id="278" r:id="rId8"/>
    <p:sldId id="280" r:id="rId9"/>
    <p:sldId id="282" r:id="rId10"/>
    <p:sldId id="277" r:id="rId11"/>
    <p:sldId id="267" r:id="rId12"/>
    <p:sldId id="269" r:id="rId13"/>
    <p:sldId id="272" r:id="rId14"/>
    <p:sldId id="279"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41" r:id="rId33"/>
    <p:sldId id="421" r:id="rId34"/>
    <p:sldId id="301" r:id="rId35"/>
    <p:sldId id="302" r:id="rId36"/>
    <p:sldId id="303" r:id="rId37"/>
    <p:sldId id="304" r:id="rId38"/>
    <p:sldId id="305" r:id="rId39"/>
    <p:sldId id="306" r:id="rId40"/>
    <p:sldId id="307" r:id="rId41"/>
    <p:sldId id="308" r:id="rId42"/>
    <p:sldId id="309" r:id="rId43"/>
    <p:sldId id="310" r:id="rId44"/>
    <p:sldId id="311" r:id="rId45"/>
    <p:sldId id="395" r:id="rId46"/>
    <p:sldId id="418"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419" r:id="rId64"/>
    <p:sldId id="332" r:id="rId65"/>
    <p:sldId id="334" r:id="rId66"/>
    <p:sldId id="336" r:id="rId67"/>
    <p:sldId id="338" r:id="rId68"/>
    <p:sldId id="344" r:id="rId69"/>
    <p:sldId id="345" r:id="rId70"/>
    <p:sldId id="346" r:id="rId71"/>
    <p:sldId id="347" r:id="rId72"/>
    <p:sldId id="348" r:id="rId73"/>
    <p:sldId id="349" r:id="rId74"/>
    <p:sldId id="420" r:id="rId75"/>
    <p:sldId id="350" r:id="rId76"/>
    <p:sldId id="351" r:id="rId77"/>
    <p:sldId id="352" r:id="rId78"/>
    <p:sldId id="353" r:id="rId79"/>
    <p:sldId id="354" r:id="rId80"/>
    <p:sldId id="355" r:id="rId81"/>
    <p:sldId id="356" r:id="rId82"/>
    <p:sldId id="357" r:id="rId83"/>
    <p:sldId id="358" r:id="rId84"/>
    <p:sldId id="359" r:id="rId85"/>
    <p:sldId id="360" r:id="rId86"/>
    <p:sldId id="415" r:id="rId87"/>
    <p:sldId id="361" r:id="rId88"/>
    <p:sldId id="416" r:id="rId89"/>
    <p:sldId id="362" r:id="rId90"/>
    <p:sldId id="363" r:id="rId91"/>
    <p:sldId id="391" r:id="rId92"/>
    <p:sldId id="392" r:id="rId93"/>
    <p:sldId id="393" r:id="rId94"/>
    <p:sldId id="394" r:id="rId95"/>
    <p:sldId id="366" r:id="rId96"/>
    <p:sldId id="367" r:id="rId97"/>
    <p:sldId id="368" r:id="rId98"/>
    <p:sldId id="369" r:id="rId99"/>
    <p:sldId id="370" r:id="rId100"/>
    <p:sldId id="371" r:id="rId101"/>
    <p:sldId id="372" r:id="rId102"/>
    <p:sldId id="373" r:id="rId103"/>
    <p:sldId id="396" r:id="rId104"/>
    <p:sldId id="397" r:id="rId105"/>
    <p:sldId id="398" r:id="rId106"/>
    <p:sldId id="399" r:id="rId107"/>
    <p:sldId id="400" r:id="rId108"/>
    <p:sldId id="401" r:id="rId109"/>
    <p:sldId id="402" r:id="rId110"/>
    <p:sldId id="403" r:id="rId111"/>
    <p:sldId id="404" r:id="rId112"/>
    <p:sldId id="405" r:id="rId113"/>
    <p:sldId id="406" r:id="rId114"/>
    <p:sldId id="407" r:id="rId115"/>
    <p:sldId id="408" r:id="rId116"/>
    <p:sldId id="409" r:id="rId117"/>
    <p:sldId id="410" r:id="rId118"/>
    <p:sldId id="411" r:id="rId119"/>
    <p:sldId id="412" r:id="rId120"/>
    <p:sldId id="413" r:id="rId121"/>
    <p:sldId id="414" r:id="rId122"/>
    <p:sldId id="390"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71" autoAdjust="0"/>
    <p:restoredTop sz="72064" autoAdjust="0"/>
  </p:normalViewPr>
  <p:slideViewPr>
    <p:cSldViewPr snapToGrid="0">
      <p:cViewPr varScale="1">
        <p:scale>
          <a:sx n="74" d="100"/>
          <a:sy n="74" d="100"/>
        </p:scale>
        <p:origin x="-522"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12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PHASE-WISE</a:t>
            </a:r>
            <a:r>
              <a:rPr lang="en-IN" baseline="0"/>
              <a:t> SIGMA VALUE COMPARISON</a:t>
            </a:r>
            <a:endParaRPr lang="en-IN"/>
          </a:p>
        </c:rich>
      </c:tx>
      <c:layout/>
      <c:overlay val="0"/>
      <c:spPr>
        <a:noFill/>
        <a:ln>
          <a:noFill/>
        </a:ln>
        <a:effectLst/>
      </c:spPr>
    </c:title>
    <c:autoTitleDeleted val="0"/>
    <c:plotArea>
      <c:layout>
        <c:manualLayout>
          <c:layoutTarget val="inner"/>
          <c:xMode val="edge"/>
          <c:yMode val="edge"/>
          <c:x val="5.3943981250240136E-2"/>
          <c:y val="0.1990266715930791"/>
          <c:w val="0.87726943673707869"/>
          <c:h val="0.69315034000169629"/>
        </c:manualLayout>
      </c:layout>
      <c:barChart>
        <c:barDir val="col"/>
        <c:grouping val="clustered"/>
        <c:varyColors val="0"/>
        <c:ser>
          <c:idx val="0"/>
          <c:order val="0"/>
          <c:tx>
            <c:strRef>
              <c:f>'[Worksheet in PROJECT 2 - CSAT (60-40)]IMPROVE DATA'!$K$11</c:f>
              <c:strCache>
                <c:ptCount val="1"/>
                <c:pt idx="0">
                  <c:v>Long Term Sigma Value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'[Worksheet in PROJECT 2 - CSAT (60-40)]IMPROVE DATA'!$J$12:$J$21</c:f>
              <c:strCache>
                <c:ptCount val="2"/>
                <c:pt idx="0">
                  <c:v>Measure </c:v>
                </c:pt>
                <c:pt idx="1">
                  <c:v>Improve</c:v>
                </c:pt>
              </c:strCache>
            </c:strRef>
          </c:cat>
          <c:val>
            <c:numRef>
              <c:f>'[Worksheet in PROJECT 2 - CSAT (60-40)]IMPROVE DATA'!$K$12:$K$21</c:f>
              <c:numCache>
                <c:formatCode>General</c:formatCode>
                <c:ptCount val="2"/>
                <c:pt idx="0">
                  <c:v>1.6719989593742025E-2</c:v>
                </c:pt>
                <c:pt idx="1">
                  <c:v>0.51865693208039088</c:v>
                </c:pt>
              </c:numCache>
            </c:numRef>
          </c:val>
        </c:ser>
        <c:dLbls>
          <c:dLblPos val="ctr"/>
          <c:showLegendKey val="0"/>
          <c:showVal val="1"/>
          <c:showCatName val="0"/>
          <c:showSerName val="0"/>
          <c:showPercent val="0"/>
          <c:showBubbleSize val="0"/>
        </c:dLbls>
        <c:gapWidth val="219"/>
        <c:overlap val="-27"/>
        <c:axId val="379872384"/>
        <c:axId val="477392896"/>
      </c:barChart>
      <c:lineChart>
        <c:grouping val="stacked"/>
        <c:varyColors val="0"/>
        <c:ser>
          <c:idx val="1"/>
          <c:order val="1"/>
          <c:tx>
            <c:strRef>
              <c:f>'[Worksheet in PROJECT 2 - CSAT (60-40)]IMPROVE DATA'!$L$11</c:f>
              <c:strCache>
                <c:ptCount val="1"/>
                <c:pt idx="0">
                  <c:v>AVG</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'[Worksheet in PROJECT 2 - CSAT (60-40)]IMPROVE DATA'!$J$12:$J$21</c:f>
              <c:strCache>
                <c:ptCount val="2"/>
                <c:pt idx="0">
                  <c:v>Measure </c:v>
                </c:pt>
                <c:pt idx="1">
                  <c:v>Improve</c:v>
                </c:pt>
              </c:strCache>
            </c:strRef>
          </c:cat>
          <c:val>
            <c:numRef>
              <c:f>'[Worksheet in PROJECT 2 - CSAT (60-40)]IMPROVE DATA'!$L$12:$L$21</c:f>
              <c:numCache>
                <c:formatCode>General</c:formatCode>
                <c:ptCount val="2"/>
                <c:pt idx="0">
                  <c:v>0.26768846083706643</c:v>
                </c:pt>
              </c:numCache>
            </c:numRef>
          </c:val>
          <c:smooth val="0"/>
        </c:ser>
        <c:dLbls>
          <c:dLblPos val="ctr"/>
          <c:showLegendKey val="0"/>
          <c:showVal val="1"/>
          <c:showCatName val="0"/>
          <c:showSerName val="0"/>
          <c:showPercent val="0"/>
          <c:showBubbleSize val="0"/>
        </c:dLbls>
        <c:marker val="1"/>
        <c:smooth val="0"/>
        <c:axId val="379872384"/>
        <c:axId val="477392896"/>
      </c:lineChart>
      <c:catAx>
        <c:axId val="37987238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77392896"/>
        <c:crosses val="autoZero"/>
        <c:auto val="1"/>
        <c:lblAlgn val="ctr"/>
        <c:lblOffset val="100"/>
        <c:noMultiLvlLbl val="0"/>
      </c:catAx>
      <c:valAx>
        <c:axId val="477392896"/>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Long</a:t>
                </a:r>
                <a:r>
                  <a:rPr lang="en-IN" baseline="0"/>
                  <a:t> term sigma value</a:t>
                </a:r>
                <a:endParaRPr lang="en-IN"/>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7987238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99AF4-8ED1-43A4-BFCD-820752018E32}" type="datetimeFigureOut">
              <a:rPr lang="en-US" smtClean="0"/>
              <a:t>11-Jan-21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409DAE-95FB-44E1-9F36-6DDAAF9464FC}" type="slidenum">
              <a:rPr lang="en-US" smtClean="0"/>
              <a:t>‹#›</a:t>
            </a:fld>
            <a:endParaRPr lang="en-US"/>
          </a:p>
        </p:txBody>
      </p:sp>
    </p:spTree>
    <p:extLst>
      <p:ext uri="{BB962C8B-B14F-4D97-AF65-F5344CB8AC3E}">
        <p14:creationId xmlns:p14="http://schemas.microsoft.com/office/powerpoint/2010/main" val="2840545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dirty="0" smtClean="0">
                <a:latin typeface="Calibri" panose="020F0502020204030204" pitchFamily="34" charset="0"/>
                <a:cs typeface="Calibri" panose="020F0502020204030204" pitchFamily="34" charset="0"/>
              </a:rPr>
              <a:t>PROJECT NO. 2 :</a:t>
            </a:r>
            <a:r>
              <a:rPr lang="en-US" sz="1200" b="1" u="sng" baseline="0" dirty="0" smtClean="0">
                <a:latin typeface="Calibri" panose="020F0502020204030204" pitchFamily="34" charset="0"/>
                <a:cs typeface="Calibri" panose="020F0502020204030204" pitchFamily="34" charset="0"/>
              </a:rPr>
              <a:t> TOPIC</a:t>
            </a:r>
            <a:endParaRPr lang="en-US" dirty="0"/>
          </a:p>
        </p:txBody>
      </p:sp>
      <p:sp>
        <p:nvSpPr>
          <p:cNvPr id="4" name="Slide Number Placeholder 3"/>
          <p:cNvSpPr>
            <a:spLocks noGrp="1"/>
          </p:cNvSpPr>
          <p:nvPr>
            <p:ph type="sldNum" sz="quarter" idx="10"/>
          </p:nvPr>
        </p:nvSpPr>
        <p:spPr/>
        <p:txBody>
          <a:bodyPr/>
          <a:lstStyle/>
          <a:p>
            <a:fld id="{BB409DAE-95FB-44E1-9F36-6DDAAF9464FC}" type="slidenum">
              <a:rPr lang="en-US" smtClean="0"/>
              <a:t>1</a:t>
            </a:fld>
            <a:endParaRPr lang="en-US"/>
          </a:p>
        </p:txBody>
      </p:sp>
    </p:spTree>
    <p:extLst>
      <p:ext uri="{BB962C8B-B14F-4D97-AF65-F5344CB8AC3E}">
        <p14:creationId xmlns:p14="http://schemas.microsoft.com/office/powerpoint/2010/main" val="2890315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 typeface="+mj-lt"/>
              <a:buNone/>
            </a:pPr>
            <a:r>
              <a:rPr lang="en-US" b="1" dirty="0" smtClean="0"/>
              <a:t>Hint:</a:t>
            </a:r>
          </a:p>
          <a:p>
            <a:pPr marL="228600" lvl="0" indent="-228600" algn="l" rtl="0">
              <a:spcBef>
                <a:spcPts val="0"/>
              </a:spcBef>
              <a:spcAft>
                <a:spcPts val="0"/>
              </a:spcAft>
              <a:buFont typeface="+mj-lt"/>
              <a:buAutoNum type="arabicPeriod"/>
            </a:pPr>
            <a:r>
              <a:rPr lang="en-US" dirty="0" smtClean="0"/>
              <a:t>Please refer process map given in next step (slide 10) and draw a high level process step. </a:t>
            </a:r>
          </a:p>
          <a:p>
            <a:pPr marL="228600" lvl="0" indent="-228600" algn="l" rtl="0">
              <a:spcBef>
                <a:spcPts val="0"/>
              </a:spcBef>
              <a:spcAft>
                <a:spcPts val="0"/>
              </a:spcAft>
              <a:buFont typeface="+mj-lt"/>
              <a:buAutoNum type="arabicPeriod"/>
            </a:pPr>
            <a:r>
              <a:rPr lang="en-US" dirty="0" smtClean="0"/>
              <a:t>Also refer our training manual and other project as a reference</a:t>
            </a:r>
            <a:r>
              <a:rPr lang="en-US" baseline="0" dirty="0" smtClean="0"/>
              <a:t> to identify each of the component of SIPOC</a:t>
            </a:r>
            <a:endParaRPr lang="en-US" dirty="0" smtClean="0"/>
          </a:p>
          <a:p>
            <a:pPr marL="228600" lvl="0" indent="-228600" algn="l" rtl="0">
              <a:spcBef>
                <a:spcPts val="0"/>
              </a:spcBef>
              <a:spcAft>
                <a:spcPts val="0"/>
              </a:spcAft>
              <a:buFont typeface="+mj-lt"/>
              <a:buAutoNum type="arabicPeriod"/>
            </a:pPr>
            <a:r>
              <a:rPr lang="en-US" dirty="0" smtClean="0"/>
              <a:t>Insert the text box for</a:t>
            </a:r>
            <a:r>
              <a:rPr lang="en-US" baseline="0" dirty="0" smtClean="0"/>
              <a:t> each column to insert the answer.</a:t>
            </a:r>
            <a:endParaRPr dirty="0"/>
          </a:p>
        </p:txBody>
      </p:sp>
    </p:spTree>
    <p:extLst>
      <p:ext uri="{BB962C8B-B14F-4D97-AF65-F5344CB8AC3E}">
        <p14:creationId xmlns:p14="http://schemas.microsoft.com/office/powerpoint/2010/main" val="101869323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First</a:t>
            </a:r>
            <a:r>
              <a:rPr lang="en-US" b="1" baseline="0" dirty="0" smtClean="0"/>
              <a:t> we will do FMEA in Control phase.</a:t>
            </a:r>
          </a:p>
          <a:p>
            <a:endParaRPr lang="en-US" b="1" dirty="0" smtClean="0"/>
          </a:p>
          <a:p>
            <a:r>
              <a:rPr lang="en-US" b="1" dirty="0" smtClean="0"/>
              <a:t>Note: Failure</a:t>
            </a:r>
            <a:r>
              <a:rPr lang="en-US" b="1" baseline="0" dirty="0" smtClean="0"/>
              <a:t> Mode Effect Analysis is done by Pursullence. For your reference excel file is embedded into this slide. To open the file, double click on the excel icon given on the upper right corner. </a:t>
            </a:r>
            <a:endParaRPr lang="en-US" b="1"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102</a:t>
            </a:fld>
            <a:endParaRPr lang="en-US">
              <a:solidFill>
                <a:prstClr val="black"/>
              </a:solidFill>
            </a:endParaRPr>
          </a:p>
        </p:txBody>
      </p:sp>
    </p:spTree>
    <p:extLst>
      <p:ext uri="{BB962C8B-B14F-4D97-AF65-F5344CB8AC3E}">
        <p14:creationId xmlns:p14="http://schemas.microsoft.com/office/powerpoint/2010/main" val="35360607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FMEA Continued…</a:t>
            </a:r>
            <a:endParaRPr lang="en-US" b="1" baseline="0" dirty="0" smtClean="0"/>
          </a:p>
          <a:p>
            <a:endParaRPr lang="en-US" b="1" dirty="0" smtClean="0"/>
          </a:p>
          <a:p>
            <a:r>
              <a:rPr lang="en-US" b="1" dirty="0" smtClean="0"/>
              <a:t>Note: Failure</a:t>
            </a:r>
            <a:r>
              <a:rPr lang="en-US" b="1" baseline="0" dirty="0" smtClean="0"/>
              <a:t> Mode Effect Analysis is done by Pursullence. For your reference excel file is embedded into this slide. To open the file, double click on the excel icon given on the upper right corner. </a:t>
            </a:r>
            <a:endParaRPr lang="en-US" b="1"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103</a:t>
            </a:fld>
            <a:endParaRPr lang="en-US">
              <a:solidFill>
                <a:prstClr val="black"/>
              </a:solidFill>
            </a:endParaRPr>
          </a:p>
        </p:txBody>
      </p:sp>
    </p:spTree>
    <p:extLst>
      <p:ext uri="{BB962C8B-B14F-4D97-AF65-F5344CB8AC3E}">
        <p14:creationId xmlns:p14="http://schemas.microsoft.com/office/powerpoint/2010/main" val="10124361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FMEA Continued…</a:t>
            </a:r>
            <a:endParaRPr lang="en-US" b="1" baseline="0" dirty="0" smtClean="0"/>
          </a:p>
          <a:p>
            <a:endParaRPr lang="en-US" b="1" dirty="0" smtClean="0"/>
          </a:p>
          <a:p>
            <a:r>
              <a:rPr lang="en-US" b="1" dirty="0" smtClean="0"/>
              <a:t>Note: Failure</a:t>
            </a:r>
            <a:r>
              <a:rPr lang="en-US" b="1" baseline="0" dirty="0" smtClean="0"/>
              <a:t> Mode Effect Analysis is done by Pursullence. For your reference excel file is embedded into this slide. To open the file, double click on the excel icon given on the upper right corner. </a:t>
            </a:r>
            <a:endParaRPr lang="en-US" b="1"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104</a:t>
            </a:fld>
            <a:endParaRPr lang="en-US">
              <a:solidFill>
                <a:prstClr val="black"/>
              </a:solidFill>
            </a:endParaRPr>
          </a:p>
        </p:txBody>
      </p:sp>
    </p:spTree>
    <p:extLst>
      <p:ext uri="{BB962C8B-B14F-4D97-AF65-F5344CB8AC3E}">
        <p14:creationId xmlns:p14="http://schemas.microsoft.com/office/powerpoint/2010/main" val="17548956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Control</a:t>
            </a:r>
            <a:r>
              <a:rPr lang="en-US" b="1" baseline="0" dirty="0" smtClean="0"/>
              <a:t> Phase – CSAT Data. Excel file is embedded on this slide. </a:t>
            </a:r>
          </a:p>
          <a:p>
            <a:pPr marL="228600" lvl="0" indent="-228600" algn="l" rtl="0">
              <a:spcBef>
                <a:spcPts val="0"/>
              </a:spcBef>
              <a:spcAft>
                <a:spcPts val="0"/>
              </a:spcAft>
              <a:buAutoNum type="arabicPeriod"/>
            </a:pPr>
            <a:r>
              <a:rPr lang="en-US" b="1" baseline="0" dirty="0" smtClean="0"/>
              <a:t>In this excel, data for CSAT score and status of MET/ NOTMET is given.</a:t>
            </a:r>
          </a:p>
          <a:p>
            <a:pPr marL="228600" lvl="0" indent="-228600" algn="l" rtl="0">
              <a:spcBef>
                <a:spcPts val="0"/>
              </a:spcBef>
              <a:spcAft>
                <a:spcPts val="0"/>
              </a:spcAft>
              <a:buAutoNum type="arabicPeriod"/>
            </a:pPr>
            <a:r>
              <a:rPr lang="en-US" b="1" dirty="0" smtClean="0"/>
              <a:t>Also daily</a:t>
            </a:r>
            <a:r>
              <a:rPr lang="en-US" b="1" baseline="0" dirty="0" smtClean="0"/>
              <a:t> </a:t>
            </a:r>
            <a:r>
              <a:rPr lang="en-US" b="1" dirty="0" smtClean="0"/>
              <a:t>MET</a:t>
            </a:r>
            <a:r>
              <a:rPr lang="en-US" b="1" baseline="0" dirty="0" smtClean="0"/>
              <a:t> count is obtained for each phase and we need this data to compute combined control chart of three phases.</a:t>
            </a:r>
            <a:endParaRPr b="1" dirty="0"/>
          </a:p>
        </p:txBody>
      </p:sp>
    </p:spTree>
    <p:extLst>
      <p:ext uri="{BB962C8B-B14F-4D97-AF65-F5344CB8AC3E}">
        <p14:creationId xmlns:p14="http://schemas.microsoft.com/office/powerpoint/2010/main" val="162656854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Since,</a:t>
            </a:r>
            <a:r>
              <a:rPr lang="en-US" b="1" baseline="0" dirty="0" smtClean="0"/>
              <a:t> Y i.e. CSAT (MET/NOTMET) is discrete we need to select one of the control chart from discrete control charts. Where we will mainly look at the sample size for each group, whether is varying or constant. In our case we have taken 50 samples on each day, but usually number of queries or tickets generated on each day can be different. So we will select P chart to check whether the process is in control or not. </a:t>
            </a:r>
            <a:endParaRPr lang="en-US" b="1"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106</a:t>
            </a:fld>
            <a:endParaRPr lang="en-US">
              <a:solidFill>
                <a:prstClr val="black"/>
              </a:solidFill>
            </a:endParaRPr>
          </a:p>
        </p:txBody>
      </p:sp>
    </p:spTree>
    <p:extLst>
      <p:ext uri="{BB962C8B-B14F-4D97-AF65-F5344CB8AC3E}">
        <p14:creationId xmlns:p14="http://schemas.microsoft.com/office/powerpoint/2010/main" val="562177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baseline="0" dirty="0" smtClean="0">
                <a:solidFill>
                  <a:prstClr val="black"/>
                </a:solidFill>
              </a:rPr>
              <a:t>To draw a P- Chart: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a:t>
            </a:r>
            <a:r>
              <a:rPr lang="en-US" b="1" i="1" u="none" baseline="0" dirty="0" smtClean="0">
                <a:solidFill>
                  <a:prstClr val="black"/>
                </a:solidFill>
              </a:rPr>
              <a:t> Follow the given Minitab path: </a:t>
            </a:r>
            <a:r>
              <a:rPr lang="en-US" sz="1200" b="1" i="1" dirty="0" smtClean="0">
                <a:solidFill>
                  <a:prstClr val="black"/>
                </a:solidFill>
              </a:rPr>
              <a:t>Stat&gt; Control Charts&gt; Attribute Charts&gt;p </a:t>
            </a:r>
            <a:r>
              <a:rPr lang="en-US" b="1" i="1" u="none" baseline="0" dirty="0" smtClean="0">
                <a:solidFill>
                  <a:prstClr val="black"/>
                </a:solidFill>
              </a:rPr>
              <a:t> .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a:t>
            </a:r>
            <a:r>
              <a:rPr lang="en-US" b="1" i="1" u="none" baseline="0" dirty="0" smtClean="0">
                <a:solidFill>
                  <a:prstClr val="black"/>
                </a:solidFill>
              </a:rPr>
              <a:t> Copy the graphical output (i.e. P – chart) and paste on this slide in the given box.</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baseline="0" dirty="0" smtClean="0">
                <a:solidFill>
                  <a:prstClr val="black"/>
                </a:solidFill>
              </a:rPr>
              <a:t>Write the interpretation from the chart.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i="1" u="none" baseline="0" dirty="0" smtClean="0">
              <a:solidFill>
                <a:prstClr val="black"/>
              </a:solidFill>
            </a:endParaRPr>
          </a:p>
          <a:p>
            <a:endParaRPr lang="en-US"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107</a:t>
            </a:fld>
            <a:endParaRPr lang="en-US">
              <a:solidFill>
                <a:prstClr val="black"/>
              </a:solidFill>
            </a:endParaRPr>
          </a:p>
        </p:txBody>
      </p:sp>
    </p:spTree>
    <p:extLst>
      <p:ext uri="{BB962C8B-B14F-4D97-AF65-F5344CB8AC3E}">
        <p14:creationId xmlns:p14="http://schemas.microsoft.com/office/powerpoint/2010/main" val="280926363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2 proportion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2 proportion test for validation (For this, you can refer TAT project)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108</a:t>
            </a:fld>
            <a:endParaRPr lang="en-US">
              <a:solidFill>
                <a:prstClr val="black"/>
              </a:solidFill>
            </a:endParaRPr>
          </a:p>
        </p:txBody>
      </p:sp>
    </p:spTree>
    <p:extLst>
      <p:ext uri="{BB962C8B-B14F-4D97-AF65-F5344CB8AC3E}">
        <p14:creationId xmlns:p14="http://schemas.microsoft.com/office/powerpoint/2010/main" val="679264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2 proportion test continued:</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Basic Statistics&gt; 2-Proportion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4: </a:t>
            </a:r>
            <a:r>
              <a:rPr lang="en-US" b="1" i="1" u="none" dirty="0" smtClean="0">
                <a:solidFill>
                  <a:prstClr val="black"/>
                </a:solidFill>
              </a:rPr>
              <a:t>Write interpretation and conclusion from the P-value.</a:t>
            </a:r>
            <a:endParaRPr lang="en-US" b="1" i="1" u="none" dirty="0" smtClean="0">
              <a:solidFill>
                <a:srgbClr val="007BB9"/>
              </a:solidFill>
            </a:endParaRPr>
          </a:p>
          <a:p>
            <a:endParaRPr lang="en-US" dirty="0" smtClean="0"/>
          </a:p>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baseline="0" dirty="0" smtClean="0"/>
              <a:t>The expected p-value from the test performed by you should be 0.000</a:t>
            </a:r>
            <a:endParaRPr lang="en-US" b="1"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109</a:t>
            </a:fld>
            <a:endParaRPr lang="en-US">
              <a:solidFill>
                <a:prstClr val="black"/>
              </a:solidFill>
            </a:endParaRPr>
          </a:p>
        </p:txBody>
      </p:sp>
    </p:spTree>
    <p:extLst>
      <p:ext uri="{BB962C8B-B14F-4D97-AF65-F5344CB8AC3E}">
        <p14:creationId xmlns:p14="http://schemas.microsoft.com/office/powerpoint/2010/main" val="30555929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1 proportion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one proportion test for validation (For this, you can refer TAT project)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110</a:t>
            </a:fld>
            <a:endParaRPr lang="en-US">
              <a:solidFill>
                <a:prstClr val="black"/>
              </a:solidFill>
            </a:endParaRPr>
          </a:p>
        </p:txBody>
      </p:sp>
    </p:spTree>
    <p:extLst>
      <p:ext uri="{BB962C8B-B14F-4D97-AF65-F5344CB8AC3E}">
        <p14:creationId xmlns:p14="http://schemas.microsoft.com/office/powerpoint/2010/main" val="40374608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1 proportion test continued:</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Basic Statistics&gt; 1-Proportion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4: </a:t>
            </a:r>
            <a:r>
              <a:rPr lang="en-US" b="1" i="1" u="none" dirty="0" smtClean="0">
                <a:solidFill>
                  <a:prstClr val="black"/>
                </a:solidFill>
              </a:rPr>
              <a:t>Write interpretation and conclusion from the P-value.</a:t>
            </a:r>
            <a:endParaRPr lang="en-US" b="1" i="1" u="none" dirty="0" smtClean="0">
              <a:solidFill>
                <a:srgbClr val="007BB9"/>
              </a:solidFill>
            </a:endParaRPr>
          </a:p>
          <a:p>
            <a:endParaRPr lang="en-US" dirty="0" smtClean="0"/>
          </a:p>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dirty="0" smtClean="0"/>
              <a:t>In control phase for</a:t>
            </a:r>
            <a:r>
              <a:rPr lang="en-US" b="1" baseline="0" dirty="0" smtClean="0"/>
              <a:t> 1 </a:t>
            </a:r>
            <a:r>
              <a:rPr lang="en-US" b="1" dirty="0" smtClean="0"/>
              <a:t>proportion test use 0.60 as</a:t>
            </a:r>
            <a:r>
              <a:rPr lang="en-US" b="1" baseline="0" dirty="0" smtClean="0"/>
              <a:t> </a:t>
            </a:r>
            <a:r>
              <a:rPr lang="en-US" b="1" dirty="0" smtClean="0"/>
              <a:t>hypothesized value.</a:t>
            </a:r>
          </a:p>
          <a:p>
            <a:pPr marL="0" lvl="0" indent="0" algn="l" rtl="0">
              <a:spcBef>
                <a:spcPts val="0"/>
              </a:spcBef>
              <a:spcAft>
                <a:spcPts val="0"/>
              </a:spcAft>
              <a:buNone/>
            </a:pPr>
            <a:r>
              <a:rPr lang="en-US" b="1" baseline="0" dirty="0" smtClean="0"/>
              <a:t>The expected p-value from the test performed by you should be 1.000</a:t>
            </a:r>
            <a:endParaRPr lang="en-US"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111</a:t>
            </a:fld>
            <a:endParaRPr lang="en-US">
              <a:solidFill>
                <a:prstClr val="black"/>
              </a:solidFill>
            </a:endParaRPr>
          </a:p>
        </p:txBody>
      </p:sp>
    </p:spTree>
    <p:extLst>
      <p:ext uri="{BB962C8B-B14F-4D97-AF65-F5344CB8AC3E}">
        <p14:creationId xmlns:p14="http://schemas.microsoft.com/office/powerpoint/2010/main" val="354947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smtClean="0"/>
              <a:t>Hint:</a:t>
            </a:r>
          </a:p>
          <a:p>
            <a:pPr marL="228600" indent="-228600">
              <a:buFont typeface="+mj-lt"/>
              <a:buAutoNum type="arabicPeriod"/>
            </a:pPr>
            <a:r>
              <a:rPr lang="en-US" dirty="0" smtClean="0"/>
              <a:t>Please refer the attached excel file</a:t>
            </a:r>
            <a:r>
              <a:rPr lang="en-US" baseline="0" dirty="0" smtClean="0"/>
              <a:t> for reference and clear view of process map</a:t>
            </a:r>
          </a:p>
          <a:p>
            <a:pPr marL="228600" indent="-228600">
              <a:buFont typeface="+mj-lt"/>
              <a:buAutoNum type="arabicPeriod"/>
            </a:pPr>
            <a:r>
              <a:rPr lang="en-US" baseline="0" dirty="0" smtClean="0"/>
              <a:t>Observe the process map given and try to understand the flow of work. </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B409DAE-95FB-44E1-9F36-6DDAAF9464FC}" type="slidenum">
              <a:rPr lang="en-US" smtClean="0"/>
              <a:t>11</a:t>
            </a:fld>
            <a:endParaRPr lang="en-US" dirty="0"/>
          </a:p>
        </p:txBody>
      </p:sp>
    </p:spTree>
    <p:extLst>
      <p:ext uri="{BB962C8B-B14F-4D97-AF65-F5344CB8AC3E}">
        <p14:creationId xmlns:p14="http://schemas.microsoft.com/office/powerpoint/2010/main" val="33070704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ct val="150000"/>
              </a:lnSpc>
              <a:buClr>
                <a:srgbClr val="007BB9"/>
              </a:buClr>
            </a:pPr>
            <a:r>
              <a:rPr lang="en-US" b="1" dirty="0" smtClean="0"/>
              <a:t>Hint:-</a:t>
            </a:r>
            <a:endParaRPr lang="en-US" b="1" i="1" dirty="0" smtClean="0"/>
          </a:p>
          <a:p>
            <a:pPr marL="228600" indent="-228600">
              <a:lnSpc>
                <a:spcPct val="150000"/>
              </a:lnSpc>
              <a:buClr>
                <a:srgbClr val="007BB9"/>
              </a:buClr>
              <a:buAutoNum type="arabicParenR"/>
            </a:pPr>
            <a:r>
              <a:rPr lang="en-US" sz="1200" b="1" i="1" kern="0" dirty="0" smtClean="0">
                <a:solidFill>
                  <a:schemeClr val="accent4">
                    <a:lumMod val="50000"/>
                  </a:schemeClr>
                </a:solidFill>
              </a:rPr>
              <a:t>Refer to the </a:t>
            </a:r>
            <a:r>
              <a:rPr lang="en-US" sz="1200" b="1" i="1" dirty="0" smtClean="0">
                <a:solidFill>
                  <a:srgbClr val="007BB9"/>
                </a:solidFill>
              </a:rPr>
              <a:t>formulas provided</a:t>
            </a:r>
            <a:r>
              <a:rPr lang="en-US" sz="1200" b="1" i="1" baseline="0" dirty="0" smtClean="0">
                <a:solidFill>
                  <a:srgbClr val="007BB9"/>
                </a:solidFill>
              </a:rPr>
              <a:t> in measure phase </a:t>
            </a:r>
            <a:r>
              <a:rPr lang="en-US" sz="1200" b="1" i="1" kern="0" dirty="0" smtClean="0">
                <a:solidFill>
                  <a:schemeClr val="accent4">
                    <a:lumMod val="50000"/>
                  </a:schemeClr>
                </a:solidFill>
              </a:rPr>
              <a:t>&amp; find the appropriate values of parameters of capability analysis.</a:t>
            </a:r>
          </a:p>
          <a:p>
            <a:pPr marL="0" indent="0">
              <a:lnSpc>
                <a:spcPct val="150000"/>
              </a:lnSpc>
              <a:buClr>
                <a:srgbClr val="007BB9"/>
              </a:buClr>
              <a:buNone/>
            </a:pPr>
            <a:endParaRPr lang="en-US" sz="1200" b="1" kern="0" dirty="0" smtClean="0">
              <a:solidFill>
                <a:schemeClr val="accent4">
                  <a:lumMod val="50000"/>
                </a:schemeClr>
              </a:solidFill>
            </a:endParaRPr>
          </a:p>
          <a:p>
            <a:pPr algn="l">
              <a:spcBef>
                <a:spcPct val="50000"/>
              </a:spcBef>
              <a:buClr>
                <a:srgbClr val="007BB9"/>
              </a:buClr>
            </a:pPr>
            <a:r>
              <a:rPr lang="en-US" sz="1200" b="1" dirty="0" smtClean="0">
                <a:solidFill>
                  <a:srgbClr val="007BB9"/>
                </a:solidFill>
              </a:rPr>
              <a:t>2) </a:t>
            </a:r>
            <a:r>
              <a:rPr lang="en-US" sz="1200" b="1" i="1" dirty="0" smtClean="0">
                <a:solidFill>
                  <a:srgbClr val="007BB9"/>
                </a:solidFill>
              </a:rPr>
              <a:t>Capability Analysis: </a:t>
            </a:r>
            <a:r>
              <a:rPr lang="en-US" sz="1200" b="1" i="1" dirty="0" smtClean="0">
                <a:solidFill>
                  <a:srgbClr val="007BB9"/>
                </a:solidFill>
                <a:latin typeface="Calibri" panose="020F0502020204030204" pitchFamily="34" charset="0"/>
              </a:rPr>
              <a:t>Solutions for Capability analysis are displayed in hint section.</a:t>
            </a:r>
          </a:p>
          <a:p>
            <a:pPr algn="l">
              <a:spcBef>
                <a:spcPct val="50000"/>
              </a:spcBef>
              <a:buClr>
                <a:srgbClr val="007BB9"/>
              </a:buClr>
            </a:pPr>
            <a:endParaRPr lang="en-US" sz="1200" b="1" i="1" dirty="0" smtClean="0">
              <a:solidFill>
                <a:srgbClr val="007BB9"/>
              </a:solidFill>
              <a:latin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mj-lt"/>
              <a:buAutoNum type="romanLcPeriod"/>
              <a:tabLst/>
              <a:defRPr/>
            </a:pPr>
            <a:r>
              <a:rPr lang="en-US" sz="1200" b="1" i="0" u="none" strike="noStrike" dirty="0" smtClean="0">
                <a:solidFill>
                  <a:schemeClr val="bg1"/>
                </a:solidFill>
                <a:effectLst/>
                <a:latin typeface="Calibri" panose="020F0502020204030204" pitchFamily="34" charset="0"/>
              </a:rPr>
              <a:t>Defective</a:t>
            </a:r>
            <a:r>
              <a:rPr lang="en-US" sz="1200" b="1" i="0" u="none" strike="noStrike" baseline="0" dirty="0" smtClean="0">
                <a:solidFill>
                  <a:schemeClr val="bg1"/>
                </a:solidFill>
                <a:effectLst/>
                <a:latin typeface="Calibri" panose="020F0502020204030204" pitchFamily="34" charset="0"/>
              </a:rPr>
              <a:t> Definition - </a:t>
            </a:r>
            <a:r>
              <a:rPr lang="en-US" sz="1200" b="1" i="0" u="none" strike="noStrike" dirty="0" smtClean="0">
                <a:solidFill>
                  <a:srgbClr val="000000"/>
                </a:solidFill>
                <a:effectLst/>
                <a:latin typeface="Calibri" panose="020F0502020204030204" pitchFamily="34" charset="0"/>
              </a:rPr>
              <a:t>CSAT</a:t>
            </a:r>
            <a:r>
              <a:rPr lang="en-US" sz="1200" b="1" i="0" u="none" strike="noStrike" baseline="0" dirty="0" smtClean="0">
                <a:solidFill>
                  <a:srgbClr val="000000"/>
                </a:solidFill>
                <a:effectLst/>
                <a:latin typeface="Calibri" panose="020F0502020204030204" pitchFamily="34" charset="0"/>
              </a:rPr>
              <a:t> Score </a:t>
            </a:r>
            <a:r>
              <a:rPr lang="en-US" sz="1200" b="1" i="0" u="none" strike="noStrike" dirty="0" smtClean="0">
                <a:solidFill>
                  <a:srgbClr val="000000"/>
                </a:solidFill>
                <a:effectLst/>
                <a:latin typeface="Calibri" panose="020F0502020204030204" pitchFamily="34" charset="0"/>
              </a:rPr>
              <a:t>&lt;3</a:t>
            </a:r>
          </a:p>
          <a:p>
            <a:pPr marL="285750" indent="-285750" rtl="0" fontAlgn="ctr">
              <a:buFont typeface="+mj-lt"/>
              <a:buAutoNum type="romanLcPeriod"/>
            </a:pPr>
            <a:r>
              <a:rPr lang="en-US" sz="1200" b="1" i="0" u="none" strike="noStrike" kern="1200" dirty="0" smtClean="0">
                <a:solidFill>
                  <a:schemeClr val="tx1"/>
                </a:solidFill>
                <a:effectLst/>
                <a:latin typeface="+mn-lt"/>
                <a:ea typeface="+mn-ea"/>
                <a:cs typeface="+mn-cs"/>
              </a:rPr>
              <a:t>Total Units</a:t>
            </a:r>
            <a:r>
              <a:rPr lang="en-US" sz="1200" b="1" i="0" u="none" strike="noStrike" kern="1200" baseline="0" dirty="0" smtClean="0">
                <a:solidFill>
                  <a:schemeClr val="tx1"/>
                </a:solidFill>
                <a:effectLst/>
                <a:latin typeface="+mn-lt"/>
                <a:ea typeface="+mn-ea"/>
                <a:cs typeface="+mn-cs"/>
              </a:rPr>
              <a:t>  - </a:t>
            </a:r>
            <a:r>
              <a:rPr lang="en-US" sz="1200" b="1" i="0" u="none" strike="noStrike" kern="1200" dirty="0" smtClean="0">
                <a:solidFill>
                  <a:schemeClr val="tx1"/>
                </a:solidFill>
                <a:effectLst/>
                <a:latin typeface="+mn-lt"/>
                <a:ea typeface="+mn-ea"/>
                <a:cs typeface="+mn-cs"/>
              </a:rPr>
              <a:t>2250</a:t>
            </a:r>
          </a:p>
          <a:p>
            <a:pPr marL="285750" indent="-285750" rtl="0" eaLnBrk="1" fontAlgn="ctr" latinLnBrk="0" hangingPunct="1">
              <a:buFont typeface="+mj-lt"/>
              <a:buAutoNum type="romanLcPeriod"/>
            </a:pPr>
            <a:r>
              <a:rPr lang="en-US" sz="1200" b="1" i="0" u="none" strike="noStrike" kern="1200" dirty="0" smtClean="0">
                <a:solidFill>
                  <a:schemeClr val="tx1"/>
                </a:solidFill>
                <a:effectLst/>
                <a:latin typeface="+mn-lt"/>
                <a:ea typeface="+mn-ea"/>
                <a:cs typeface="+mn-cs"/>
              </a:rPr>
              <a:t>Total Opportunities</a:t>
            </a:r>
            <a:r>
              <a:rPr lang="en-US" sz="1200" b="1" i="0" u="none" strike="noStrike" kern="1200" baseline="0" dirty="0" smtClean="0">
                <a:solidFill>
                  <a:schemeClr val="tx1"/>
                </a:solidFill>
                <a:effectLst/>
                <a:latin typeface="+mn-lt"/>
                <a:ea typeface="+mn-ea"/>
                <a:cs typeface="+mn-cs"/>
              </a:rPr>
              <a:t> - 2250</a:t>
            </a:r>
            <a:endParaRPr lang="en-US" sz="1200" b="1" i="0" u="none" strike="noStrike" kern="1200" dirty="0" smtClean="0">
              <a:solidFill>
                <a:schemeClr val="tx1"/>
              </a:solidFill>
              <a:effectLst/>
              <a:latin typeface="+mn-lt"/>
              <a:ea typeface="+mn-ea"/>
              <a:cs typeface="+mn-cs"/>
            </a:endParaRPr>
          </a:p>
          <a:p>
            <a:pPr marL="285750" indent="-285750" rtl="0" eaLnBrk="1" fontAlgn="ctr" latinLnBrk="0" hangingPunct="1">
              <a:buFont typeface="+mj-lt"/>
              <a:buAutoNum type="romanLcPeriod"/>
            </a:pPr>
            <a:r>
              <a:rPr lang="en-US" sz="1200" b="1" i="0" u="none" strike="noStrike" kern="1200" dirty="0" smtClean="0">
                <a:solidFill>
                  <a:schemeClr val="tx1"/>
                </a:solidFill>
                <a:effectLst/>
                <a:latin typeface="+mn-lt"/>
                <a:ea typeface="+mn-ea"/>
                <a:cs typeface="+mn-cs"/>
              </a:rPr>
              <a:t>Defective</a:t>
            </a:r>
            <a:r>
              <a:rPr lang="en-US" sz="1200" b="1" i="0" u="none" strike="noStrike" kern="1200" baseline="0" dirty="0" smtClean="0">
                <a:solidFill>
                  <a:schemeClr val="tx1"/>
                </a:solidFill>
                <a:effectLst/>
                <a:latin typeface="+mn-lt"/>
                <a:ea typeface="+mn-ea"/>
                <a:cs typeface="+mn-cs"/>
              </a:rPr>
              <a:t> - 769</a:t>
            </a:r>
            <a:endParaRPr lang="en-US" sz="1200" b="1" i="0" u="none" strike="noStrike" kern="1200" dirty="0" smtClean="0">
              <a:solidFill>
                <a:schemeClr val="tx1"/>
              </a:solidFill>
              <a:effectLst/>
              <a:latin typeface="+mn-lt"/>
              <a:ea typeface="+mn-ea"/>
              <a:cs typeface="+mn-cs"/>
            </a:endParaRPr>
          </a:p>
          <a:p>
            <a:pPr marL="285750" indent="-285750" rtl="0" fontAlgn="ctr">
              <a:buFont typeface="+mj-lt"/>
              <a:buAutoNum type="romanLcPeriod"/>
            </a:pPr>
            <a:r>
              <a:rPr lang="en-US" sz="1200" b="1" i="0" u="none" strike="noStrike" kern="1200" dirty="0" smtClean="0">
                <a:solidFill>
                  <a:schemeClr val="tx1"/>
                </a:solidFill>
                <a:effectLst/>
                <a:latin typeface="+mn-lt"/>
                <a:ea typeface="+mn-ea"/>
                <a:cs typeface="+mn-cs"/>
              </a:rPr>
              <a:t>Defects/Total Opportunities</a:t>
            </a:r>
            <a:r>
              <a:rPr lang="en-US" sz="1200" b="1" i="0" u="none" strike="noStrike" kern="1200" baseline="0" dirty="0" smtClean="0">
                <a:solidFill>
                  <a:schemeClr val="tx1"/>
                </a:solidFill>
                <a:effectLst/>
                <a:latin typeface="+mn-lt"/>
                <a:ea typeface="+mn-ea"/>
                <a:cs typeface="+mn-cs"/>
              </a:rPr>
              <a:t> - </a:t>
            </a:r>
            <a:r>
              <a:rPr lang="en-US" sz="1200" b="1" i="0" u="none" strike="noStrike" kern="1200" dirty="0" smtClean="0">
                <a:solidFill>
                  <a:schemeClr val="tx1"/>
                </a:solidFill>
                <a:effectLst/>
                <a:latin typeface="+mn-lt"/>
                <a:ea typeface="+mn-ea"/>
                <a:cs typeface="+mn-cs"/>
              </a:rPr>
              <a:t>0.341777778</a:t>
            </a:r>
          </a:p>
          <a:p>
            <a:pPr marL="285750" indent="-285750" rtl="0" fontAlgn="ctr">
              <a:buFont typeface="+mj-lt"/>
              <a:buAutoNum type="romanLcPeriod"/>
            </a:pPr>
            <a:r>
              <a:rPr lang="en-US" sz="1200" b="1" i="0" u="none" strike="noStrike" kern="1200" dirty="0" smtClean="0">
                <a:solidFill>
                  <a:schemeClr val="tx1"/>
                </a:solidFill>
                <a:effectLst/>
                <a:latin typeface="+mn-lt"/>
                <a:ea typeface="+mn-ea"/>
                <a:cs typeface="+mn-cs"/>
              </a:rPr>
              <a:t>Defectives Per Million Opportunities</a:t>
            </a:r>
            <a:r>
              <a:rPr lang="en-US" sz="1200" b="1" i="0" u="none" strike="noStrike" kern="1200" baseline="0" dirty="0" smtClean="0">
                <a:solidFill>
                  <a:schemeClr val="tx1"/>
                </a:solidFill>
                <a:effectLst/>
                <a:latin typeface="+mn-lt"/>
                <a:ea typeface="+mn-ea"/>
                <a:cs typeface="+mn-cs"/>
              </a:rPr>
              <a:t> – 341777.778</a:t>
            </a:r>
            <a:endParaRPr lang="en-US" sz="1200" b="1" i="0" u="none" strike="noStrike" kern="1200" dirty="0" smtClean="0">
              <a:solidFill>
                <a:schemeClr val="tx1"/>
              </a:solidFill>
              <a:effectLst/>
              <a:latin typeface="+mn-lt"/>
              <a:ea typeface="+mn-ea"/>
              <a:cs typeface="+mn-cs"/>
            </a:endParaRPr>
          </a:p>
          <a:p>
            <a:pPr marL="285750" indent="-285750" rtl="0" fontAlgn="ctr">
              <a:buFont typeface="+mj-lt"/>
              <a:buAutoNum type="romanLcPeriod"/>
            </a:pPr>
            <a:r>
              <a:rPr lang="en-US" sz="1200" b="1" i="0" u="none" strike="noStrike" kern="1200" dirty="0" smtClean="0">
                <a:solidFill>
                  <a:schemeClr val="tx1"/>
                </a:solidFill>
                <a:effectLst/>
                <a:latin typeface="+mn-lt"/>
                <a:ea typeface="+mn-ea"/>
                <a:cs typeface="+mn-cs"/>
              </a:rPr>
              <a:t>LONG TERM SIGMA VALUE (ZLT)</a:t>
            </a:r>
            <a:r>
              <a:rPr lang="en-US" sz="1200" b="1" i="0" u="none" strike="noStrike" kern="1200" baseline="0" dirty="0" smtClean="0">
                <a:solidFill>
                  <a:schemeClr val="tx1"/>
                </a:solidFill>
                <a:effectLst/>
                <a:latin typeface="+mn-lt"/>
                <a:ea typeface="+mn-ea"/>
                <a:cs typeface="+mn-cs"/>
              </a:rPr>
              <a:t> = </a:t>
            </a:r>
            <a:r>
              <a:rPr lang="en-US" sz="1200" b="1" i="1" u="none" strike="noStrike" kern="1200" baseline="0" dirty="0" smtClean="0">
                <a:solidFill>
                  <a:schemeClr val="tx1"/>
                </a:solidFill>
                <a:effectLst/>
                <a:latin typeface="+mn-lt"/>
                <a:ea typeface="+mn-ea"/>
                <a:cs typeface="+mn-cs"/>
              </a:rPr>
              <a:t>n</a:t>
            </a:r>
            <a:r>
              <a:rPr lang="en-US" sz="1200" b="1" i="1" u="none" strike="noStrike" kern="1200" dirty="0" smtClean="0">
                <a:solidFill>
                  <a:schemeClr val="tx1"/>
                </a:solidFill>
                <a:effectLst/>
                <a:latin typeface="+mn-lt"/>
                <a:ea typeface="+mn-ea"/>
                <a:cs typeface="+mn-cs"/>
              </a:rPr>
              <a:t>ormsinv ( 1- DPO) i.e.  normsinv( 1-0.341777778) </a:t>
            </a:r>
            <a:r>
              <a:rPr lang="en-US" sz="1200" b="1" i="0" u="none" strike="noStrike" kern="1200" baseline="0" dirty="0" smtClean="0">
                <a:solidFill>
                  <a:schemeClr val="tx1"/>
                </a:solidFill>
                <a:effectLst/>
                <a:latin typeface="+mn-lt"/>
                <a:ea typeface="+mn-ea"/>
                <a:cs typeface="+mn-cs"/>
              </a:rPr>
              <a:t>  =  0.41</a:t>
            </a:r>
            <a:endParaRPr lang="en-US" sz="1200" b="1" i="0" u="none" strike="noStrike" kern="1200" dirty="0" smtClean="0">
              <a:solidFill>
                <a:schemeClr val="tx1"/>
              </a:solidFill>
              <a:effectLst/>
              <a:latin typeface="+mn-lt"/>
              <a:ea typeface="+mn-ea"/>
              <a:cs typeface="+mn-cs"/>
            </a:endParaRPr>
          </a:p>
          <a:p>
            <a:pPr marL="0" indent="0" rtl="0" fontAlgn="ctr">
              <a:buFont typeface="+mj-lt"/>
              <a:buNone/>
            </a:pPr>
            <a:r>
              <a:rPr lang="en-US" sz="1200" b="0" i="0" u="none" strike="noStrike" kern="1200" dirty="0" smtClean="0">
                <a:solidFill>
                  <a:schemeClr val="tx1"/>
                </a:solidFill>
                <a:effectLst/>
                <a:latin typeface="+mn-lt"/>
                <a:ea typeface="+mn-ea"/>
                <a:cs typeface="+mn-cs"/>
              </a:rPr>
              <a:t> </a:t>
            </a:r>
            <a:endParaRPr lang="en-US" sz="1200" b="0" i="0" u="none" strike="noStrike" dirty="0" smtClean="0">
              <a:solidFill>
                <a:schemeClr val="bg1"/>
              </a:solidFill>
              <a:effectLst/>
              <a:latin typeface="Calibri" panose="020F0502020204030204" pitchFamily="34" charset="0"/>
            </a:endParaRPr>
          </a:p>
          <a:p>
            <a:pPr marL="0" lvl="0" indent="0" algn="l" rtl="0">
              <a:spcBef>
                <a:spcPts val="0"/>
              </a:spcBef>
              <a:spcAft>
                <a:spcPts val="0"/>
              </a:spcAft>
              <a:buNone/>
            </a:pPr>
            <a:r>
              <a:rPr lang="en-US" b="0" dirty="0" smtClean="0"/>
              <a:t> </a:t>
            </a:r>
          </a:p>
          <a:p>
            <a:pPr marL="0" lvl="0" indent="0" algn="l" rtl="0">
              <a:spcBef>
                <a:spcPts val="0"/>
              </a:spcBef>
              <a:spcAft>
                <a:spcPts val="0"/>
              </a:spcAft>
              <a:buNone/>
            </a:pPr>
            <a:endParaRPr lang="en-US" b="0" dirty="0" smtClean="0"/>
          </a:p>
          <a:p>
            <a:pPr marL="0" indent="0">
              <a:lnSpc>
                <a:spcPct val="150000"/>
              </a:lnSpc>
              <a:buClr>
                <a:srgbClr val="007BB9"/>
              </a:buClr>
              <a:buNone/>
            </a:pPr>
            <a:r>
              <a:rPr lang="en-US" sz="1200" b="1" kern="0" dirty="0" smtClean="0">
                <a:solidFill>
                  <a:schemeClr val="accent4">
                    <a:lumMod val="50000"/>
                  </a:schemeClr>
                </a:solidFill>
              </a:rPr>
              <a:t> </a:t>
            </a:r>
          </a:p>
          <a:p>
            <a:pPr>
              <a:lnSpc>
                <a:spcPct val="150000"/>
              </a:lnSpc>
              <a:buClr>
                <a:srgbClr val="007BB9"/>
              </a:buClr>
            </a:pPr>
            <a:endParaRPr lang="en-US" sz="1200" b="1" kern="0" dirty="0" smtClean="0">
              <a:solidFill>
                <a:schemeClr val="accent4">
                  <a:lumMod val="50000"/>
                </a:schemeClr>
              </a:solidFill>
            </a:endParaRPr>
          </a:p>
          <a:p>
            <a:pPr marL="0" lvl="0" indent="0" algn="l" rtl="0">
              <a:spcBef>
                <a:spcPts val="0"/>
              </a:spcBef>
              <a:spcAft>
                <a:spcPts val="0"/>
              </a:spcAft>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112</a:t>
            </a:fld>
            <a:endParaRPr lang="en-US">
              <a:solidFill>
                <a:prstClr val="black"/>
              </a:solidFill>
            </a:endParaRPr>
          </a:p>
        </p:txBody>
      </p:sp>
    </p:spTree>
    <p:extLst>
      <p:ext uri="{BB962C8B-B14F-4D97-AF65-F5344CB8AC3E}">
        <p14:creationId xmlns:p14="http://schemas.microsoft.com/office/powerpoint/2010/main" val="95367639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Here,</a:t>
            </a:r>
            <a:r>
              <a:rPr lang="en-US" b="1" baseline="0" dirty="0" smtClean="0"/>
              <a:t> you have to compute sigma value for each phase (i.e. for Measure, Improve &amp; Control) and draw a simple bar chart with average line to compare phase-wise sigma value. </a:t>
            </a:r>
          </a:p>
          <a:p>
            <a:endParaRPr lang="en-US" b="1" baseline="0" dirty="0" smtClean="0"/>
          </a:p>
          <a:p>
            <a:r>
              <a:rPr lang="en-US" b="1" baseline="0" dirty="0" smtClean="0"/>
              <a:t>Steps to draw a bar chart for Phase-wise comparison of Sigma Value (Long Term):</a:t>
            </a:r>
          </a:p>
          <a:p>
            <a:pPr marL="228600" indent="-228600">
              <a:buAutoNum type="arabicPeriod"/>
            </a:pPr>
            <a:r>
              <a:rPr lang="en-US" b="1" baseline="0" dirty="0" smtClean="0"/>
              <a:t>First step is copy or write the sigma value for measure and improve phase in the table given on this slide and these values you have obtained previously.</a:t>
            </a:r>
          </a:p>
          <a:p>
            <a:pPr marL="228600" indent="-228600">
              <a:buAutoNum type="arabicPeriod"/>
            </a:pPr>
            <a:r>
              <a:rPr lang="en-US" b="1" baseline="0" dirty="0" smtClean="0"/>
              <a:t>Second is write sigma value for control which is been obtained in the control phase itself.</a:t>
            </a:r>
          </a:p>
          <a:p>
            <a:pPr marL="228600" indent="-228600">
              <a:buAutoNum type="arabicPeriod"/>
            </a:pPr>
            <a:r>
              <a:rPr lang="en-US" b="1" baseline="0" dirty="0" smtClean="0"/>
              <a:t>And once we have sigma values for three phases, then compute average sigma value of these three and write it in the third column in all the three cells.</a:t>
            </a:r>
          </a:p>
          <a:p>
            <a:pPr marL="228600" indent="-228600">
              <a:buAutoNum type="arabicPeriod"/>
            </a:pPr>
            <a:r>
              <a:rPr lang="en-US" b="1" baseline="0" dirty="0" smtClean="0"/>
              <a:t>In excel draw a simple bar graph with average line.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1" baseline="0" dirty="0" smtClean="0"/>
              <a:t>Last step is, write interpretation from the graph.</a:t>
            </a:r>
          </a:p>
          <a:p>
            <a:pPr marL="0" indent="0">
              <a:buNone/>
            </a:pPr>
            <a:endParaRPr lang="en-US" b="1" baseline="0" dirty="0" smtClean="0"/>
          </a:p>
          <a:p>
            <a:r>
              <a:rPr lang="en-US" b="1" baseline="0" dirty="0" smtClean="0"/>
              <a:t>Note: For interpretation refer previous project of TAT Reduction.</a:t>
            </a:r>
            <a:endParaRPr lang="en-US" b="1"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113</a:t>
            </a:fld>
            <a:endParaRPr lang="en-US">
              <a:solidFill>
                <a:prstClr val="black"/>
              </a:solidFill>
            </a:endParaRPr>
          </a:p>
        </p:txBody>
      </p:sp>
    </p:spTree>
    <p:extLst>
      <p:ext uri="{BB962C8B-B14F-4D97-AF65-F5344CB8AC3E}">
        <p14:creationId xmlns:p14="http://schemas.microsoft.com/office/powerpoint/2010/main" val="3346858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Now,</a:t>
            </a:r>
            <a:r>
              <a:rPr lang="en-US" b="1" baseline="0" dirty="0" smtClean="0"/>
              <a:t> we want to compare the performance of Y (CSAT Score) throughout the phases using control chart. And as Y is discrete and sample size is varying we will use P chart here also.</a:t>
            </a:r>
            <a:endParaRPr lang="en-US" b="1" dirty="0" smtClean="0"/>
          </a:p>
          <a:p>
            <a:r>
              <a:rPr lang="en-US" b="1" dirty="0" smtClean="0"/>
              <a:t>On this slide Minitab</a:t>
            </a:r>
            <a:r>
              <a:rPr lang="en-US" b="1" baseline="0" dirty="0" smtClean="0"/>
              <a:t> path is provided to draw combined p chart for Measure, Improve and Control Phase.  Combined chart is given by Pursullence. </a:t>
            </a:r>
            <a:endParaRPr lang="en-US" b="1"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114</a:t>
            </a:fld>
            <a:endParaRPr lang="en-US">
              <a:solidFill>
                <a:prstClr val="black"/>
              </a:solidFill>
            </a:endParaRPr>
          </a:p>
        </p:txBody>
      </p:sp>
    </p:spTree>
    <p:extLst>
      <p:ext uri="{BB962C8B-B14F-4D97-AF65-F5344CB8AC3E}">
        <p14:creationId xmlns:p14="http://schemas.microsoft.com/office/powerpoint/2010/main" val="72888841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Combined chart is given by Pursullence. </a:t>
            </a:r>
            <a:endParaRPr lang="en-US" b="1" dirty="0" smtClean="0"/>
          </a:p>
          <a:p>
            <a:endParaRPr lang="en-US"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115</a:t>
            </a:fld>
            <a:endParaRPr lang="en-US">
              <a:solidFill>
                <a:prstClr val="black"/>
              </a:solidFill>
            </a:endParaRPr>
          </a:p>
        </p:txBody>
      </p:sp>
    </p:spTree>
    <p:extLst>
      <p:ext uri="{BB962C8B-B14F-4D97-AF65-F5344CB8AC3E}">
        <p14:creationId xmlns:p14="http://schemas.microsoft.com/office/powerpoint/2010/main" val="11760910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Monitoring plan is given by Pursullence. </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Excel file is also embedded here for your reference.</a:t>
            </a:r>
            <a:endParaRPr lang="en-US" b="1" dirty="0" smtClean="0"/>
          </a:p>
          <a:p>
            <a:endParaRPr lang="en-US"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116</a:t>
            </a:fld>
            <a:endParaRPr lang="en-US">
              <a:solidFill>
                <a:prstClr val="black"/>
              </a:solidFill>
            </a:endParaRPr>
          </a:p>
        </p:txBody>
      </p:sp>
    </p:spTree>
    <p:extLst>
      <p:ext uri="{BB962C8B-B14F-4D97-AF65-F5344CB8AC3E}">
        <p14:creationId xmlns:p14="http://schemas.microsoft.com/office/powerpoint/2010/main" val="64286269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smtClean="0"/>
              <a:t>Complete the Response plan in the Excel</a:t>
            </a:r>
            <a:r>
              <a:rPr lang="en-US" b="1" u="none" baseline="0" dirty="0" smtClean="0"/>
              <a:t> sheet embedded into this slide.</a:t>
            </a:r>
          </a:p>
          <a:p>
            <a:r>
              <a:rPr lang="en-US" b="1" u="none" baseline="0" dirty="0" smtClean="0"/>
              <a:t>Steps to create response plan:</a:t>
            </a:r>
            <a:r>
              <a:rPr lang="en-US" b="1" u="none" dirty="0" smtClean="0"/>
              <a:t>  </a:t>
            </a:r>
          </a:p>
          <a:p>
            <a:r>
              <a:rPr lang="en-US" b="1" i="1" u="sng" dirty="0" smtClean="0"/>
              <a:t>Step 1.</a:t>
            </a:r>
            <a:r>
              <a:rPr lang="en-US" b="1" i="1" u="none" dirty="0" smtClean="0"/>
              <a:t> </a:t>
            </a:r>
            <a:r>
              <a:rPr lang="en-US" b="1" i="1" dirty="0" smtClean="0"/>
              <a:t>Write solution(s) in front</a:t>
            </a:r>
            <a:r>
              <a:rPr lang="en-US" b="1" i="1" baseline="0" dirty="0" smtClean="0"/>
              <a:t> of causes for which we have obtained solutions in </a:t>
            </a:r>
            <a:r>
              <a:rPr lang="en-US" b="1" i="1" u="sng" baseline="0" dirty="0" smtClean="0"/>
              <a:t>Improve phase.</a:t>
            </a:r>
          </a:p>
          <a:p>
            <a:r>
              <a:rPr lang="en-US" b="1" i="1" u="sng" baseline="0" dirty="0" smtClean="0"/>
              <a:t>Step 2.</a:t>
            </a:r>
            <a:r>
              <a:rPr lang="en-US" b="1" i="1" u="none" baseline="0" dirty="0" smtClean="0"/>
              <a:t> Write timeline to deploy solutions (Refer previous project)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t>Step 3.</a:t>
            </a:r>
            <a:r>
              <a:rPr lang="en-US" b="1" i="1" u="none" baseline="0" dirty="0" smtClean="0"/>
              <a:t> Write Responsible person that ensures solutions are implemented or not. (Refer previous project)</a:t>
            </a:r>
            <a:endParaRPr lang="en-US" b="1" i="1" u="non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t>Step 4.</a:t>
            </a:r>
            <a:r>
              <a:rPr lang="en-US" b="1" i="1" u="none" baseline="0" dirty="0" smtClean="0"/>
              <a:t> Write Approval Authority(Refer previous project)</a:t>
            </a:r>
            <a:endParaRPr lang="en-US" b="1" i="1" u="none" dirty="0" smtClean="0"/>
          </a:p>
          <a:p>
            <a:endParaRPr lang="en-US" b="1" i="1" u="none"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117</a:t>
            </a:fld>
            <a:endParaRPr lang="en-US">
              <a:solidFill>
                <a:prstClr val="black"/>
              </a:solidFill>
            </a:endParaRPr>
          </a:p>
        </p:txBody>
      </p:sp>
    </p:spTree>
    <p:extLst>
      <p:ext uri="{BB962C8B-B14F-4D97-AF65-F5344CB8AC3E}">
        <p14:creationId xmlns:p14="http://schemas.microsoft.com/office/powerpoint/2010/main" val="24317644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u="none" dirty="0" smtClean="0"/>
              <a:t>Response Plan Continued…</a:t>
            </a:r>
            <a:endParaRPr lang="en-US" b="1" i="1" u="none"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118</a:t>
            </a:fld>
            <a:endParaRPr lang="en-US">
              <a:solidFill>
                <a:prstClr val="black"/>
              </a:solidFill>
            </a:endParaRPr>
          </a:p>
        </p:txBody>
      </p:sp>
    </p:spTree>
    <p:extLst>
      <p:ext uri="{BB962C8B-B14F-4D97-AF65-F5344CB8AC3E}">
        <p14:creationId xmlns:p14="http://schemas.microsoft.com/office/powerpoint/2010/main" val="383573970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Project Sign off &amp; Closure is given by Pursullence. </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This is the last procedure of project closure.</a:t>
            </a:r>
            <a:endParaRPr lang="en-US" b="1" dirty="0" smtClean="0"/>
          </a:p>
          <a:p>
            <a:endParaRPr lang="en-US"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119</a:t>
            </a:fld>
            <a:endParaRPr lang="en-US">
              <a:solidFill>
                <a:prstClr val="black"/>
              </a:solidFill>
            </a:endParaRPr>
          </a:p>
        </p:txBody>
      </p:sp>
    </p:spTree>
    <p:extLst>
      <p:ext uri="{BB962C8B-B14F-4D97-AF65-F5344CB8AC3E}">
        <p14:creationId xmlns:p14="http://schemas.microsoft.com/office/powerpoint/2010/main" val="11393162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CSAT</a:t>
            </a:r>
            <a:r>
              <a:rPr lang="en-US" b="1" baseline="0" dirty="0" smtClean="0"/>
              <a:t> </a:t>
            </a:r>
            <a:r>
              <a:rPr lang="en-US" b="1" dirty="0" smtClean="0"/>
              <a:t>Project</a:t>
            </a:r>
            <a:r>
              <a:rPr lang="en-US" b="1" baseline="0" dirty="0" smtClean="0"/>
              <a:t> completed.</a:t>
            </a:r>
            <a:endParaRPr lang="en-US" b="1"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120</a:t>
            </a:fld>
            <a:endParaRPr lang="en-US">
              <a:solidFill>
                <a:prstClr val="black"/>
              </a:solidFill>
            </a:endParaRPr>
          </a:p>
        </p:txBody>
      </p:sp>
    </p:spTree>
    <p:extLst>
      <p:ext uri="{BB962C8B-B14F-4D97-AF65-F5344CB8AC3E}">
        <p14:creationId xmlns:p14="http://schemas.microsoft.com/office/powerpoint/2010/main" val="391212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smtClean="0"/>
              <a:t>Hint:</a:t>
            </a:r>
          </a:p>
          <a:p>
            <a:pPr marL="228600" indent="-228600">
              <a:buFont typeface="+mj-lt"/>
              <a:buAutoNum type="arabicPeriod"/>
            </a:pPr>
            <a:r>
              <a:rPr lang="en-US" dirty="0" smtClean="0"/>
              <a:t>Please</a:t>
            </a:r>
            <a:r>
              <a:rPr lang="en-US" baseline="0" dirty="0" smtClean="0"/>
              <a:t> </a:t>
            </a:r>
            <a:r>
              <a:rPr lang="en-US" dirty="0" smtClean="0"/>
              <a:t>refer the TAT project for communication plan construction. </a:t>
            </a:r>
          </a:p>
          <a:p>
            <a:pPr marL="228600" indent="-228600">
              <a:buFont typeface="+mj-lt"/>
              <a:buAutoNum type="arabicPeriod"/>
            </a:pPr>
            <a:r>
              <a:rPr lang="en-US" dirty="0" smtClean="0"/>
              <a:t>Take team members reference and</a:t>
            </a:r>
            <a:r>
              <a:rPr lang="en-US" baseline="0" dirty="0" smtClean="0"/>
              <a:t> their designation</a:t>
            </a:r>
            <a:r>
              <a:rPr lang="en-US" dirty="0" smtClean="0"/>
              <a:t> from project charter of this project to</a:t>
            </a:r>
            <a:r>
              <a:rPr lang="en-US" baseline="0" dirty="0" smtClean="0"/>
              <a:t> construct the matrix. (Slide 8)</a:t>
            </a:r>
            <a:endParaRPr lang="en-US" dirty="0"/>
          </a:p>
        </p:txBody>
      </p:sp>
      <p:sp>
        <p:nvSpPr>
          <p:cNvPr id="4" name="Slide Number Placeholder 3"/>
          <p:cNvSpPr>
            <a:spLocks noGrp="1"/>
          </p:cNvSpPr>
          <p:nvPr>
            <p:ph type="sldNum" sz="quarter" idx="10"/>
          </p:nvPr>
        </p:nvSpPr>
        <p:spPr/>
        <p:txBody>
          <a:bodyPr/>
          <a:lstStyle/>
          <a:p>
            <a:fld id="{BB409DAE-95FB-44E1-9F36-6DDAAF9464FC}" type="slidenum">
              <a:rPr lang="en-US" smtClean="0"/>
              <a:t>12</a:t>
            </a:fld>
            <a:endParaRPr lang="en-US" dirty="0"/>
          </a:p>
        </p:txBody>
      </p:sp>
    </p:spTree>
    <p:extLst>
      <p:ext uri="{BB962C8B-B14F-4D97-AF65-F5344CB8AC3E}">
        <p14:creationId xmlns:p14="http://schemas.microsoft.com/office/powerpoint/2010/main" val="3893988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NOTE:-  </a:t>
            </a:r>
            <a:r>
              <a:rPr lang="en-US" sz="1200" b="1" dirty="0" smtClean="0">
                <a:solidFill>
                  <a:srgbClr val="007BB9"/>
                </a:solidFill>
              </a:rPr>
              <a:t>Performance Standards are</a:t>
            </a:r>
            <a:r>
              <a:rPr lang="en-US" sz="1200" b="1" baseline="0" dirty="0" smtClean="0">
                <a:solidFill>
                  <a:srgbClr val="007BB9"/>
                </a:solidFill>
              </a:rPr>
              <a:t> already prepared and provided for your reference.</a:t>
            </a:r>
            <a:endParaRPr lang="en-US" b="1"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3736523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NOTE:-</a:t>
            </a:r>
            <a:r>
              <a:rPr lang="en-US" b="1" baseline="0" dirty="0" smtClean="0"/>
              <a:t> In this case there is no need to perform MSA  as data collected is system driven.</a:t>
            </a:r>
            <a:endParaRPr dirty="0"/>
          </a:p>
        </p:txBody>
      </p:sp>
    </p:spTree>
    <p:extLst>
      <p:ext uri="{BB962C8B-B14F-4D97-AF65-F5344CB8AC3E}">
        <p14:creationId xmlns:p14="http://schemas.microsoft.com/office/powerpoint/2010/main" val="2831733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NOTE :-</a:t>
            </a:r>
            <a:r>
              <a:rPr lang="en-US" b="1" baseline="0" dirty="0" smtClean="0"/>
              <a:t> Given </a:t>
            </a:r>
            <a:r>
              <a:rPr lang="en-US" sz="1200" b="1" kern="0" dirty="0" smtClean="0">
                <a:solidFill>
                  <a:srgbClr val="007BB9"/>
                </a:solidFill>
              </a:rPr>
              <a:t>List of Potential Causes are</a:t>
            </a:r>
            <a:r>
              <a:rPr lang="en-US" sz="1200" b="1" kern="0" baseline="0" dirty="0" smtClean="0">
                <a:solidFill>
                  <a:srgbClr val="007BB9"/>
                </a:solidFill>
              </a:rPr>
              <a:t> obtained from Brainstorming sessions that were conducted during measure phase along with SME’s, Process Manager which are already provided for your reference.</a:t>
            </a:r>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69430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HINT:-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1" dirty="0" smtClean="0"/>
              <a:t>Refer to slide </a:t>
            </a:r>
            <a:r>
              <a:rPr lang="en-US" sz="1200" b="1" kern="0" dirty="0" smtClean="0">
                <a:solidFill>
                  <a:schemeClr val="accent4">
                    <a:lumMod val="50000"/>
                  </a:schemeClr>
                </a:solidFill>
              </a:rPr>
              <a:t>‘List of potential causes’.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1" kern="0" dirty="0" smtClean="0">
                <a:solidFill>
                  <a:schemeClr val="accent4">
                    <a:lumMod val="50000"/>
                  </a:schemeClr>
                </a:solidFill>
              </a:rPr>
              <a:t>From the available list of potential causes, segregate those causes into the categories of Fishbone diagram.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1" kern="0" dirty="0" smtClean="0">
                <a:solidFill>
                  <a:schemeClr val="accent4">
                    <a:lumMod val="50000"/>
                  </a:schemeClr>
                </a:solidFill>
              </a:rPr>
              <a:t>Categorize</a:t>
            </a:r>
            <a:r>
              <a:rPr lang="en-US" sz="2000" b="1" kern="0" dirty="0" smtClean="0">
                <a:solidFill>
                  <a:srgbClr val="007BB9"/>
                </a:solidFill>
              </a:rPr>
              <a:t> </a:t>
            </a:r>
            <a:r>
              <a:rPr lang="en-US" sz="1200" b="1" kern="0" dirty="0" smtClean="0">
                <a:solidFill>
                  <a:schemeClr val="accent4">
                    <a:lumMod val="50000"/>
                  </a:schemeClr>
                </a:solidFill>
              </a:rPr>
              <a:t>those</a:t>
            </a:r>
            <a:r>
              <a:rPr lang="en-US" sz="2000" b="1" kern="0" dirty="0" smtClean="0">
                <a:solidFill>
                  <a:srgbClr val="007BB9"/>
                </a:solidFill>
              </a:rPr>
              <a:t> </a:t>
            </a:r>
            <a:r>
              <a:rPr lang="en-US" sz="1200" b="1" kern="0" dirty="0" smtClean="0">
                <a:solidFill>
                  <a:schemeClr val="accent4">
                    <a:lumMod val="50000"/>
                  </a:schemeClr>
                </a:solidFill>
              </a:rPr>
              <a:t>causes into current slide of Fishbone diagram.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smtClean="0">
                <a:solidFill>
                  <a:schemeClr val="accent4">
                    <a:lumMod val="50000"/>
                  </a:schemeClr>
                </a:solidFill>
              </a:rPr>
              <a:t>Note :-  For </a:t>
            </a:r>
            <a:r>
              <a:rPr lang="en-US" sz="1200" b="1" kern="0" dirty="0" err="1" smtClean="0">
                <a:solidFill>
                  <a:schemeClr val="accent4">
                    <a:lumMod val="50000"/>
                  </a:schemeClr>
                </a:solidFill>
              </a:rPr>
              <a:t>eg</a:t>
            </a:r>
            <a:r>
              <a:rPr lang="en-US" sz="1200" b="1" kern="0" dirty="0" smtClean="0">
                <a:solidFill>
                  <a:schemeClr val="accent4">
                    <a:lumMod val="50000"/>
                  </a:schemeClr>
                </a:solidFill>
              </a:rPr>
              <a:t>-</a:t>
            </a:r>
            <a:r>
              <a:rPr lang="en-US" sz="1200" b="1" kern="0" baseline="0" dirty="0" smtClean="0">
                <a:solidFill>
                  <a:schemeClr val="accent4">
                    <a:lumMod val="50000"/>
                  </a:schemeClr>
                </a:solidFill>
              </a:rPr>
              <a:t> Education background is into personal category . Similarly do the remaining causes segregation.</a:t>
            </a:r>
            <a:endParaRPr lang="en-US" sz="1200" b="1" kern="0" dirty="0" smtClean="0">
              <a:solidFill>
                <a:schemeClr val="accent4">
                  <a:lumMod val="50000"/>
                </a:schemeClr>
              </a:solidFill>
            </a:endParaRPr>
          </a:p>
          <a:p>
            <a:pPr marL="0" lvl="0" indent="0" algn="l" rtl="0">
              <a:spcBef>
                <a:spcPts val="0"/>
              </a:spcBef>
              <a:spcAft>
                <a:spcPts val="0"/>
              </a:spcAft>
              <a:buNone/>
            </a:pPr>
            <a:endParaRPr b="1" dirty="0"/>
          </a:p>
        </p:txBody>
      </p:sp>
    </p:spTree>
    <p:extLst>
      <p:ext uri="{BB962C8B-B14F-4D97-AF65-F5344CB8AC3E}">
        <p14:creationId xmlns:p14="http://schemas.microsoft.com/office/powerpoint/2010/main" val="939377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NOTE:-  C-</a:t>
            </a:r>
            <a:r>
              <a:rPr lang="en-US" b="1" baseline="0" dirty="0" smtClean="0"/>
              <a:t> I matrix </a:t>
            </a:r>
            <a:r>
              <a:rPr lang="en-US" sz="1200" b="1" dirty="0" smtClean="0">
                <a:solidFill>
                  <a:srgbClr val="007BB9"/>
                </a:solidFill>
              </a:rPr>
              <a:t> is</a:t>
            </a:r>
            <a:r>
              <a:rPr lang="en-US" sz="1200" b="1" baseline="0" dirty="0" smtClean="0">
                <a:solidFill>
                  <a:srgbClr val="007BB9"/>
                </a:solidFill>
              </a:rPr>
              <a:t> already prepared and provided for your reference.</a:t>
            </a:r>
            <a:endParaRPr lang="en-US" b="1"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b="1" dirty="0"/>
          </a:p>
        </p:txBody>
      </p:sp>
    </p:spTree>
    <p:extLst>
      <p:ext uri="{BB962C8B-B14F-4D97-AF65-F5344CB8AC3E}">
        <p14:creationId xmlns:p14="http://schemas.microsoft.com/office/powerpoint/2010/main" val="1834667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NOTE:-  </a:t>
            </a:r>
            <a:r>
              <a:rPr lang="en-US" sz="1200" b="1" dirty="0" smtClean="0">
                <a:solidFill>
                  <a:srgbClr val="007BB9"/>
                </a:solidFill>
              </a:rPr>
              <a:t>Sampling Plan</a:t>
            </a:r>
            <a:r>
              <a:rPr lang="en-US" sz="1200" b="1" baseline="0" dirty="0" smtClean="0">
                <a:solidFill>
                  <a:srgbClr val="007BB9"/>
                </a:solidFill>
              </a:rPr>
              <a:t> is already  provided for your reference.</a:t>
            </a:r>
            <a:endParaRPr lang="en-US" b="1" dirty="0" smtClean="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42610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NOTE:-  </a:t>
            </a:r>
            <a:r>
              <a:rPr lang="en-US" sz="1200" b="1" dirty="0" smtClean="0">
                <a:solidFill>
                  <a:srgbClr val="007BB9"/>
                </a:solidFill>
              </a:rPr>
              <a:t>Data Collection Plan is</a:t>
            </a:r>
            <a:r>
              <a:rPr lang="en-US" sz="1200" b="1" baseline="0" dirty="0" smtClean="0">
                <a:solidFill>
                  <a:srgbClr val="007BB9"/>
                </a:solidFill>
              </a:rPr>
              <a:t>  already prepared and provided for your reference for both Y &amp; X’s.</a:t>
            </a:r>
            <a:endParaRPr lang="en-US" b="1" dirty="0" smtClean="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08963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Project starts</a:t>
            </a:r>
            <a:r>
              <a:rPr lang="en-US" b="1" baseline="0" dirty="0" smtClean="0"/>
              <a:t> with First phase and that is Define Phase.</a:t>
            </a:r>
            <a:endParaRPr lang="en-US" dirty="0"/>
          </a:p>
        </p:txBody>
      </p:sp>
      <p:sp>
        <p:nvSpPr>
          <p:cNvPr id="4" name="Slide Number Placeholder 3"/>
          <p:cNvSpPr>
            <a:spLocks noGrp="1"/>
          </p:cNvSpPr>
          <p:nvPr>
            <p:ph type="sldNum" sz="quarter" idx="10"/>
          </p:nvPr>
        </p:nvSpPr>
        <p:spPr/>
        <p:txBody>
          <a:bodyPr/>
          <a:lstStyle/>
          <a:p>
            <a:fld id="{BB409DAE-95FB-44E1-9F36-6DDAAF9464FC}" type="slidenum">
              <a:rPr lang="en-US" smtClean="0"/>
              <a:t>2</a:t>
            </a:fld>
            <a:endParaRPr lang="en-US" dirty="0"/>
          </a:p>
        </p:txBody>
      </p:sp>
    </p:spTree>
    <p:extLst>
      <p:ext uri="{BB962C8B-B14F-4D97-AF65-F5344CB8AC3E}">
        <p14:creationId xmlns:p14="http://schemas.microsoft.com/office/powerpoint/2010/main" val="1037541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NOTE:-  </a:t>
            </a:r>
            <a:r>
              <a:rPr lang="en-US" sz="1200" b="1" dirty="0" smtClean="0">
                <a:solidFill>
                  <a:srgbClr val="007BB9"/>
                </a:solidFill>
              </a:rPr>
              <a:t>Data Collection Plan is</a:t>
            </a:r>
            <a:r>
              <a:rPr lang="en-US" sz="1200" b="1" baseline="0" dirty="0" smtClean="0">
                <a:solidFill>
                  <a:srgbClr val="007BB9"/>
                </a:solidFill>
              </a:rPr>
              <a:t>  already prepared and provided for your reference for both Y &amp; X’s.</a:t>
            </a:r>
            <a:endParaRPr lang="en-US" b="1" dirty="0" smtClean="0"/>
          </a:p>
        </p:txBody>
      </p:sp>
    </p:spTree>
    <p:extLst>
      <p:ext uri="{BB962C8B-B14F-4D97-AF65-F5344CB8AC3E}">
        <p14:creationId xmlns:p14="http://schemas.microsoft.com/office/powerpoint/2010/main" val="372204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Note:- Excel</a:t>
            </a:r>
            <a:r>
              <a:rPr lang="en-US" b="1" baseline="0" dirty="0" smtClean="0"/>
              <a:t> sheet data  (Data 1) is embedded into slide for your reference</a:t>
            </a:r>
            <a:endParaRPr b="1" dirty="0"/>
          </a:p>
        </p:txBody>
      </p:sp>
    </p:spTree>
    <p:extLst>
      <p:ext uri="{BB962C8B-B14F-4D97-AF65-F5344CB8AC3E}">
        <p14:creationId xmlns:p14="http://schemas.microsoft.com/office/powerpoint/2010/main" val="1317885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Note:- Excel</a:t>
            </a:r>
            <a:r>
              <a:rPr lang="en-US" b="1" baseline="0" dirty="0" smtClean="0"/>
              <a:t> sheet data (data 2) is embedded into slide for your reference</a:t>
            </a:r>
            <a:endParaRPr lang="en-US" b="1"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6389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Bef>
                <a:spcPct val="50000"/>
              </a:spcBef>
              <a:buClr>
                <a:srgbClr val="007BB9"/>
              </a:buClr>
            </a:pPr>
            <a:r>
              <a:rPr lang="en-US" b="1" dirty="0" smtClean="0"/>
              <a:t>Note:- </a:t>
            </a:r>
            <a:r>
              <a:rPr lang="en-US" sz="1200" b="1" kern="0" dirty="0" smtClean="0">
                <a:solidFill>
                  <a:srgbClr val="007BB9"/>
                </a:solidFill>
              </a:rPr>
              <a:t>CAPABILITY ANALYSIS-</a:t>
            </a:r>
            <a:r>
              <a:rPr lang="en-US" sz="1200" b="1" dirty="0" smtClean="0">
                <a:solidFill>
                  <a:srgbClr val="007BB9"/>
                </a:solidFill>
              </a:rPr>
              <a:t>SIGMA VALUE CALCULATION </a:t>
            </a:r>
          </a:p>
          <a:p>
            <a:pPr algn="l">
              <a:spcBef>
                <a:spcPct val="50000"/>
              </a:spcBef>
              <a:buClr>
                <a:srgbClr val="007BB9"/>
              </a:buClr>
            </a:pPr>
            <a:r>
              <a:rPr lang="en-US" sz="1200" b="1" i="0" dirty="0" smtClean="0">
                <a:solidFill>
                  <a:srgbClr val="007BB9"/>
                </a:solidFill>
                <a:latin typeface="Calibri" panose="020F0502020204030204" pitchFamily="34" charset="0"/>
              </a:rPr>
              <a:t>Formulas are already provided for</a:t>
            </a:r>
            <a:r>
              <a:rPr lang="en-US" sz="1200" b="1" i="0" baseline="0" dirty="0" smtClean="0">
                <a:solidFill>
                  <a:srgbClr val="007BB9"/>
                </a:solidFill>
                <a:latin typeface="Calibri" panose="020F0502020204030204" pitchFamily="34" charset="0"/>
              </a:rPr>
              <a:t> your reference</a:t>
            </a:r>
            <a:endParaRPr lang="en-US" sz="1200" b="1" i="0" dirty="0" smtClean="0">
              <a:solidFill>
                <a:srgbClr val="007BB9"/>
              </a:solidFill>
              <a:latin typeface="Calibri" panose="020F0502020204030204" pitchFamily="34" charset="0"/>
            </a:endParaRPr>
          </a:p>
          <a:p>
            <a:pPr algn="l">
              <a:spcBef>
                <a:spcPct val="50000"/>
              </a:spcBef>
              <a:buClr>
                <a:srgbClr val="007BB9"/>
              </a:buClr>
            </a:pPr>
            <a:r>
              <a:rPr lang="en-US" sz="1200" b="1" kern="0" dirty="0" smtClean="0">
                <a:solidFill>
                  <a:srgbClr val="007BB9"/>
                </a:solidFill>
              </a:rPr>
              <a:t> </a:t>
            </a:r>
            <a:endParaRPr lang="en-US" sz="1200" b="1" kern="0" dirty="0">
              <a:solidFill>
                <a:srgbClr val="007BB9"/>
              </a:solidFill>
            </a:endParaRPr>
          </a:p>
        </p:txBody>
      </p:sp>
    </p:spTree>
    <p:extLst>
      <p:ext uri="{BB962C8B-B14F-4D97-AF65-F5344CB8AC3E}">
        <p14:creationId xmlns:p14="http://schemas.microsoft.com/office/powerpoint/2010/main" val="1714369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Bef>
                <a:spcPct val="50000"/>
              </a:spcBef>
              <a:buClr>
                <a:srgbClr val="007BB9"/>
              </a:buClr>
            </a:pPr>
            <a:r>
              <a:rPr lang="en-US" sz="1200" b="1" dirty="0" smtClean="0">
                <a:solidFill>
                  <a:srgbClr val="007BB9"/>
                </a:solidFill>
              </a:rPr>
              <a:t>DPMO</a:t>
            </a:r>
            <a:r>
              <a:rPr lang="en-US" sz="1200" b="1" baseline="0" dirty="0" smtClean="0">
                <a:solidFill>
                  <a:srgbClr val="007BB9"/>
                </a:solidFill>
              </a:rPr>
              <a:t> </a:t>
            </a:r>
            <a:r>
              <a:rPr lang="en-US" sz="1200" b="1" dirty="0" smtClean="0">
                <a:solidFill>
                  <a:srgbClr val="007BB9"/>
                </a:solidFill>
              </a:rPr>
              <a:t>CALCULATION :-</a:t>
            </a:r>
          </a:p>
          <a:p>
            <a:pPr algn="l">
              <a:spcBef>
                <a:spcPct val="50000"/>
              </a:spcBef>
              <a:buClr>
                <a:srgbClr val="007BB9"/>
              </a:buClr>
            </a:pPr>
            <a:r>
              <a:rPr lang="en-US" sz="1200" b="1" i="0" dirty="0" smtClean="0">
                <a:solidFill>
                  <a:srgbClr val="007BB9"/>
                </a:solidFill>
                <a:latin typeface="Calibri" panose="020F0502020204030204" pitchFamily="34" charset="0"/>
              </a:rPr>
              <a:t>Formulas are already provided for</a:t>
            </a:r>
            <a:r>
              <a:rPr lang="en-US" sz="1200" b="1" i="0" baseline="0" dirty="0" smtClean="0">
                <a:solidFill>
                  <a:srgbClr val="007BB9"/>
                </a:solidFill>
                <a:latin typeface="Calibri" panose="020F0502020204030204" pitchFamily="34" charset="0"/>
              </a:rPr>
              <a:t> your reference.</a:t>
            </a:r>
          </a:p>
          <a:p>
            <a:pPr algn="l">
              <a:spcBef>
                <a:spcPct val="50000"/>
              </a:spcBef>
              <a:buClr>
                <a:srgbClr val="007BB9"/>
              </a:buClr>
            </a:pPr>
            <a:r>
              <a:rPr lang="en-US" sz="1200" b="1" i="0" dirty="0" smtClean="0">
                <a:solidFill>
                  <a:srgbClr val="007BB9"/>
                </a:solidFill>
                <a:latin typeface="Calibri" panose="020F0502020204030204" pitchFamily="34" charset="0"/>
              </a:rPr>
              <a:t>Y is discrete.</a:t>
            </a:r>
            <a:r>
              <a:rPr lang="en-US" sz="1200" b="1" i="0" baseline="0" dirty="0" smtClean="0">
                <a:solidFill>
                  <a:srgbClr val="007BB9"/>
                </a:solidFill>
                <a:latin typeface="Calibri" panose="020F0502020204030204" pitchFamily="34" charset="0"/>
              </a:rPr>
              <a:t> Which sigma value will you select ( Long Term or Short Term) ?</a:t>
            </a:r>
          </a:p>
          <a:p>
            <a:pPr algn="l">
              <a:spcBef>
                <a:spcPct val="50000"/>
              </a:spcBef>
              <a:buClr>
                <a:srgbClr val="007BB9"/>
              </a:buClr>
            </a:pPr>
            <a:r>
              <a:rPr lang="en-US" sz="1200" b="1" i="0" baseline="0" dirty="0" smtClean="0">
                <a:solidFill>
                  <a:srgbClr val="007BB9"/>
                </a:solidFill>
                <a:latin typeface="Calibri" panose="020F0502020204030204" pitchFamily="34" charset="0"/>
              </a:rPr>
              <a:t>Highlight that sigma value in red color on this slide. </a:t>
            </a:r>
            <a:endParaRPr lang="en-US" sz="1200" b="1" i="0" dirty="0" smtClean="0">
              <a:solidFill>
                <a:srgbClr val="007BB9"/>
              </a:solidFill>
              <a:latin typeface="Calibri" panose="020F0502020204030204" pitchFamily="34" charset="0"/>
            </a:endParaRPr>
          </a:p>
          <a:p>
            <a:pPr algn="ctr">
              <a:spcBef>
                <a:spcPct val="50000"/>
              </a:spcBef>
              <a:buClr>
                <a:srgbClr val="007BB9"/>
              </a:buClr>
            </a:pPr>
            <a:r>
              <a:rPr lang="en-US" sz="1200" b="1" kern="0" dirty="0" smtClean="0">
                <a:solidFill>
                  <a:srgbClr val="007BB9"/>
                </a:solidFill>
              </a:rPr>
              <a:t> </a:t>
            </a:r>
            <a:endParaRPr lang="en-US" sz="1200" b="1" kern="0" dirty="0">
              <a:solidFill>
                <a:srgbClr val="007BB9"/>
              </a:solidFill>
            </a:endParaRPr>
          </a:p>
        </p:txBody>
      </p:sp>
    </p:spTree>
    <p:extLst>
      <p:ext uri="{BB962C8B-B14F-4D97-AF65-F5344CB8AC3E}">
        <p14:creationId xmlns:p14="http://schemas.microsoft.com/office/powerpoint/2010/main" val="1972141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buClr>
                <a:srgbClr val="007BB9"/>
              </a:buClr>
            </a:pPr>
            <a:r>
              <a:rPr lang="en-US" b="1" dirty="0" smtClean="0"/>
              <a:t>HINT:-</a:t>
            </a:r>
          </a:p>
          <a:p>
            <a:pPr>
              <a:lnSpc>
                <a:spcPct val="150000"/>
              </a:lnSpc>
              <a:buClr>
                <a:srgbClr val="007BB9"/>
              </a:buClr>
            </a:pPr>
            <a:endParaRPr lang="en-US" b="1" dirty="0" smtClean="0"/>
          </a:p>
          <a:p>
            <a:pPr marL="228600" indent="-228600">
              <a:lnSpc>
                <a:spcPct val="150000"/>
              </a:lnSpc>
              <a:buClr>
                <a:srgbClr val="007BB9"/>
              </a:buClr>
              <a:buAutoNum type="arabicParenR"/>
            </a:pPr>
            <a:r>
              <a:rPr lang="en-US" sz="1200" b="1" kern="0" dirty="0" smtClean="0">
                <a:solidFill>
                  <a:schemeClr val="accent4">
                    <a:lumMod val="50000"/>
                  </a:schemeClr>
                </a:solidFill>
              </a:rPr>
              <a:t>Refer to the </a:t>
            </a:r>
            <a:r>
              <a:rPr lang="en-US" sz="1200" b="1" kern="1200" dirty="0" smtClean="0">
                <a:solidFill>
                  <a:srgbClr val="007BB9"/>
                </a:solidFill>
              </a:rPr>
              <a:t>DPMO</a:t>
            </a:r>
            <a:r>
              <a:rPr lang="en-US" sz="1200" b="1" dirty="0" smtClean="0">
                <a:solidFill>
                  <a:srgbClr val="007BB9"/>
                </a:solidFill>
              </a:rPr>
              <a:t> formulas </a:t>
            </a:r>
            <a:r>
              <a:rPr lang="en-US" sz="1200" b="1" kern="0" dirty="0" smtClean="0">
                <a:solidFill>
                  <a:schemeClr val="accent4">
                    <a:lumMod val="50000"/>
                  </a:schemeClr>
                </a:solidFill>
              </a:rPr>
              <a:t>&amp; find the appropriate values of parameters of capability analysis.</a:t>
            </a:r>
          </a:p>
          <a:p>
            <a:pPr marL="0" indent="0">
              <a:lnSpc>
                <a:spcPct val="150000"/>
              </a:lnSpc>
              <a:buClr>
                <a:srgbClr val="007BB9"/>
              </a:buClr>
              <a:buNone/>
            </a:pPr>
            <a:endParaRPr lang="en-US" sz="1200" b="1" kern="0" dirty="0" smtClean="0">
              <a:solidFill>
                <a:schemeClr val="accent4">
                  <a:lumMod val="50000"/>
                </a:schemeClr>
              </a:solidFill>
            </a:endParaRPr>
          </a:p>
          <a:p>
            <a:pPr algn="l">
              <a:spcBef>
                <a:spcPct val="50000"/>
              </a:spcBef>
              <a:buClr>
                <a:srgbClr val="007BB9"/>
              </a:buClr>
            </a:pPr>
            <a:r>
              <a:rPr lang="en-US" sz="1200" b="1" dirty="0" smtClean="0">
                <a:solidFill>
                  <a:srgbClr val="007BB9"/>
                </a:solidFill>
              </a:rPr>
              <a:t>2) CAPABILITY ANALYSIS: </a:t>
            </a:r>
            <a:r>
              <a:rPr lang="en-US" sz="1200" b="1" i="1" dirty="0" smtClean="0">
                <a:solidFill>
                  <a:srgbClr val="007BB9"/>
                </a:solidFill>
                <a:latin typeface="Calibri" panose="020F0502020204030204" pitchFamily="34" charset="0"/>
              </a:rPr>
              <a:t>Solutions for Capability analysis are displayed in hint section.</a:t>
            </a:r>
          </a:p>
          <a:p>
            <a:pPr algn="l">
              <a:spcBef>
                <a:spcPct val="50000"/>
              </a:spcBef>
              <a:buClr>
                <a:srgbClr val="007BB9"/>
              </a:buClr>
            </a:pPr>
            <a:endParaRPr lang="en-US" sz="1200" b="1" i="1" dirty="0" smtClean="0">
              <a:solidFill>
                <a:srgbClr val="007BB9"/>
              </a:solidFill>
              <a:latin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smtClean="0"/>
              <a:t>1) </a:t>
            </a:r>
            <a:r>
              <a:rPr lang="en-US" sz="1200" b="1" i="0" u="none" strike="noStrike" dirty="0" smtClean="0">
                <a:solidFill>
                  <a:schemeClr val="bg1"/>
                </a:solidFill>
                <a:effectLst/>
                <a:latin typeface="Calibri" panose="020F0502020204030204" pitchFamily="34" charset="0"/>
              </a:rPr>
              <a:t>Defective</a:t>
            </a:r>
            <a:r>
              <a:rPr lang="en-US" sz="1200" b="1" i="0" u="none" strike="noStrike" baseline="0" dirty="0" smtClean="0">
                <a:solidFill>
                  <a:schemeClr val="bg1"/>
                </a:solidFill>
                <a:effectLst/>
                <a:latin typeface="Calibri" panose="020F0502020204030204" pitchFamily="34" charset="0"/>
              </a:rPr>
              <a:t> Definition - </a:t>
            </a:r>
            <a:r>
              <a:rPr lang="en-US" sz="1200" b="1" i="0" u="none" strike="noStrike" dirty="0" smtClean="0">
                <a:solidFill>
                  <a:srgbClr val="000000"/>
                </a:solidFill>
                <a:effectLst/>
                <a:latin typeface="Calibri" panose="020F0502020204030204" pitchFamily="34" charset="0"/>
              </a:rPr>
              <a:t>CSAT</a:t>
            </a:r>
            <a:r>
              <a:rPr lang="en-US" sz="1200" b="1" i="0" u="none" strike="noStrike" baseline="0" dirty="0" smtClean="0">
                <a:solidFill>
                  <a:srgbClr val="000000"/>
                </a:solidFill>
                <a:effectLst/>
                <a:latin typeface="Calibri" panose="020F0502020204030204" pitchFamily="34" charset="0"/>
              </a:rPr>
              <a:t> Score </a:t>
            </a:r>
            <a:r>
              <a:rPr lang="en-US" sz="1200" b="1" i="0" u="none" strike="noStrike" dirty="0" smtClean="0">
                <a:solidFill>
                  <a:srgbClr val="000000"/>
                </a:solidFill>
                <a:effectLst/>
                <a:latin typeface="Calibri" panose="020F0502020204030204" pitchFamily="34" charset="0"/>
              </a:rPr>
              <a:t>&lt;3</a:t>
            </a:r>
          </a:p>
          <a:p>
            <a:pPr marL="171450" indent="-171450" rtl="0" fontAlgn="ctr">
              <a:buFont typeface="Arial" panose="020B0604020202020204" pitchFamily="34" charset="0"/>
              <a:buChar char="•"/>
            </a:pPr>
            <a:r>
              <a:rPr lang="en-US" sz="1200" b="1" i="0" u="none" strike="noStrike" dirty="0" smtClean="0">
                <a:solidFill>
                  <a:schemeClr val="bg1"/>
                </a:solidFill>
                <a:effectLst/>
                <a:latin typeface="Calibri" panose="020F0502020204030204" pitchFamily="34" charset="0"/>
              </a:rPr>
              <a:t>2) </a:t>
            </a:r>
            <a:r>
              <a:rPr lang="en-US" sz="1200" b="1" i="0" u="none" strike="noStrike" kern="1200" dirty="0" smtClean="0">
                <a:solidFill>
                  <a:schemeClr val="tx1"/>
                </a:solidFill>
                <a:effectLst/>
                <a:latin typeface="+mn-lt"/>
                <a:ea typeface="+mn-ea"/>
                <a:cs typeface="+mn-cs"/>
              </a:rPr>
              <a:t>Total Units</a:t>
            </a:r>
            <a:r>
              <a:rPr lang="en-US" sz="1200" b="1" i="0" u="none" strike="noStrike" kern="1200" baseline="0" dirty="0" smtClean="0">
                <a:solidFill>
                  <a:schemeClr val="tx1"/>
                </a:solidFill>
                <a:effectLst/>
                <a:latin typeface="+mn-lt"/>
                <a:ea typeface="+mn-ea"/>
                <a:cs typeface="+mn-cs"/>
              </a:rPr>
              <a:t>  - </a:t>
            </a:r>
            <a:r>
              <a:rPr lang="en-US" sz="1200" b="1" i="0" u="none" strike="noStrike" kern="1200" dirty="0" smtClean="0">
                <a:solidFill>
                  <a:schemeClr val="tx1"/>
                </a:solidFill>
                <a:effectLst/>
                <a:latin typeface="+mn-lt"/>
                <a:ea typeface="+mn-ea"/>
                <a:cs typeface="+mn-cs"/>
              </a:rPr>
              <a:t>1500</a:t>
            </a:r>
          </a:p>
          <a:p>
            <a:pPr marL="171450" indent="-171450" rtl="0" eaLnBrk="1" fontAlgn="ctr" latinLnBrk="0" hangingPunct="1">
              <a:buFont typeface="Arial" panose="020B0604020202020204" pitchFamily="34" charset="0"/>
              <a:buChar char="•"/>
            </a:pPr>
            <a:r>
              <a:rPr lang="en-US" sz="1200" b="1" i="0" u="none" strike="noStrike" dirty="0" smtClean="0">
                <a:solidFill>
                  <a:schemeClr val="bg1"/>
                </a:solidFill>
                <a:effectLst/>
                <a:latin typeface="Calibri" panose="020F0502020204030204" pitchFamily="34" charset="0"/>
              </a:rPr>
              <a:t>3)</a:t>
            </a:r>
            <a:r>
              <a:rPr lang="en-US" sz="1200" b="1" i="0" u="none" strike="noStrike" baseline="0" dirty="0" smtClean="0">
                <a:solidFill>
                  <a:schemeClr val="bg1"/>
                </a:solidFill>
                <a:effectLst/>
                <a:latin typeface="Calibri" panose="020F0502020204030204" pitchFamily="34" charset="0"/>
              </a:rPr>
              <a:t> </a:t>
            </a:r>
            <a:r>
              <a:rPr lang="en-US" sz="1200" b="1" i="0" u="none" strike="noStrike" kern="1200" dirty="0" smtClean="0">
                <a:solidFill>
                  <a:schemeClr val="tx1"/>
                </a:solidFill>
                <a:effectLst/>
                <a:latin typeface="+mn-lt"/>
                <a:ea typeface="+mn-ea"/>
                <a:cs typeface="+mn-cs"/>
              </a:rPr>
              <a:t>Total Opportunities</a:t>
            </a:r>
            <a:r>
              <a:rPr lang="en-US" sz="1200" b="1" i="0" u="none" strike="noStrike" kern="1200" baseline="0" dirty="0" smtClean="0">
                <a:solidFill>
                  <a:schemeClr val="tx1"/>
                </a:solidFill>
                <a:effectLst/>
                <a:latin typeface="+mn-lt"/>
                <a:ea typeface="+mn-ea"/>
                <a:cs typeface="+mn-cs"/>
              </a:rPr>
              <a:t> - </a:t>
            </a:r>
            <a:r>
              <a:rPr lang="en-US" sz="1200" b="1" i="0" u="none" strike="noStrike" kern="1200" dirty="0" smtClean="0">
                <a:solidFill>
                  <a:schemeClr val="tx1"/>
                </a:solidFill>
                <a:effectLst/>
                <a:latin typeface="+mn-lt"/>
                <a:ea typeface="+mn-ea"/>
                <a:cs typeface="+mn-cs"/>
              </a:rPr>
              <a:t>1500</a:t>
            </a:r>
          </a:p>
          <a:p>
            <a:pPr marL="171450" indent="-171450" rtl="0" eaLnBrk="1" fontAlgn="ctr" latinLnBrk="0" hangingPunct="1">
              <a:buFont typeface="Arial" panose="020B0604020202020204" pitchFamily="34" charset="0"/>
              <a:buChar char="•"/>
            </a:pPr>
            <a:r>
              <a:rPr lang="en-US" sz="1200" b="1" i="0" u="none" strike="noStrike" dirty="0" smtClean="0">
                <a:solidFill>
                  <a:schemeClr val="bg1"/>
                </a:solidFill>
                <a:effectLst/>
                <a:latin typeface="Calibri" panose="020F0502020204030204" pitchFamily="34" charset="0"/>
              </a:rPr>
              <a:t>4) </a:t>
            </a:r>
            <a:r>
              <a:rPr lang="en-US" sz="1200" b="1" i="0" u="none" strike="noStrike" kern="1200" dirty="0" smtClean="0">
                <a:solidFill>
                  <a:schemeClr val="tx1"/>
                </a:solidFill>
                <a:effectLst/>
                <a:latin typeface="+mn-lt"/>
                <a:ea typeface="+mn-ea"/>
                <a:cs typeface="+mn-cs"/>
              </a:rPr>
              <a:t>Defective</a:t>
            </a:r>
            <a:r>
              <a:rPr lang="en-US" sz="1200" b="1" i="0" u="none" strike="noStrike" kern="1200" baseline="0" dirty="0" smtClean="0">
                <a:solidFill>
                  <a:schemeClr val="tx1"/>
                </a:solidFill>
                <a:effectLst/>
                <a:latin typeface="+mn-lt"/>
                <a:ea typeface="+mn-ea"/>
                <a:cs typeface="+mn-cs"/>
              </a:rPr>
              <a:t> - </a:t>
            </a:r>
            <a:r>
              <a:rPr lang="en-US" sz="1200" b="1" i="0" u="none" strike="noStrike" kern="1200" dirty="0" smtClean="0">
                <a:solidFill>
                  <a:schemeClr val="tx1"/>
                </a:solidFill>
                <a:effectLst/>
                <a:latin typeface="+mn-lt"/>
                <a:ea typeface="+mn-ea"/>
                <a:cs typeface="+mn-cs"/>
              </a:rPr>
              <a:t>740</a:t>
            </a:r>
          </a:p>
          <a:p>
            <a:pPr marL="171450" indent="-171450" rtl="0" fontAlgn="ctr">
              <a:buFont typeface="Arial" panose="020B0604020202020204" pitchFamily="34" charset="0"/>
              <a:buChar char="•"/>
            </a:pPr>
            <a:r>
              <a:rPr lang="en-US" sz="1200" b="1" i="0" u="none" strike="noStrike" dirty="0" smtClean="0">
                <a:solidFill>
                  <a:schemeClr val="bg1"/>
                </a:solidFill>
                <a:effectLst/>
                <a:latin typeface="Calibri" panose="020F0502020204030204" pitchFamily="34" charset="0"/>
              </a:rPr>
              <a:t>5) </a:t>
            </a:r>
            <a:r>
              <a:rPr lang="en-US" sz="1200" b="1" i="0" u="none" strike="noStrike" kern="1200" dirty="0" smtClean="0">
                <a:solidFill>
                  <a:schemeClr val="tx1"/>
                </a:solidFill>
                <a:effectLst/>
                <a:latin typeface="+mn-lt"/>
                <a:ea typeface="+mn-ea"/>
                <a:cs typeface="+mn-cs"/>
              </a:rPr>
              <a:t>Defects/Defectives Per Opportunities</a:t>
            </a:r>
            <a:r>
              <a:rPr lang="en-US" sz="1200" b="1" i="0" u="none" strike="noStrike" kern="1200" baseline="0" dirty="0" smtClean="0">
                <a:solidFill>
                  <a:schemeClr val="tx1"/>
                </a:solidFill>
                <a:effectLst/>
                <a:latin typeface="+mn-lt"/>
                <a:ea typeface="+mn-ea"/>
                <a:cs typeface="+mn-cs"/>
              </a:rPr>
              <a:t> - </a:t>
            </a:r>
            <a:r>
              <a:rPr lang="en-US" sz="1200" b="1" i="0" u="none" strike="noStrike" kern="1200" dirty="0" smtClean="0">
                <a:solidFill>
                  <a:schemeClr val="tx1"/>
                </a:solidFill>
                <a:effectLst/>
                <a:latin typeface="+mn-lt"/>
                <a:ea typeface="+mn-ea"/>
                <a:cs typeface="+mn-cs"/>
              </a:rPr>
              <a:t>0.49333</a:t>
            </a:r>
          </a:p>
          <a:p>
            <a:pPr marL="171450" indent="-171450" rtl="0" fontAlgn="ctr">
              <a:buFont typeface="Arial" panose="020B0604020202020204" pitchFamily="34" charset="0"/>
              <a:buChar char="•"/>
            </a:pPr>
            <a:r>
              <a:rPr lang="en-US" sz="1200" b="1" i="0" u="none" strike="noStrike" kern="1200" dirty="0" smtClean="0">
                <a:solidFill>
                  <a:schemeClr val="tx1"/>
                </a:solidFill>
                <a:effectLst/>
                <a:latin typeface="+mn-lt"/>
                <a:ea typeface="+mn-ea"/>
                <a:cs typeface="+mn-cs"/>
              </a:rPr>
              <a:t>6) Defectives Per Million Opportunities</a:t>
            </a:r>
            <a:r>
              <a:rPr lang="en-US" sz="1200" b="1" i="0" u="none" strike="noStrike" kern="1200" baseline="0" dirty="0" smtClean="0">
                <a:solidFill>
                  <a:schemeClr val="tx1"/>
                </a:solidFill>
                <a:effectLst/>
                <a:latin typeface="+mn-lt"/>
                <a:ea typeface="+mn-ea"/>
                <a:cs typeface="+mn-cs"/>
              </a:rPr>
              <a:t> - </a:t>
            </a:r>
            <a:r>
              <a:rPr lang="en-US" sz="1200" b="1" i="0" u="none" strike="noStrike" kern="1200" dirty="0" smtClean="0">
                <a:solidFill>
                  <a:schemeClr val="tx1"/>
                </a:solidFill>
                <a:effectLst/>
                <a:latin typeface="+mn-lt"/>
                <a:ea typeface="+mn-ea"/>
                <a:cs typeface="+mn-cs"/>
              </a:rPr>
              <a:t>493333.33</a:t>
            </a:r>
          </a:p>
          <a:p>
            <a:pPr marL="171450" indent="-171450" rtl="0" fontAlgn="ctr">
              <a:buFont typeface="Arial" panose="020B0604020202020204" pitchFamily="34" charset="0"/>
              <a:buChar char="•"/>
            </a:pPr>
            <a:r>
              <a:rPr lang="en-US" sz="1200" b="1" i="0" u="none" strike="noStrike" kern="1200" dirty="0" smtClean="0">
                <a:solidFill>
                  <a:schemeClr val="tx1"/>
                </a:solidFill>
                <a:effectLst/>
                <a:latin typeface="+mn-lt"/>
                <a:ea typeface="+mn-ea"/>
                <a:cs typeface="+mn-cs"/>
              </a:rPr>
              <a:t>7) LONG TERM SIGMA VALUE (ZLT)</a:t>
            </a:r>
            <a:r>
              <a:rPr lang="en-US" sz="1200" b="1" i="0" u="none" strike="noStrike" kern="1200" baseline="0" dirty="0" smtClean="0">
                <a:solidFill>
                  <a:schemeClr val="tx1"/>
                </a:solidFill>
                <a:effectLst/>
                <a:latin typeface="+mn-lt"/>
                <a:ea typeface="+mn-ea"/>
                <a:cs typeface="+mn-cs"/>
              </a:rPr>
              <a:t> = </a:t>
            </a:r>
            <a:r>
              <a:rPr lang="en-US" sz="1200" b="1" i="1" u="none" strike="noStrike" kern="1200" baseline="0" dirty="0" smtClean="0">
                <a:solidFill>
                  <a:schemeClr val="tx1"/>
                </a:solidFill>
                <a:effectLst/>
                <a:latin typeface="+mn-lt"/>
                <a:ea typeface="+mn-ea"/>
                <a:cs typeface="+mn-cs"/>
              </a:rPr>
              <a:t>n</a:t>
            </a:r>
            <a:r>
              <a:rPr lang="en-US" sz="1200" b="1" i="1" u="none" strike="noStrike" kern="1200" dirty="0" smtClean="0">
                <a:solidFill>
                  <a:schemeClr val="tx1"/>
                </a:solidFill>
                <a:effectLst/>
                <a:latin typeface="+mn-lt"/>
                <a:ea typeface="+mn-ea"/>
                <a:cs typeface="+mn-cs"/>
              </a:rPr>
              <a:t>ormsinv ( 1- DPO)</a:t>
            </a:r>
            <a:r>
              <a:rPr lang="en-US" sz="1200" b="1" i="1" u="none" strike="noStrike" kern="1200" baseline="0" dirty="0" smtClean="0">
                <a:solidFill>
                  <a:schemeClr val="tx1"/>
                </a:solidFill>
                <a:effectLst/>
                <a:latin typeface="+mn-lt"/>
                <a:ea typeface="+mn-ea"/>
                <a:cs typeface="+mn-cs"/>
              </a:rPr>
              <a:t> </a:t>
            </a:r>
            <a:r>
              <a:rPr lang="en-US" sz="1200" b="1" i="1" u="none" strike="noStrike" kern="1200" dirty="0" smtClean="0">
                <a:solidFill>
                  <a:schemeClr val="tx1"/>
                </a:solidFill>
                <a:effectLst/>
                <a:latin typeface="+mn-lt"/>
                <a:ea typeface="+mn-ea"/>
                <a:cs typeface="+mn-cs"/>
              </a:rPr>
              <a:t> </a:t>
            </a:r>
            <a:r>
              <a:rPr lang="en-US" sz="1200" b="1" i="0" u="none" strike="noStrike" kern="1200" baseline="0" dirty="0" smtClean="0">
                <a:solidFill>
                  <a:schemeClr val="tx1"/>
                </a:solidFill>
                <a:effectLst/>
                <a:latin typeface="+mn-lt"/>
                <a:ea typeface="+mn-ea"/>
                <a:cs typeface="+mn-cs"/>
              </a:rPr>
              <a:t>  =  </a:t>
            </a:r>
            <a:r>
              <a:rPr lang="en-US" sz="1200" b="1" i="0" u="none" strike="noStrike" kern="1200" dirty="0" smtClean="0">
                <a:solidFill>
                  <a:schemeClr val="tx1"/>
                </a:solidFill>
                <a:effectLst/>
                <a:latin typeface="+mn-lt"/>
                <a:ea typeface="+mn-ea"/>
                <a:cs typeface="+mn-cs"/>
              </a:rPr>
              <a:t>0.016</a:t>
            </a:r>
          </a:p>
          <a:p>
            <a:pPr rtl="0" fontAlgn="ctr"/>
            <a:r>
              <a:rPr lang="en-US" sz="1200" b="1" i="0" u="none" strike="noStrike"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dirty="0" smtClean="0">
              <a:solidFill>
                <a:schemeClr val="bg1"/>
              </a:solidFill>
              <a:effectLst/>
              <a:latin typeface="Calibri" panose="020F0502020204030204" pitchFamily="34" charset="0"/>
            </a:endParaRPr>
          </a:p>
          <a:p>
            <a:pPr marL="0" lvl="0" indent="0" algn="l" rtl="0">
              <a:spcBef>
                <a:spcPts val="0"/>
              </a:spcBef>
              <a:spcAft>
                <a:spcPts val="0"/>
              </a:spcAft>
              <a:buNone/>
            </a:pPr>
            <a:r>
              <a:rPr lang="en-US" b="1" dirty="0" smtClean="0"/>
              <a:t> </a:t>
            </a:r>
          </a:p>
          <a:p>
            <a:pPr marL="0" lvl="0" indent="0" algn="l" rtl="0">
              <a:spcBef>
                <a:spcPts val="0"/>
              </a:spcBef>
              <a:spcAft>
                <a:spcPts val="0"/>
              </a:spcAft>
              <a:buNone/>
            </a:pPr>
            <a:endParaRPr lang="en-US" b="1" dirty="0" smtClean="0"/>
          </a:p>
          <a:p>
            <a:pPr marL="0" indent="0">
              <a:lnSpc>
                <a:spcPct val="150000"/>
              </a:lnSpc>
              <a:buClr>
                <a:srgbClr val="007BB9"/>
              </a:buClr>
              <a:buNone/>
            </a:pPr>
            <a:r>
              <a:rPr lang="en-US" sz="1200" b="1" kern="0" dirty="0" smtClean="0">
                <a:solidFill>
                  <a:schemeClr val="accent4">
                    <a:lumMod val="50000"/>
                  </a:schemeClr>
                </a:solidFill>
              </a:rPr>
              <a:t> </a:t>
            </a:r>
          </a:p>
          <a:p>
            <a:pPr>
              <a:lnSpc>
                <a:spcPct val="150000"/>
              </a:lnSpc>
              <a:buClr>
                <a:srgbClr val="007BB9"/>
              </a:buClr>
            </a:pPr>
            <a:endParaRPr lang="en-US" sz="1200" b="1" kern="0" dirty="0" smtClean="0">
              <a:solidFill>
                <a:schemeClr val="accent4">
                  <a:lumMod val="50000"/>
                </a:schemeClr>
              </a:solidFill>
            </a:endParaRPr>
          </a:p>
          <a:p>
            <a:pPr marL="0" lvl="0" indent="0" algn="l" rtl="0">
              <a:spcBef>
                <a:spcPts val="0"/>
              </a:spcBef>
              <a:spcAft>
                <a:spcPts val="0"/>
              </a:spcAft>
              <a:buNone/>
            </a:pPr>
            <a:endParaRPr b="1" dirty="0"/>
          </a:p>
        </p:txBody>
      </p:sp>
    </p:spTree>
    <p:extLst>
      <p:ext uri="{BB962C8B-B14F-4D97-AF65-F5344CB8AC3E}">
        <p14:creationId xmlns:p14="http://schemas.microsoft.com/office/powerpoint/2010/main" val="938098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4070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Hint:</a:t>
            </a:r>
            <a:r>
              <a:rPr lang="en-US" b="1" baseline="0" dirty="0" smtClean="0"/>
              <a:t> Please use the above table to understand which graph can implemented based on the type of data.</a:t>
            </a:r>
            <a:endParaRPr lang="en-US" b="1" dirty="0"/>
          </a:p>
        </p:txBody>
      </p:sp>
      <p:sp>
        <p:nvSpPr>
          <p:cNvPr id="4" name="Slide Number Placeholder 3"/>
          <p:cNvSpPr>
            <a:spLocks noGrp="1"/>
          </p:cNvSpPr>
          <p:nvPr>
            <p:ph type="sldNum" sz="quarter" idx="10"/>
          </p:nvPr>
        </p:nvSpPr>
        <p:spPr/>
        <p:txBody>
          <a:bodyPr/>
          <a:lstStyle/>
          <a:p>
            <a:fld id="{D756A724-D557-45C0-8B5E-6303BA57C850}" type="slidenum">
              <a:rPr lang="en-US" smtClean="0"/>
              <a:t>29</a:t>
            </a:fld>
            <a:endParaRPr lang="en-US" dirty="0"/>
          </a:p>
        </p:txBody>
      </p:sp>
    </p:spTree>
    <p:extLst>
      <p:ext uri="{BB962C8B-B14F-4D97-AF65-F5344CB8AC3E}">
        <p14:creationId xmlns:p14="http://schemas.microsoft.com/office/powerpoint/2010/main" val="932324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1" baseline="0" dirty="0" smtClean="0"/>
              <a:t>Hint:- Pareto Chart description is already provided for your reference.</a:t>
            </a:r>
            <a:endParaRPr b="1" i="1" dirty="0"/>
          </a:p>
        </p:txBody>
      </p:sp>
    </p:spTree>
    <p:extLst>
      <p:ext uri="{BB962C8B-B14F-4D97-AF65-F5344CB8AC3E}">
        <p14:creationId xmlns:p14="http://schemas.microsoft.com/office/powerpoint/2010/main" val="1307636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smtClean="0"/>
              <a:t>Hint</a:t>
            </a:r>
            <a:r>
              <a:rPr lang="en-US" b="1" i="1" baseline="0" dirty="0" smtClean="0"/>
              <a:t> :- Pareto Chart description is already provided for your reference.</a:t>
            </a:r>
            <a:endParaRPr lang="en-US" b="1" i="1"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328127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Hint:</a:t>
            </a:r>
            <a:r>
              <a:rPr lang="en-US" b="1" baseline="0" dirty="0" smtClean="0"/>
              <a:t> Read the business scenario before proceeding for project</a:t>
            </a:r>
            <a:endParaRPr lang="en-US" b="1" dirty="0"/>
          </a:p>
        </p:txBody>
      </p:sp>
      <p:sp>
        <p:nvSpPr>
          <p:cNvPr id="4" name="Slide Number Placeholder 3"/>
          <p:cNvSpPr>
            <a:spLocks noGrp="1"/>
          </p:cNvSpPr>
          <p:nvPr>
            <p:ph type="sldNum" sz="quarter" idx="10"/>
          </p:nvPr>
        </p:nvSpPr>
        <p:spPr/>
        <p:txBody>
          <a:bodyPr/>
          <a:lstStyle/>
          <a:p>
            <a:fld id="{BB409DAE-95FB-44E1-9F36-6DDAAF9464FC}" type="slidenum">
              <a:rPr lang="en-US" smtClean="0"/>
              <a:t>3</a:t>
            </a:fld>
            <a:endParaRPr lang="en-US" dirty="0"/>
          </a:p>
        </p:txBody>
      </p:sp>
    </p:spTree>
    <p:extLst>
      <p:ext uri="{BB962C8B-B14F-4D97-AF65-F5344CB8AC3E}">
        <p14:creationId xmlns:p14="http://schemas.microsoft.com/office/powerpoint/2010/main" val="7789770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Stat-&gt;Quality Tools –&gt; Pareto Chart</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by</a:t>
            </a:r>
            <a:r>
              <a:rPr lang="en-US" b="1" i="1" u="none" baseline="0" dirty="0" smtClean="0">
                <a:solidFill>
                  <a:prstClr val="black"/>
                </a:solidFill>
              </a:rPr>
              <a:t> reading the</a:t>
            </a:r>
            <a:r>
              <a:rPr lang="en-US" b="1" i="1" u="none" dirty="0" smtClean="0">
                <a:solidFill>
                  <a:prstClr val="black"/>
                </a:solidFill>
              </a:rPr>
              <a:t> chart</a:t>
            </a:r>
            <a:endParaRPr b="0" dirty="0"/>
          </a:p>
        </p:txBody>
      </p:sp>
    </p:spTree>
    <p:extLst>
      <p:ext uri="{BB962C8B-B14F-4D97-AF65-F5344CB8AC3E}">
        <p14:creationId xmlns:p14="http://schemas.microsoft.com/office/powerpoint/2010/main" val="3946690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i="1" u="sng" baseline="0" dirty="0" smtClean="0">
                <a:solidFill>
                  <a:prstClr val="black"/>
                </a:solidFill>
              </a:rPr>
              <a:t>Step 1: </a:t>
            </a:r>
            <a:r>
              <a:rPr lang="en-US" b="1" dirty="0" smtClean="0"/>
              <a:t>Select</a:t>
            </a:r>
            <a:r>
              <a:rPr lang="en-US" b="1" baseline="0" dirty="0" smtClean="0"/>
              <a:t> the data and perform the pareto test by referring the steps done to get pareto chart as done in previous slide.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Stat-&gt;Quality Tools –&gt; Pareto Chart</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baseline="0" dirty="0" smtClean="0">
                <a:solidFill>
                  <a:prstClr val="black"/>
                </a:solidFill>
              </a:rPr>
              <a:t>Paste the pareto chart in the given box and w</a:t>
            </a:r>
            <a:r>
              <a:rPr lang="en-US" b="1" i="1" u="none" dirty="0" smtClean="0">
                <a:solidFill>
                  <a:prstClr val="black"/>
                </a:solidFill>
              </a:rPr>
              <a:t>rite interpretation by</a:t>
            </a:r>
            <a:r>
              <a:rPr lang="en-US" b="1" i="1" u="none" baseline="0" dirty="0" smtClean="0">
                <a:solidFill>
                  <a:prstClr val="black"/>
                </a:solidFill>
              </a:rPr>
              <a:t> reading the</a:t>
            </a:r>
            <a:r>
              <a:rPr lang="en-US" b="1" i="1" u="none" dirty="0" smtClean="0">
                <a:solidFill>
                  <a:prstClr val="black"/>
                </a:solidFill>
              </a:rPr>
              <a:t> chart</a:t>
            </a:r>
            <a:endParaRPr lang="en-US" b="0" dirty="0" smtClean="0"/>
          </a:p>
          <a:p>
            <a:pPr marL="0" lvl="0" indent="0" algn="l" rtl="0">
              <a:spcBef>
                <a:spcPts val="0"/>
              </a:spcBef>
              <a:spcAft>
                <a:spcPts val="0"/>
              </a:spcAft>
              <a:buNone/>
            </a:pPr>
            <a:endParaRPr lang="en-US" b="0" baseline="0" dirty="0" smtClean="0"/>
          </a:p>
        </p:txBody>
      </p:sp>
    </p:spTree>
    <p:extLst>
      <p:ext uri="{BB962C8B-B14F-4D97-AF65-F5344CB8AC3E}">
        <p14:creationId xmlns:p14="http://schemas.microsoft.com/office/powerpoint/2010/main" val="2039760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i="1" u="sng" baseline="0" dirty="0" smtClean="0">
                <a:solidFill>
                  <a:prstClr val="black"/>
                </a:solidFill>
              </a:rPr>
              <a:t>Step 1: </a:t>
            </a:r>
            <a:r>
              <a:rPr lang="en-US" b="1" dirty="0" smtClean="0"/>
              <a:t>Select</a:t>
            </a:r>
            <a:r>
              <a:rPr lang="en-US" b="1" baseline="0" dirty="0" smtClean="0"/>
              <a:t> the data and perform the pareto test by referring the steps done to get pareto chart as done in previous slide.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Stat-&gt;Quality Tools –&gt; Pareto Chart</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baseline="0" dirty="0" smtClean="0">
                <a:solidFill>
                  <a:prstClr val="black"/>
                </a:solidFill>
              </a:rPr>
              <a:t>Paste the pareto chart in the given box and w</a:t>
            </a:r>
            <a:r>
              <a:rPr lang="en-US" b="1" i="1" u="none" dirty="0" smtClean="0">
                <a:solidFill>
                  <a:prstClr val="black"/>
                </a:solidFill>
              </a:rPr>
              <a:t>rite interpretation by</a:t>
            </a:r>
            <a:r>
              <a:rPr lang="en-US" b="1" i="1" u="none" baseline="0" dirty="0" smtClean="0">
                <a:solidFill>
                  <a:prstClr val="black"/>
                </a:solidFill>
              </a:rPr>
              <a:t> reading the</a:t>
            </a:r>
            <a:r>
              <a:rPr lang="en-US" b="1" i="1" u="none" dirty="0" smtClean="0">
                <a:solidFill>
                  <a:prstClr val="black"/>
                </a:solidFill>
              </a:rPr>
              <a:t> chart</a:t>
            </a:r>
            <a:endParaRPr lang="en-US" b="0" dirty="0" smtClean="0"/>
          </a:p>
          <a:p>
            <a:pPr marL="0" lvl="0" indent="0" algn="l" rtl="0">
              <a:spcBef>
                <a:spcPts val="0"/>
              </a:spcBef>
              <a:spcAft>
                <a:spcPts val="0"/>
              </a:spcAft>
              <a:buNone/>
            </a:pPr>
            <a:endParaRPr lang="en-US" b="0" baseline="0"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26341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i="1" u="sng" baseline="0" dirty="0" smtClean="0">
                <a:solidFill>
                  <a:prstClr val="black"/>
                </a:solidFill>
              </a:rPr>
              <a:t>Step 1: </a:t>
            </a:r>
            <a:r>
              <a:rPr lang="en-US" b="1" dirty="0" smtClean="0"/>
              <a:t>Select</a:t>
            </a:r>
            <a:r>
              <a:rPr lang="en-US" b="1" baseline="0" dirty="0" smtClean="0"/>
              <a:t> the data and perform the pareto test by referring the steps done to get pareto chart as done in previous slide.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Stat-&gt;Quality Tools –&gt; Pareto Chart</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baseline="0" dirty="0" smtClean="0">
                <a:solidFill>
                  <a:prstClr val="black"/>
                </a:solidFill>
              </a:rPr>
              <a:t>Paste the pareto chart in the given box and w</a:t>
            </a:r>
            <a:r>
              <a:rPr lang="en-US" b="1" i="1" u="none" dirty="0" smtClean="0">
                <a:solidFill>
                  <a:prstClr val="black"/>
                </a:solidFill>
              </a:rPr>
              <a:t>rite interpretation by</a:t>
            </a:r>
            <a:r>
              <a:rPr lang="en-US" b="1" i="1" u="none" baseline="0" dirty="0" smtClean="0">
                <a:solidFill>
                  <a:prstClr val="black"/>
                </a:solidFill>
              </a:rPr>
              <a:t> reading the</a:t>
            </a:r>
            <a:r>
              <a:rPr lang="en-US" b="1" i="1" u="none" dirty="0" smtClean="0">
                <a:solidFill>
                  <a:prstClr val="black"/>
                </a:solidFill>
              </a:rPr>
              <a:t> chart</a:t>
            </a:r>
            <a:endParaRPr lang="en-US" b="0" dirty="0" smtClean="0"/>
          </a:p>
          <a:p>
            <a:pPr marL="0" lvl="0" indent="0" algn="l" rtl="0">
              <a:spcBef>
                <a:spcPts val="0"/>
              </a:spcBef>
              <a:spcAft>
                <a:spcPts val="0"/>
              </a:spcAft>
              <a:buNone/>
            </a:pPr>
            <a:endParaRPr lang="en-US" b="0" baseline="0"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3799164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i="1" u="sng" baseline="0" dirty="0" smtClean="0">
                <a:solidFill>
                  <a:prstClr val="black"/>
                </a:solidFill>
              </a:rPr>
              <a:t>Step 1: </a:t>
            </a:r>
            <a:r>
              <a:rPr lang="en-US" b="1" dirty="0" smtClean="0"/>
              <a:t>Select</a:t>
            </a:r>
            <a:r>
              <a:rPr lang="en-US" b="1" baseline="0" dirty="0" smtClean="0"/>
              <a:t> the data and perform the pareto test by referring the steps done to get pareto chart as done in previous slide.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Stat-&gt;Quality Tools –&gt; Pareto Chart</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baseline="0" dirty="0" smtClean="0">
                <a:solidFill>
                  <a:prstClr val="black"/>
                </a:solidFill>
              </a:rPr>
              <a:t>Paste the pareto chart in the given box and w</a:t>
            </a:r>
            <a:r>
              <a:rPr lang="en-US" b="1" i="1" u="none" dirty="0" smtClean="0">
                <a:solidFill>
                  <a:prstClr val="black"/>
                </a:solidFill>
              </a:rPr>
              <a:t>rite interpretation by</a:t>
            </a:r>
            <a:r>
              <a:rPr lang="en-US" b="1" i="1" u="none" baseline="0" dirty="0" smtClean="0">
                <a:solidFill>
                  <a:prstClr val="black"/>
                </a:solidFill>
              </a:rPr>
              <a:t> reading the</a:t>
            </a:r>
            <a:r>
              <a:rPr lang="en-US" b="1" i="1" u="none" dirty="0" smtClean="0">
                <a:solidFill>
                  <a:prstClr val="black"/>
                </a:solidFill>
              </a:rPr>
              <a:t> chart</a:t>
            </a:r>
            <a:endParaRPr lang="en-US" b="0" dirty="0" smtClean="0"/>
          </a:p>
          <a:p>
            <a:pPr marL="0" lvl="0" indent="0" algn="l" rtl="0">
              <a:spcBef>
                <a:spcPts val="0"/>
              </a:spcBef>
              <a:spcAft>
                <a:spcPts val="0"/>
              </a:spcAft>
              <a:buNone/>
            </a:pPr>
            <a:endParaRPr lang="en-US" b="0" baseline="0"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532095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i="1" u="sng" baseline="0" dirty="0" smtClean="0">
                <a:solidFill>
                  <a:prstClr val="black"/>
                </a:solidFill>
              </a:rPr>
              <a:t>Step 1: </a:t>
            </a:r>
            <a:r>
              <a:rPr lang="en-US" b="1" dirty="0" smtClean="0"/>
              <a:t>Select</a:t>
            </a:r>
            <a:r>
              <a:rPr lang="en-US" b="1" baseline="0" dirty="0" smtClean="0"/>
              <a:t> the data and perform the pareto test by referring the steps done to get pareto chart as done in previous slide.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Stat-&gt;Quality Tools –&gt; Pareto Chart</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baseline="0" dirty="0" smtClean="0">
                <a:solidFill>
                  <a:prstClr val="black"/>
                </a:solidFill>
              </a:rPr>
              <a:t>Paste the pareto chart in the given box and w</a:t>
            </a:r>
            <a:r>
              <a:rPr lang="en-US" b="1" i="1" u="none" dirty="0" smtClean="0">
                <a:solidFill>
                  <a:prstClr val="black"/>
                </a:solidFill>
              </a:rPr>
              <a:t>rite interpretation by</a:t>
            </a:r>
            <a:r>
              <a:rPr lang="en-US" b="1" i="1" u="none" baseline="0" dirty="0" smtClean="0">
                <a:solidFill>
                  <a:prstClr val="black"/>
                </a:solidFill>
              </a:rPr>
              <a:t> reading the</a:t>
            </a:r>
            <a:r>
              <a:rPr lang="en-US" b="1" i="1" u="none" dirty="0" smtClean="0">
                <a:solidFill>
                  <a:prstClr val="black"/>
                </a:solidFill>
              </a:rPr>
              <a:t> chart</a:t>
            </a:r>
            <a:endParaRPr lang="en-US" b="0" dirty="0" smtClean="0"/>
          </a:p>
          <a:p>
            <a:pPr marL="0" lvl="0" indent="0" algn="l" rtl="0">
              <a:spcBef>
                <a:spcPts val="0"/>
              </a:spcBef>
              <a:spcAft>
                <a:spcPts val="0"/>
              </a:spcAft>
              <a:buNone/>
            </a:pPr>
            <a:endParaRPr lang="en-US" b="0" baseline="0"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4894351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i="1" u="sng" baseline="0" dirty="0" smtClean="0">
                <a:solidFill>
                  <a:prstClr val="black"/>
                </a:solidFill>
              </a:rPr>
              <a:t>Step 1: </a:t>
            </a:r>
            <a:r>
              <a:rPr lang="en-US" b="1" dirty="0" smtClean="0"/>
              <a:t>Select</a:t>
            </a:r>
            <a:r>
              <a:rPr lang="en-US" b="1" baseline="0" dirty="0" smtClean="0"/>
              <a:t> the data and perform the pareto test by referring the steps done to get pareto chart as done in previous slide.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Stat-&gt;Quality Tools –&gt; Pareto Chart</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baseline="0" dirty="0" smtClean="0">
                <a:solidFill>
                  <a:prstClr val="black"/>
                </a:solidFill>
              </a:rPr>
              <a:t>Paste the pareto chart in the given box and w</a:t>
            </a:r>
            <a:r>
              <a:rPr lang="en-US" b="1" i="1" u="none" dirty="0" smtClean="0">
                <a:solidFill>
                  <a:prstClr val="black"/>
                </a:solidFill>
              </a:rPr>
              <a:t>rite interpretation by</a:t>
            </a:r>
            <a:r>
              <a:rPr lang="en-US" b="1" i="1" u="none" baseline="0" dirty="0" smtClean="0">
                <a:solidFill>
                  <a:prstClr val="black"/>
                </a:solidFill>
              </a:rPr>
              <a:t> reading the</a:t>
            </a:r>
            <a:r>
              <a:rPr lang="en-US" b="1" i="1" u="none" dirty="0" smtClean="0">
                <a:solidFill>
                  <a:prstClr val="black"/>
                </a:solidFill>
              </a:rPr>
              <a:t> chart</a:t>
            </a:r>
            <a:endParaRPr lang="en-US" b="0" dirty="0" smtClean="0"/>
          </a:p>
          <a:p>
            <a:pPr marL="0" lvl="0" indent="0" algn="l" rtl="0">
              <a:spcBef>
                <a:spcPts val="0"/>
              </a:spcBef>
              <a:spcAft>
                <a:spcPts val="0"/>
              </a:spcAft>
              <a:buNone/>
            </a:pPr>
            <a:endParaRPr lang="en-US" b="0" baseline="0"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35660282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i="1" u="sng" baseline="0" dirty="0" smtClean="0">
                <a:solidFill>
                  <a:prstClr val="black"/>
                </a:solidFill>
              </a:rPr>
              <a:t>Step 1: </a:t>
            </a:r>
            <a:r>
              <a:rPr lang="en-US" b="1" dirty="0" smtClean="0"/>
              <a:t>Select</a:t>
            </a:r>
            <a:r>
              <a:rPr lang="en-US" b="1" baseline="0" dirty="0" smtClean="0"/>
              <a:t> the data and perform the pareto test by referring the steps done to get pareto chart as done in previous slide.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Stat-&gt;Quality Tools –&gt; Pareto Chart</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baseline="0" dirty="0" smtClean="0">
                <a:solidFill>
                  <a:prstClr val="black"/>
                </a:solidFill>
              </a:rPr>
              <a:t>Paste the pareto chart in the given box and w</a:t>
            </a:r>
            <a:r>
              <a:rPr lang="en-US" b="1" i="1" u="none" dirty="0" smtClean="0">
                <a:solidFill>
                  <a:prstClr val="black"/>
                </a:solidFill>
              </a:rPr>
              <a:t>rite interpretation by</a:t>
            </a:r>
            <a:r>
              <a:rPr lang="en-US" b="1" i="1" u="none" baseline="0" dirty="0" smtClean="0">
                <a:solidFill>
                  <a:prstClr val="black"/>
                </a:solidFill>
              </a:rPr>
              <a:t> reading the</a:t>
            </a:r>
            <a:r>
              <a:rPr lang="en-US" b="1" i="1" u="none" dirty="0" smtClean="0">
                <a:solidFill>
                  <a:prstClr val="black"/>
                </a:solidFill>
              </a:rPr>
              <a:t> chart</a:t>
            </a:r>
            <a:endParaRPr lang="en-US" b="0" dirty="0" smtClean="0"/>
          </a:p>
        </p:txBody>
      </p:sp>
    </p:spTree>
    <p:extLst>
      <p:ext uri="{BB962C8B-B14F-4D97-AF65-F5344CB8AC3E}">
        <p14:creationId xmlns:p14="http://schemas.microsoft.com/office/powerpoint/2010/main" val="2438233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i="1" u="sng" baseline="0" dirty="0" smtClean="0">
                <a:solidFill>
                  <a:prstClr val="black"/>
                </a:solidFill>
              </a:rPr>
              <a:t>Step 1: </a:t>
            </a:r>
            <a:r>
              <a:rPr lang="en-US" b="1" dirty="0" smtClean="0"/>
              <a:t>Select</a:t>
            </a:r>
            <a:r>
              <a:rPr lang="en-US" b="1" baseline="0" dirty="0" smtClean="0"/>
              <a:t> the data and perform the pareto test by referring the steps done to get pareto chart as done in previous slide.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Stat-&gt;Quality Tools –&gt; Pareto Chart</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baseline="0" dirty="0" smtClean="0">
                <a:solidFill>
                  <a:prstClr val="black"/>
                </a:solidFill>
              </a:rPr>
              <a:t>Paste the pareto chart in the given box and w</a:t>
            </a:r>
            <a:r>
              <a:rPr lang="en-US" b="1" i="1" u="none" dirty="0" smtClean="0">
                <a:solidFill>
                  <a:prstClr val="black"/>
                </a:solidFill>
              </a:rPr>
              <a:t>rite interpretation by</a:t>
            </a:r>
            <a:r>
              <a:rPr lang="en-US" b="1" i="1" u="none" baseline="0" dirty="0" smtClean="0">
                <a:solidFill>
                  <a:prstClr val="black"/>
                </a:solidFill>
              </a:rPr>
              <a:t> reading the</a:t>
            </a:r>
            <a:r>
              <a:rPr lang="en-US" b="1" i="1" u="none" dirty="0" smtClean="0">
                <a:solidFill>
                  <a:prstClr val="black"/>
                </a:solidFill>
              </a:rPr>
              <a:t> chart</a:t>
            </a:r>
            <a:endParaRPr lang="en-US" b="0"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436652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2132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Business Case Premise:</a:t>
            </a:r>
            <a:r>
              <a:rPr lang="en-US" b="1" baseline="0" dirty="0" smtClean="0"/>
              <a:t> Mr. Shawn who works for Citizens Bank, The US based bank is the client of Horizon Services. Mr. Vinod Patil is the process owner for insurance consumer service process in Horizon Services. Mr. Shawn informed Mr. Vinod saying “Your service is not meeting the customer satisfaction level as mentioned in SLA. It is affecting my customer retention and I am loosing my customer because of improper customer care service. Please work on improving the customer satisfaction to level as mentioned in SLA or we will discontinue this contract with your company”. Now Mr. Vinod has to work on bringing CSAT level as per to the SLA.</a:t>
            </a:r>
            <a:endParaRPr b="1" dirty="0"/>
          </a:p>
        </p:txBody>
      </p:sp>
    </p:spTree>
    <p:extLst>
      <p:ext uri="{BB962C8B-B14F-4D97-AF65-F5344CB8AC3E}">
        <p14:creationId xmlns:p14="http://schemas.microsoft.com/office/powerpoint/2010/main" val="1570090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Statistical</a:t>
            </a:r>
            <a:r>
              <a:rPr lang="en-US" b="1" baseline="0" dirty="0" smtClean="0"/>
              <a:t> tool selection guide for your reference.</a:t>
            </a:r>
            <a:endParaRPr lang="en-US" b="1" dirty="0"/>
          </a:p>
        </p:txBody>
      </p:sp>
      <p:sp>
        <p:nvSpPr>
          <p:cNvPr id="4" name="Slide Number Placeholder 3"/>
          <p:cNvSpPr>
            <a:spLocks noGrp="1"/>
          </p:cNvSpPr>
          <p:nvPr>
            <p:ph type="sldNum" sz="quarter" idx="10"/>
          </p:nvPr>
        </p:nvSpPr>
        <p:spPr/>
        <p:txBody>
          <a:bodyPr/>
          <a:lstStyle/>
          <a:p>
            <a:fld id="{BB409DAE-95FB-44E1-9F36-6DDAAF9464FC}" type="slidenum">
              <a:rPr lang="en-US" smtClean="0"/>
              <a:t>42</a:t>
            </a:fld>
            <a:endParaRPr lang="en-US"/>
          </a:p>
        </p:txBody>
      </p:sp>
    </p:spTree>
    <p:extLst>
      <p:ext uri="{BB962C8B-B14F-4D97-AF65-F5344CB8AC3E}">
        <p14:creationId xmlns:p14="http://schemas.microsoft.com/office/powerpoint/2010/main" val="34224191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dirty="0" smtClean="0"/>
              <a:t>Before proceeding</a:t>
            </a:r>
            <a:r>
              <a:rPr lang="en-US" baseline="0" dirty="0" smtClean="0"/>
              <a:t> kindly read the above table understand the steps to be followed.</a:t>
            </a:r>
          </a:p>
          <a:p>
            <a:pPr marL="0" lvl="0" indent="0" algn="l" rtl="0">
              <a:spcBef>
                <a:spcPts val="0"/>
              </a:spcBef>
              <a:spcAft>
                <a:spcPts val="0"/>
              </a:spcAft>
              <a:buNone/>
            </a:pPr>
            <a:r>
              <a:rPr lang="en-US" baseline="0" dirty="0" smtClean="0"/>
              <a:t>How to read the table:</a:t>
            </a:r>
          </a:p>
          <a:p>
            <a:pPr marL="0" lvl="0" indent="0" algn="l" rtl="0">
              <a:spcBef>
                <a:spcPts val="0"/>
              </a:spcBef>
              <a:spcAft>
                <a:spcPts val="0"/>
              </a:spcAft>
              <a:buNone/>
            </a:pPr>
            <a:r>
              <a:rPr lang="en-US" b="1" baseline="0" dirty="0" smtClean="0"/>
              <a:t>Column 1: Name of Y (Problem)</a:t>
            </a:r>
          </a:p>
          <a:p>
            <a:pPr marL="0" lvl="0" indent="0" algn="l" rtl="0">
              <a:spcBef>
                <a:spcPts val="0"/>
              </a:spcBef>
              <a:spcAft>
                <a:spcPts val="0"/>
              </a:spcAft>
              <a:buNone/>
            </a:pPr>
            <a:r>
              <a:rPr lang="en-US" b="1" baseline="0" dirty="0" smtClean="0"/>
              <a:t>Column 2: Name of X (Causes)</a:t>
            </a:r>
          </a:p>
          <a:p>
            <a:pPr marL="0" lvl="0" indent="0" algn="l" rtl="0">
              <a:spcBef>
                <a:spcPts val="0"/>
              </a:spcBef>
              <a:spcAft>
                <a:spcPts val="0"/>
              </a:spcAft>
              <a:buNone/>
            </a:pPr>
            <a:r>
              <a:rPr lang="en-US" b="1" baseline="0" dirty="0" smtClean="0"/>
              <a:t>Column 3: Based on Y data type and X data type the descriptive test that is to be performed is mentioned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Column 4: Based on Y data type and X data type the inferential test that is to be performed is mentioned</a:t>
            </a:r>
          </a:p>
          <a:p>
            <a:pPr marL="0" lvl="0" indent="0" algn="l" rtl="0">
              <a:spcBef>
                <a:spcPts val="0"/>
              </a:spcBef>
              <a:spcAft>
                <a:spcPts val="0"/>
              </a:spcAft>
              <a:buNone/>
            </a:pPr>
            <a:r>
              <a:rPr lang="en-US" b="1" baseline="0" dirty="0" smtClean="0"/>
              <a:t>Column 5: After performing the test, this column gives hint of respective p-value of ‘x’ </a:t>
            </a:r>
          </a:p>
          <a:p>
            <a:pPr marL="0" lvl="0" indent="0" algn="l" rtl="0">
              <a:spcBef>
                <a:spcPts val="0"/>
              </a:spcBef>
              <a:spcAft>
                <a:spcPts val="0"/>
              </a:spcAft>
              <a:buNone/>
            </a:pPr>
            <a:r>
              <a:rPr lang="en-US" b="1" baseline="0" dirty="0" smtClean="0"/>
              <a:t>Column 6: Now if p-value is less than 0.05 the cause is significant, so if it is true then this column tell whether post hoc test is applicable or not. </a:t>
            </a:r>
          </a:p>
          <a:p>
            <a:pPr marL="0" lvl="0" indent="0" algn="l" rtl="0">
              <a:spcBef>
                <a:spcPts val="0"/>
              </a:spcBef>
              <a:spcAft>
                <a:spcPts val="0"/>
              </a:spcAft>
              <a:buNone/>
            </a:pPr>
            <a:r>
              <a:rPr lang="en-US" b="1" baseline="0" dirty="0" smtClean="0"/>
              <a:t>Column 7: If post hoc test is performed then which sub cause of significant cause has more impact is shown here. (Note: If the Observed value &gt; Expected Value then that sub cause is significant.)</a:t>
            </a:r>
            <a:endParaRPr lang="en-US" b="1" dirty="0" smtClean="0"/>
          </a:p>
          <a:p>
            <a:endParaRPr lang="en-US" dirty="0"/>
          </a:p>
        </p:txBody>
      </p:sp>
      <p:sp>
        <p:nvSpPr>
          <p:cNvPr id="4" name="Slide Number Placeholder 3"/>
          <p:cNvSpPr>
            <a:spLocks noGrp="1"/>
          </p:cNvSpPr>
          <p:nvPr>
            <p:ph type="sldNum" sz="quarter" idx="10"/>
          </p:nvPr>
        </p:nvSpPr>
        <p:spPr/>
        <p:txBody>
          <a:bodyPr/>
          <a:lstStyle/>
          <a:p>
            <a:fld id="{BB409DAE-95FB-44E1-9F36-6DDAAF9464FC}" type="slidenum">
              <a:rPr lang="en-US" smtClean="0"/>
              <a:t>43</a:t>
            </a:fld>
            <a:endParaRPr lang="en-US"/>
          </a:p>
        </p:txBody>
      </p:sp>
    </p:spTree>
    <p:extLst>
      <p:ext uri="{BB962C8B-B14F-4D97-AF65-F5344CB8AC3E}">
        <p14:creationId xmlns:p14="http://schemas.microsoft.com/office/powerpoint/2010/main" val="1479989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Chi Square test theory.</a:t>
            </a:r>
            <a:endParaRPr b="1" dirty="0"/>
          </a:p>
        </p:txBody>
      </p:sp>
    </p:spTree>
    <p:extLst>
      <p:ext uri="{BB962C8B-B14F-4D97-AF65-F5344CB8AC3E}">
        <p14:creationId xmlns:p14="http://schemas.microsoft.com/office/powerpoint/2010/main" val="1713028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Chi Square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Chi Square test for validation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a:p>
            <a:endParaRPr lang="en-US" dirty="0"/>
          </a:p>
        </p:txBody>
      </p:sp>
    </p:spTree>
    <p:extLst>
      <p:ext uri="{BB962C8B-B14F-4D97-AF65-F5344CB8AC3E}">
        <p14:creationId xmlns:p14="http://schemas.microsoft.com/office/powerpoint/2010/main" val="33657032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 --&gt;Tables --&gt; Cross</a:t>
            </a:r>
            <a:r>
              <a:rPr lang="en-US" b="1" i="1" u="none" baseline="0" dirty="0" smtClean="0">
                <a:solidFill>
                  <a:prstClr val="black"/>
                </a:solidFill>
              </a:rPr>
              <a:t> </a:t>
            </a:r>
            <a:r>
              <a:rPr lang="en-US" b="1" i="1" u="none" dirty="0" smtClean="0">
                <a:solidFill>
                  <a:prstClr val="black"/>
                </a:solidFill>
              </a:rPr>
              <a:t>Tabulation and Chi Squared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4: </a:t>
            </a:r>
            <a:r>
              <a:rPr lang="en-US" b="1" i="1" u="none" dirty="0" smtClean="0">
                <a:solidFill>
                  <a:prstClr val="black"/>
                </a:solidFill>
              </a:rPr>
              <a:t>Write interpretation and conclusion from the P-value.</a:t>
            </a:r>
            <a:endParaRPr lang="en-US" b="1" i="1" u="none" dirty="0" smtClean="0">
              <a:solidFill>
                <a:srgbClr val="007BB9"/>
              </a:solidFill>
            </a:endParaRPr>
          </a:p>
        </p:txBody>
      </p:sp>
    </p:spTree>
    <p:extLst>
      <p:ext uri="{BB962C8B-B14F-4D97-AF65-F5344CB8AC3E}">
        <p14:creationId xmlns:p14="http://schemas.microsoft.com/office/powerpoint/2010/main" val="2687944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Chi Square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Chi Square test for validation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i="1" u="none" dirty="0" smtClean="0">
              <a:solidFill>
                <a:srgbClr val="007BB9"/>
              </a:solidFill>
            </a:endParaRPr>
          </a:p>
        </p:txBody>
      </p:sp>
    </p:spTree>
    <p:extLst>
      <p:ext uri="{BB962C8B-B14F-4D97-AF65-F5344CB8AC3E}">
        <p14:creationId xmlns:p14="http://schemas.microsoft.com/office/powerpoint/2010/main" val="3771601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 --&gt;Tables --&gt; Cross</a:t>
            </a:r>
            <a:r>
              <a:rPr lang="en-US" b="1" i="1" u="none" baseline="0" dirty="0" smtClean="0">
                <a:solidFill>
                  <a:prstClr val="black"/>
                </a:solidFill>
              </a:rPr>
              <a:t> </a:t>
            </a:r>
            <a:r>
              <a:rPr lang="en-US" b="1" i="1" u="none" dirty="0" smtClean="0">
                <a:solidFill>
                  <a:prstClr val="black"/>
                </a:solidFill>
              </a:rPr>
              <a:t>Tabulation and Chi Squared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and conclusion from the P-value.</a:t>
            </a:r>
            <a:endParaRPr lang="en-US" b="1" i="1" u="none" dirty="0" smtClean="0">
              <a:solidFill>
                <a:srgbClr val="007BB9"/>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41552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Chi Square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Chi Square test for validation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a:p>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8642715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 --&gt;Tables --&gt; Cross</a:t>
            </a:r>
            <a:r>
              <a:rPr lang="en-US" b="1" i="1" u="none" baseline="0" dirty="0" smtClean="0">
                <a:solidFill>
                  <a:prstClr val="black"/>
                </a:solidFill>
              </a:rPr>
              <a:t> </a:t>
            </a:r>
            <a:r>
              <a:rPr lang="en-US" b="1" i="1" u="none" dirty="0" smtClean="0">
                <a:solidFill>
                  <a:prstClr val="black"/>
                </a:solidFill>
              </a:rPr>
              <a:t>Tabulation and Chi Squared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and conclusion from the P-value.</a:t>
            </a:r>
            <a:endParaRPr lang="en-US" b="1" i="1" u="none" dirty="0" smtClean="0">
              <a:solidFill>
                <a:srgbClr val="007BB9"/>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229148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Chi Square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Chi Square test for validation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a:p>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79821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Baseline/ Historical Data for Define Phase.</a:t>
            </a:r>
            <a:endParaRPr lang="en-US" dirty="0"/>
          </a:p>
        </p:txBody>
      </p:sp>
      <p:sp>
        <p:nvSpPr>
          <p:cNvPr id="4" name="Slide Number Placeholder 3"/>
          <p:cNvSpPr>
            <a:spLocks noGrp="1"/>
          </p:cNvSpPr>
          <p:nvPr>
            <p:ph type="sldNum" sz="quarter" idx="10"/>
          </p:nvPr>
        </p:nvSpPr>
        <p:spPr/>
        <p:txBody>
          <a:bodyPr/>
          <a:lstStyle/>
          <a:p>
            <a:fld id="{BB409DAE-95FB-44E1-9F36-6DDAAF9464FC}" type="slidenum">
              <a:rPr lang="en-US" smtClean="0"/>
              <a:t>5</a:t>
            </a:fld>
            <a:endParaRPr lang="en-US" dirty="0"/>
          </a:p>
        </p:txBody>
      </p:sp>
    </p:spTree>
    <p:extLst>
      <p:ext uri="{BB962C8B-B14F-4D97-AF65-F5344CB8AC3E}">
        <p14:creationId xmlns:p14="http://schemas.microsoft.com/office/powerpoint/2010/main" val="39898437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 --&gt;Tables --&gt; Cross</a:t>
            </a:r>
            <a:r>
              <a:rPr lang="en-US" b="1" i="1" u="none" baseline="0" dirty="0" smtClean="0">
                <a:solidFill>
                  <a:prstClr val="black"/>
                </a:solidFill>
              </a:rPr>
              <a:t> </a:t>
            </a:r>
            <a:r>
              <a:rPr lang="en-US" b="1" i="1" u="none" dirty="0" smtClean="0">
                <a:solidFill>
                  <a:prstClr val="black"/>
                </a:solidFill>
              </a:rPr>
              <a:t>Tabulation and Chi Squared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and conclusion from the P-value.</a:t>
            </a:r>
            <a:endParaRPr lang="en-US" b="1" i="1" u="none" dirty="0" smtClean="0">
              <a:solidFill>
                <a:srgbClr val="007BB9"/>
              </a:solidFill>
            </a:endParaRPr>
          </a:p>
        </p:txBody>
      </p:sp>
    </p:spTree>
    <p:extLst>
      <p:ext uri="{BB962C8B-B14F-4D97-AF65-F5344CB8AC3E}">
        <p14:creationId xmlns:p14="http://schemas.microsoft.com/office/powerpoint/2010/main" val="13845636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Chi Square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Chi Square test for validation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a:p>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241326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 --&gt;Tables --&gt; Cross</a:t>
            </a:r>
            <a:r>
              <a:rPr lang="en-US" b="1" i="1" u="none" baseline="0" dirty="0" smtClean="0">
                <a:solidFill>
                  <a:prstClr val="black"/>
                </a:solidFill>
              </a:rPr>
              <a:t> </a:t>
            </a:r>
            <a:r>
              <a:rPr lang="en-US" b="1" i="1" u="none" dirty="0" smtClean="0">
                <a:solidFill>
                  <a:prstClr val="black"/>
                </a:solidFill>
              </a:rPr>
              <a:t>Tabulation and Chi Squared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and conclusion from the P-value.</a:t>
            </a:r>
            <a:endParaRPr lang="en-US" b="1" i="1" u="none" dirty="0" smtClean="0">
              <a:solidFill>
                <a:srgbClr val="007BB9"/>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104873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Chi Square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Chi Square test for validation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p:txBody>
      </p:sp>
    </p:spTree>
    <p:extLst>
      <p:ext uri="{BB962C8B-B14F-4D97-AF65-F5344CB8AC3E}">
        <p14:creationId xmlns:p14="http://schemas.microsoft.com/office/powerpoint/2010/main" val="20739016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 --&gt;Tables --&gt; Cross</a:t>
            </a:r>
            <a:r>
              <a:rPr lang="en-US" b="1" i="1" u="none" baseline="0" dirty="0" smtClean="0">
                <a:solidFill>
                  <a:prstClr val="black"/>
                </a:solidFill>
              </a:rPr>
              <a:t> </a:t>
            </a:r>
            <a:r>
              <a:rPr lang="en-US" b="1" i="1" u="none" dirty="0" smtClean="0">
                <a:solidFill>
                  <a:prstClr val="black"/>
                </a:solidFill>
              </a:rPr>
              <a:t>Tabulation and Chi Squared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and conclusion from the P-value.</a:t>
            </a:r>
            <a:endParaRPr lang="en-US" b="1" i="1" u="none" dirty="0" smtClean="0">
              <a:solidFill>
                <a:srgbClr val="007BB9"/>
              </a:solidFill>
            </a:endParaRPr>
          </a:p>
        </p:txBody>
      </p:sp>
    </p:spTree>
    <p:extLst>
      <p:ext uri="{BB962C8B-B14F-4D97-AF65-F5344CB8AC3E}">
        <p14:creationId xmlns:p14="http://schemas.microsoft.com/office/powerpoint/2010/main" val="7865068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Chi Square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Chi Square test for validation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133344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 --&gt;Tables --&gt; Cross</a:t>
            </a:r>
            <a:r>
              <a:rPr lang="en-US" b="1" i="1" u="none" baseline="0" dirty="0" smtClean="0">
                <a:solidFill>
                  <a:prstClr val="black"/>
                </a:solidFill>
              </a:rPr>
              <a:t> </a:t>
            </a:r>
            <a:r>
              <a:rPr lang="en-US" b="1" i="1" u="none" dirty="0" smtClean="0">
                <a:solidFill>
                  <a:prstClr val="black"/>
                </a:solidFill>
              </a:rPr>
              <a:t>Tabulation and Chi Squared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and conclusion from the P-value.</a:t>
            </a:r>
            <a:endParaRPr lang="en-US" b="1" i="1" u="none" dirty="0" smtClean="0">
              <a:solidFill>
                <a:srgbClr val="007BB9"/>
              </a:solidFill>
            </a:endParaRPr>
          </a:p>
        </p:txBody>
      </p:sp>
    </p:spTree>
    <p:extLst>
      <p:ext uri="{BB962C8B-B14F-4D97-AF65-F5344CB8AC3E}">
        <p14:creationId xmlns:p14="http://schemas.microsoft.com/office/powerpoint/2010/main" val="7924477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Chi Square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Chi Square test for validation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769256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 --&gt;Tables --&gt; Cross</a:t>
            </a:r>
            <a:r>
              <a:rPr lang="en-US" b="1" i="1" u="none" baseline="0" dirty="0" smtClean="0">
                <a:solidFill>
                  <a:prstClr val="black"/>
                </a:solidFill>
              </a:rPr>
              <a:t> </a:t>
            </a:r>
            <a:r>
              <a:rPr lang="en-US" b="1" i="1" u="none" dirty="0" smtClean="0">
                <a:solidFill>
                  <a:prstClr val="black"/>
                </a:solidFill>
              </a:rPr>
              <a:t>Tabulation and Chi Squared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and conclusion from the P-value.</a:t>
            </a:r>
            <a:endParaRPr lang="en-US" b="1" i="1" u="none" dirty="0" smtClean="0">
              <a:solidFill>
                <a:srgbClr val="007BB9"/>
              </a:solidFill>
            </a:endParaRPr>
          </a:p>
        </p:txBody>
      </p:sp>
    </p:spTree>
    <p:extLst>
      <p:ext uri="{BB962C8B-B14F-4D97-AF65-F5344CB8AC3E}">
        <p14:creationId xmlns:p14="http://schemas.microsoft.com/office/powerpoint/2010/main" val="1252762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Chi</a:t>
            </a:r>
            <a:r>
              <a:rPr lang="en-US" b="1" baseline="0" dirty="0" smtClean="0"/>
              <a:t> square test goodness of fit theory for your reference.</a:t>
            </a:r>
            <a:endParaRPr b="1" dirty="0"/>
          </a:p>
        </p:txBody>
      </p:sp>
    </p:spTree>
    <p:extLst>
      <p:ext uri="{BB962C8B-B14F-4D97-AF65-F5344CB8AC3E}">
        <p14:creationId xmlns:p14="http://schemas.microsoft.com/office/powerpoint/2010/main" val="3300301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one proportion test for validation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p:txBody>
      </p:sp>
    </p:spTree>
    <p:extLst>
      <p:ext uri="{BB962C8B-B14F-4D97-AF65-F5344CB8AC3E}">
        <p14:creationId xmlns:p14="http://schemas.microsoft.com/office/powerpoint/2010/main" val="25388262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get</a:t>
            </a:r>
            <a:r>
              <a:rPr lang="en-US" b="1" i="1" u="none" baseline="0" dirty="0" smtClean="0">
                <a:solidFill>
                  <a:prstClr val="black"/>
                </a:solidFill>
              </a:rPr>
              <a:t> Observed &amp; Expected Frequency graph of </a:t>
            </a:r>
            <a:r>
              <a:rPr lang="en-US" b="1" i="1" u="none" dirty="0" smtClean="0">
                <a:solidFill>
                  <a:prstClr val="black"/>
                </a:solidFill>
              </a:rPr>
              <a:t>Goodness</a:t>
            </a:r>
            <a:r>
              <a:rPr lang="en-US" b="1" i="1" u="none" baseline="0" dirty="0" smtClean="0">
                <a:solidFill>
                  <a:prstClr val="black"/>
                </a:solidFill>
              </a:rPr>
              <a:t> of fit</a:t>
            </a:r>
            <a:r>
              <a:rPr lang="en-US" b="1" i="1" u="none" dirty="0" smtClean="0">
                <a:solidFill>
                  <a:prstClr val="black"/>
                </a:solidFill>
              </a:rPr>
              <a:t> test:</a:t>
            </a:r>
            <a:endParaRPr lang="en-US" b="1" i="1" u="sng" baseline="0"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 -&gt;Tables -&gt; Chi-Square Goodness of fit test</a:t>
            </a:r>
            <a:r>
              <a:rPr lang="en-US" sz="1200" b="1" i="1" baseline="0" dirty="0" smtClean="0">
                <a:solidFill>
                  <a:prstClr val="black"/>
                </a:solidFill>
              </a:rPr>
              <a:t> </a:t>
            </a:r>
            <a:r>
              <a:rPr lang="en-US" b="1" i="1" u="none" dirty="0" smtClean="0">
                <a:solidFill>
                  <a:prstClr val="black"/>
                </a:solidFill>
              </a:rPr>
              <a:t>and paste the </a:t>
            </a:r>
            <a:r>
              <a:rPr lang="en-US" b="1" i="1" u="none" baseline="0" dirty="0" smtClean="0">
                <a:solidFill>
                  <a:prstClr val="black"/>
                </a:solidFill>
              </a:rPr>
              <a:t>Observed &amp; Expected Frequency graph</a:t>
            </a:r>
            <a:r>
              <a:rPr lang="en-US" b="1" i="1" u="none" dirty="0" smtClean="0">
                <a:solidFill>
                  <a:prstClr val="black"/>
                </a:solidFill>
              </a:rPr>
              <a: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a:t>
            </a:r>
            <a:r>
              <a:rPr lang="en-US" b="1" i="1" u="none" baseline="0" dirty="0" smtClean="0">
                <a:solidFill>
                  <a:prstClr val="black"/>
                </a:solidFill>
              </a:rPr>
              <a:t> from the Graph</a:t>
            </a:r>
            <a:r>
              <a:rPr lang="en-US" b="1" i="1" u="none" dirty="0" smtClean="0">
                <a:solidFill>
                  <a:prstClr val="black"/>
                </a:solidFill>
              </a:rPr>
              <a:t>.</a:t>
            </a:r>
            <a:endParaRPr lang="en-US" b="1" i="1" u="none" dirty="0" smtClean="0">
              <a:solidFill>
                <a:srgbClr val="007BB9"/>
              </a:solidFill>
            </a:endParaRPr>
          </a:p>
        </p:txBody>
      </p:sp>
    </p:spTree>
    <p:extLst>
      <p:ext uri="{BB962C8B-B14F-4D97-AF65-F5344CB8AC3E}">
        <p14:creationId xmlns:p14="http://schemas.microsoft.com/office/powerpoint/2010/main" val="8243665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get</a:t>
            </a:r>
            <a:r>
              <a:rPr lang="en-US" b="1" i="1" u="none" baseline="0" dirty="0" smtClean="0">
                <a:solidFill>
                  <a:prstClr val="black"/>
                </a:solidFill>
              </a:rPr>
              <a:t> Observed &amp; Expected Frequency graph of </a:t>
            </a:r>
            <a:r>
              <a:rPr lang="en-US" b="1" i="1" u="none" dirty="0" smtClean="0">
                <a:solidFill>
                  <a:prstClr val="black"/>
                </a:solidFill>
              </a:rPr>
              <a:t>Goodness</a:t>
            </a:r>
            <a:r>
              <a:rPr lang="en-US" b="1" i="1" u="none" baseline="0" dirty="0" smtClean="0">
                <a:solidFill>
                  <a:prstClr val="black"/>
                </a:solidFill>
              </a:rPr>
              <a:t> of fit</a:t>
            </a:r>
            <a:r>
              <a:rPr lang="en-US" b="1" i="1" u="none" dirty="0" smtClean="0">
                <a:solidFill>
                  <a:prstClr val="black"/>
                </a:solidFill>
              </a:rPr>
              <a:t> test:</a:t>
            </a:r>
            <a:endParaRPr lang="en-US" b="1" i="1" u="sng" baseline="0"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 -&gt;Tables -&gt; Chi-Square Goodness of fit test</a:t>
            </a:r>
            <a:r>
              <a:rPr lang="en-US" sz="1200" b="1" i="1" baseline="0" dirty="0" smtClean="0">
                <a:solidFill>
                  <a:prstClr val="black"/>
                </a:solidFill>
              </a:rPr>
              <a:t> </a:t>
            </a:r>
            <a:r>
              <a:rPr lang="en-US" b="1" i="1" u="none" dirty="0" smtClean="0">
                <a:solidFill>
                  <a:prstClr val="black"/>
                </a:solidFill>
              </a:rPr>
              <a:t>and paste the </a:t>
            </a:r>
            <a:r>
              <a:rPr lang="en-US" b="1" i="1" u="none" baseline="0" dirty="0" smtClean="0">
                <a:solidFill>
                  <a:prstClr val="black"/>
                </a:solidFill>
              </a:rPr>
              <a:t>Observed &amp; Expected Frequency graph</a:t>
            </a:r>
            <a:r>
              <a:rPr lang="en-US" b="1" i="1" u="none" dirty="0" smtClean="0">
                <a:solidFill>
                  <a:prstClr val="black"/>
                </a:solidFill>
              </a:rPr>
              <a: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a:t>
            </a:r>
            <a:r>
              <a:rPr lang="en-US" b="1" i="1" u="none" baseline="0" dirty="0" smtClean="0">
                <a:solidFill>
                  <a:prstClr val="black"/>
                </a:solidFill>
              </a:rPr>
              <a:t> from the Graph</a:t>
            </a:r>
            <a:r>
              <a:rPr lang="en-US" b="1" i="1" u="none" dirty="0" smtClean="0">
                <a:solidFill>
                  <a:prstClr val="black"/>
                </a:solidFill>
              </a:rPr>
              <a:t>.</a:t>
            </a:r>
            <a:endParaRPr lang="en-US" b="1" i="1" u="none" dirty="0" smtClean="0">
              <a:solidFill>
                <a:srgbClr val="007BB9"/>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494199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get</a:t>
            </a:r>
            <a:r>
              <a:rPr lang="en-US" b="1" i="1" u="none" baseline="0" dirty="0" smtClean="0">
                <a:solidFill>
                  <a:prstClr val="black"/>
                </a:solidFill>
              </a:rPr>
              <a:t> Observed &amp; Expected Frequency graph of </a:t>
            </a:r>
            <a:r>
              <a:rPr lang="en-US" b="1" i="1" u="none" dirty="0" smtClean="0">
                <a:solidFill>
                  <a:prstClr val="black"/>
                </a:solidFill>
              </a:rPr>
              <a:t>Goodness</a:t>
            </a:r>
            <a:r>
              <a:rPr lang="en-US" b="1" i="1" u="none" baseline="0" dirty="0" smtClean="0">
                <a:solidFill>
                  <a:prstClr val="black"/>
                </a:solidFill>
              </a:rPr>
              <a:t> of fit</a:t>
            </a:r>
            <a:r>
              <a:rPr lang="en-US" b="1" i="1" u="none" dirty="0" smtClean="0">
                <a:solidFill>
                  <a:prstClr val="black"/>
                </a:solidFill>
              </a:rPr>
              <a:t> test:</a:t>
            </a:r>
            <a:endParaRPr lang="en-US" b="1" i="1" u="sng" baseline="0"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 -&gt;Tables -&gt; Chi-Square Goodness of fit test</a:t>
            </a:r>
            <a:r>
              <a:rPr lang="en-US" sz="1200" b="1" i="1" baseline="0" dirty="0" smtClean="0">
                <a:solidFill>
                  <a:prstClr val="black"/>
                </a:solidFill>
              </a:rPr>
              <a:t> </a:t>
            </a:r>
            <a:r>
              <a:rPr lang="en-US" b="1" i="1" u="none" dirty="0" smtClean="0">
                <a:solidFill>
                  <a:prstClr val="black"/>
                </a:solidFill>
              </a:rPr>
              <a:t>and paste the </a:t>
            </a:r>
            <a:r>
              <a:rPr lang="en-US" b="1" i="1" u="none" baseline="0" dirty="0" smtClean="0">
                <a:solidFill>
                  <a:prstClr val="black"/>
                </a:solidFill>
              </a:rPr>
              <a:t>Observed &amp; Expected Frequency graph</a:t>
            </a:r>
            <a:r>
              <a:rPr lang="en-US" b="1" i="1" u="none" dirty="0" smtClean="0">
                <a:solidFill>
                  <a:prstClr val="black"/>
                </a:solidFill>
              </a:rPr>
              <a: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a:t>
            </a:r>
            <a:r>
              <a:rPr lang="en-US" b="1" i="1" u="none" baseline="0" dirty="0" smtClean="0">
                <a:solidFill>
                  <a:prstClr val="black"/>
                </a:solidFill>
              </a:rPr>
              <a:t> from the Graph</a:t>
            </a:r>
            <a:r>
              <a:rPr lang="en-US" b="1" i="1" u="none" dirty="0" smtClean="0">
                <a:solidFill>
                  <a:prstClr val="black"/>
                </a:solidFill>
              </a:rPr>
              <a:t>.</a:t>
            </a:r>
            <a:endParaRPr lang="en-US" b="1" i="1" u="none" dirty="0" smtClean="0">
              <a:solidFill>
                <a:srgbClr val="007BB9"/>
              </a:solidFill>
            </a:endParaRPr>
          </a:p>
        </p:txBody>
      </p:sp>
    </p:spTree>
    <p:extLst>
      <p:ext uri="{BB962C8B-B14F-4D97-AF65-F5344CB8AC3E}">
        <p14:creationId xmlns:p14="http://schemas.microsoft.com/office/powerpoint/2010/main" val="9344869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get</a:t>
            </a:r>
            <a:r>
              <a:rPr lang="en-US" b="1" i="1" u="none" baseline="0" dirty="0" smtClean="0">
                <a:solidFill>
                  <a:prstClr val="black"/>
                </a:solidFill>
              </a:rPr>
              <a:t> Observed &amp; Expected Frequency graph of </a:t>
            </a:r>
            <a:r>
              <a:rPr lang="en-US" b="1" i="1" u="none" dirty="0" smtClean="0">
                <a:solidFill>
                  <a:prstClr val="black"/>
                </a:solidFill>
              </a:rPr>
              <a:t>Goodness</a:t>
            </a:r>
            <a:r>
              <a:rPr lang="en-US" b="1" i="1" u="none" baseline="0" dirty="0" smtClean="0">
                <a:solidFill>
                  <a:prstClr val="black"/>
                </a:solidFill>
              </a:rPr>
              <a:t> of fit</a:t>
            </a:r>
            <a:r>
              <a:rPr lang="en-US" b="1" i="1" u="none" dirty="0" smtClean="0">
                <a:solidFill>
                  <a:prstClr val="black"/>
                </a:solidFill>
              </a:rPr>
              <a:t> test:</a:t>
            </a:r>
            <a:endParaRPr lang="en-US" b="1" i="1" u="sng" baseline="0"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a:t>
            </a:r>
            <a:r>
              <a:rPr lang="en-US" sz="1200" b="1" i="1" dirty="0" smtClean="0">
                <a:solidFill>
                  <a:prstClr val="black"/>
                </a:solidFill>
              </a:rPr>
              <a:t>Stat -&gt;Tables -&gt; Chi-Square Goodness of fit test</a:t>
            </a:r>
            <a:r>
              <a:rPr lang="en-US" sz="1200" b="1" i="1" baseline="0" dirty="0" smtClean="0">
                <a:solidFill>
                  <a:prstClr val="black"/>
                </a:solidFill>
              </a:rPr>
              <a:t> </a:t>
            </a:r>
            <a:r>
              <a:rPr lang="en-US" b="1" i="1" u="none" dirty="0" smtClean="0">
                <a:solidFill>
                  <a:prstClr val="black"/>
                </a:solidFill>
              </a:rPr>
              <a:t>and paste the </a:t>
            </a:r>
            <a:r>
              <a:rPr lang="en-US" b="1" i="1" u="none" baseline="0" dirty="0" smtClean="0">
                <a:solidFill>
                  <a:prstClr val="black"/>
                </a:solidFill>
              </a:rPr>
              <a:t>Observed &amp; Expected Frequency graph</a:t>
            </a:r>
            <a:r>
              <a:rPr lang="en-US" b="1" i="1" u="none" dirty="0" smtClean="0">
                <a:solidFill>
                  <a:prstClr val="black"/>
                </a:solidFill>
              </a:rPr>
              <a: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a:t>
            </a:r>
            <a:r>
              <a:rPr lang="en-US" b="1" i="1" u="none" baseline="0" dirty="0" smtClean="0">
                <a:solidFill>
                  <a:prstClr val="black"/>
                </a:solidFill>
              </a:rPr>
              <a:t> from the Graph</a:t>
            </a:r>
            <a:r>
              <a:rPr lang="en-US" b="1" i="1" u="none" dirty="0" smtClean="0">
                <a:solidFill>
                  <a:prstClr val="black"/>
                </a:solidFill>
              </a:rPr>
              <a:t>.</a:t>
            </a:r>
            <a:endParaRPr lang="en-US" b="1" i="1" u="none" dirty="0" smtClean="0">
              <a:solidFill>
                <a:srgbClr val="007BB9"/>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525987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1" dirty="0" smtClean="0"/>
              <a:t>Hint:-</a:t>
            </a:r>
          </a:p>
          <a:p>
            <a:pPr marL="0" lvl="0" indent="0" algn="l" rtl="0">
              <a:spcBef>
                <a:spcPts val="0"/>
              </a:spcBef>
              <a:spcAft>
                <a:spcPts val="0"/>
              </a:spcAft>
              <a:buNone/>
            </a:pPr>
            <a:r>
              <a:rPr lang="en-US" b="1" i="1" baseline="0" dirty="0" smtClean="0"/>
              <a:t>Graphical Tools table for Y &amp; X type of data is already provided for your reference.</a:t>
            </a:r>
            <a:endParaRPr lang="en-US" b="1" i="1" dirty="0"/>
          </a:p>
        </p:txBody>
      </p:sp>
    </p:spTree>
    <p:extLst>
      <p:ext uri="{BB962C8B-B14F-4D97-AF65-F5344CB8AC3E}">
        <p14:creationId xmlns:p14="http://schemas.microsoft.com/office/powerpoint/2010/main" val="27374100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Hint:-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Pareto</a:t>
            </a:r>
            <a:r>
              <a:rPr lang="en-US" b="1" i="1" u="none" baseline="0" dirty="0" smtClean="0">
                <a:solidFill>
                  <a:prstClr val="black"/>
                </a:solidFill>
              </a:rPr>
              <a:t> chart</a:t>
            </a:r>
            <a:endParaRPr lang="en-US" b="1" i="1" u="none"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Quality</a:t>
            </a:r>
            <a:r>
              <a:rPr lang="en-US" b="1" i="1" u="none" baseline="0" dirty="0" smtClean="0">
                <a:solidFill>
                  <a:prstClr val="black"/>
                </a:solidFill>
              </a:rPr>
              <a:t> Tools</a:t>
            </a:r>
            <a:r>
              <a:rPr lang="en-US" b="1" i="1" u="none" dirty="0" smtClean="0">
                <a:solidFill>
                  <a:prstClr val="black"/>
                </a:solidFill>
              </a:rPr>
              <a:t>&gt; Pareto</a:t>
            </a:r>
            <a:r>
              <a:rPr lang="en-US" b="1" i="1" u="none" baseline="0" dirty="0" smtClean="0">
                <a:solidFill>
                  <a:prstClr val="black"/>
                </a:solidFill>
              </a:rPr>
              <a:t> Chart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Paste the output of Pareto chart from </a:t>
            </a:r>
            <a:r>
              <a:rPr lang="en-US" b="1" i="1" u="none" baseline="0" dirty="0" err="1" smtClean="0">
                <a:solidFill>
                  <a:prstClr val="black"/>
                </a:solidFill>
              </a:rPr>
              <a:t>minitab</a:t>
            </a:r>
            <a:r>
              <a:rPr lang="en-US" b="1" i="1" u="none" baseline="0" dirty="0" smtClean="0">
                <a:solidFill>
                  <a:prstClr val="black"/>
                </a:solidFill>
              </a:rPr>
              <a:t> in the blank space.</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Write interpretation</a:t>
            </a:r>
            <a:r>
              <a:rPr lang="en-US" b="1" i="1" u="none" baseline="0" dirty="0" smtClean="0">
                <a:solidFill>
                  <a:prstClr val="black"/>
                </a:solidFill>
              </a:rPr>
              <a:t> from </a:t>
            </a:r>
            <a:r>
              <a:rPr lang="en-US" b="1" i="1" u="none" baseline="0" dirty="0" err="1" smtClean="0">
                <a:solidFill>
                  <a:prstClr val="black"/>
                </a:solidFill>
              </a:rPr>
              <a:t>pareto</a:t>
            </a:r>
            <a:r>
              <a:rPr lang="en-US" b="1" i="1" u="none" baseline="0" dirty="0" smtClean="0">
                <a:solidFill>
                  <a:prstClr val="black"/>
                </a:solidFill>
              </a:rPr>
              <a:t> chart.</a:t>
            </a:r>
            <a:endParaRPr lang="en-US" b="1" i="1" u="none" dirty="0" smtClean="0">
              <a:solidFill>
                <a:srgbClr val="007BB9"/>
              </a:solidFill>
            </a:endParaRPr>
          </a:p>
        </p:txBody>
      </p:sp>
    </p:spTree>
    <p:extLst>
      <p:ext uri="{BB962C8B-B14F-4D97-AF65-F5344CB8AC3E}">
        <p14:creationId xmlns:p14="http://schemas.microsoft.com/office/powerpoint/2010/main" val="34150238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Hint:-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Pareto</a:t>
            </a:r>
            <a:r>
              <a:rPr lang="en-US" b="1" i="1" u="none" baseline="0" dirty="0" smtClean="0">
                <a:solidFill>
                  <a:prstClr val="black"/>
                </a:solidFill>
              </a:rPr>
              <a:t> chart</a:t>
            </a:r>
            <a:endParaRPr lang="en-US" b="1" i="1" u="none"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Quality</a:t>
            </a:r>
            <a:r>
              <a:rPr lang="en-US" b="1" i="1" u="none" baseline="0" dirty="0" smtClean="0">
                <a:solidFill>
                  <a:prstClr val="black"/>
                </a:solidFill>
              </a:rPr>
              <a:t> Tools</a:t>
            </a:r>
            <a:r>
              <a:rPr lang="en-US" b="1" i="1" u="none" dirty="0" smtClean="0">
                <a:solidFill>
                  <a:prstClr val="black"/>
                </a:solidFill>
              </a:rPr>
              <a:t>&gt; Pareto</a:t>
            </a:r>
            <a:r>
              <a:rPr lang="en-US" b="1" i="1" u="none" baseline="0" dirty="0" smtClean="0">
                <a:solidFill>
                  <a:prstClr val="black"/>
                </a:solidFill>
              </a:rPr>
              <a:t> Chart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Paste the output of Pareto chart from </a:t>
            </a:r>
            <a:r>
              <a:rPr lang="en-US" b="1" i="1" u="none" baseline="0" dirty="0" err="1" smtClean="0">
                <a:solidFill>
                  <a:prstClr val="black"/>
                </a:solidFill>
              </a:rPr>
              <a:t>minitab</a:t>
            </a:r>
            <a:r>
              <a:rPr lang="en-US" b="1" i="1" u="none" baseline="0" dirty="0" smtClean="0">
                <a:solidFill>
                  <a:prstClr val="black"/>
                </a:solidFill>
              </a:rPr>
              <a:t> in the blank space.</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Write interpretation</a:t>
            </a:r>
            <a:r>
              <a:rPr lang="en-US" b="1" i="1" u="none" baseline="0" dirty="0" smtClean="0">
                <a:solidFill>
                  <a:prstClr val="black"/>
                </a:solidFill>
              </a:rPr>
              <a:t> from for </a:t>
            </a:r>
            <a:r>
              <a:rPr lang="en-US" b="1" i="1" u="none" baseline="0" dirty="0" err="1" smtClean="0">
                <a:solidFill>
                  <a:prstClr val="black"/>
                </a:solidFill>
              </a:rPr>
              <a:t>pareto</a:t>
            </a:r>
            <a:r>
              <a:rPr lang="en-US" b="1" i="1" u="none" baseline="0" dirty="0" smtClean="0">
                <a:solidFill>
                  <a:prstClr val="black"/>
                </a:solidFill>
              </a:rPr>
              <a:t> chart.</a:t>
            </a:r>
            <a:endParaRPr lang="en-US" b="1" i="1" u="none" dirty="0" smtClean="0">
              <a:solidFill>
                <a:srgbClr val="007BB9"/>
              </a:solidFill>
            </a:endParaRPr>
          </a:p>
        </p:txBody>
      </p:sp>
    </p:spTree>
    <p:extLst>
      <p:ext uri="{BB962C8B-B14F-4D97-AF65-F5344CB8AC3E}">
        <p14:creationId xmlns:p14="http://schemas.microsoft.com/office/powerpoint/2010/main" val="12113078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Hint:-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Pareto</a:t>
            </a:r>
            <a:r>
              <a:rPr lang="en-US" b="1" i="1" u="none" baseline="0" dirty="0" smtClean="0">
                <a:solidFill>
                  <a:prstClr val="black"/>
                </a:solidFill>
              </a:rPr>
              <a:t> chart</a:t>
            </a:r>
            <a:endParaRPr lang="en-US" b="1" i="1" u="none"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Quality</a:t>
            </a:r>
            <a:r>
              <a:rPr lang="en-US" b="1" i="1" u="none" baseline="0" dirty="0" smtClean="0">
                <a:solidFill>
                  <a:prstClr val="black"/>
                </a:solidFill>
              </a:rPr>
              <a:t> Tools</a:t>
            </a:r>
            <a:r>
              <a:rPr lang="en-US" b="1" i="1" u="none" dirty="0" smtClean="0">
                <a:solidFill>
                  <a:prstClr val="black"/>
                </a:solidFill>
              </a:rPr>
              <a:t>&gt; Pareto</a:t>
            </a:r>
            <a:r>
              <a:rPr lang="en-US" b="1" i="1" u="none" baseline="0" dirty="0" smtClean="0">
                <a:solidFill>
                  <a:prstClr val="black"/>
                </a:solidFill>
              </a:rPr>
              <a:t> Chart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Paste the output of Pareto chart from </a:t>
            </a:r>
            <a:r>
              <a:rPr lang="en-US" b="1" i="1" u="none" baseline="0" dirty="0" err="1" smtClean="0">
                <a:solidFill>
                  <a:prstClr val="black"/>
                </a:solidFill>
              </a:rPr>
              <a:t>minitab</a:t>
            </a:r>
            <a:r>
              <a:rPr lang="en-US" b="1" i="1" u="none" baseline="0" dirty="0" smtClean="0">
                <a:solidFill>
                  <a:prstClr val="black"/>
                </a:solidFill>
              </a:rPr>
              <a:t> in the blank space.</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Write interpretation</a:t>
            </a:r>
            <a:r>
              <a:rPr lang="en-US" b="1" i="1" u="none" baseline="0" dirty="0" smtClean="0">
                <a:solidFill>
                  <a:prstClr val="black"/>
                </a:solidFill>
              </a:rPr>
              <a:t> from </a:t>
            </a:r>
            <a:r>
              <a:rPr lang="en-US" b="1" i="1" u="none" baseline="0" dirty="0" err="1" smtClean="0">
                <a:solidFill>
                  <a:prstClr val="black"/>
                </a:solidFill>
              </a:rPr>
              <a:t>pareto</a:t>
            </a:r>
            <a:r>
              <a:rPr lang="en-US" b="1" i="1" u="none" baseline="0" dirty="0" smtClean="0">
                <a:solidFill>
                  <a:prstClr val="black"/>
                </a:solidFill>
              </a:rPr>
              <a:t> chart.</a:t>
            </a:r>
            <a:endParaRPr lang="en-US" b="1" i="1" u="none" dirty="0" smtClean="0">
              <a:solidFill>
                <a:srgbClr val="007BB9"/>
              </a:solidFill>
            </a:endParaRPr>
          </a:p>
        </p:txBody>
      </p:sp>
    </p:spTree>
    <p:extLst>
      <p:ext uri="{BB962C8B-B14F-4D97-AF65-F5344CB8AC3E}">
        <p14:creationId xmlns:p14="http://schemas.microsoft.com/office/powerpoint/2010/main" val="22345959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Pareto</a:t>
            </a:r>
            <a:r>
              <a:rPr lang="en-US" b="1" i="1" u="none" baseline="0" dirty="0" smtClean="0">
                <a:solidFill>
                  <a:prstClr val="black"/>
                </a:solidFill>
              </a:rPr>
              <a:t> chart</a:t>
            </a:r>
            <a:endParaRPr lang="en-US" b="1" i="1" u="none"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Quality</a:t>
            </a:r>
            <a:r>
              <a:rPr lang="en-US" b="1" i="1" u="none" baseline="0" dirty="0" smtClean="0">
                <a:solidFill>
                  <a:prstClr val="black"/>
                </a:solidFill>
              </a:rPr>
              <a:t> Tools</a:t>
            </a:r>
            <a:r>
              <a:rPr lang="en-US" b="1" i="1" u="none" dirty="0" smtClean="0">
                <a:solidFill>
                  <a:prstClr val="black"/>
                </a:solidFill>
              </a:rPr>
              <a:t>&gt; Pareto</a:t>
            </a:r>
            <a:r>
              <a:rPr lang="en-US" b="1" i="1" u="none" baseline="0" dirty="0" smtClean="0">
                <a:solidFill>
                  <a:prstClr val="black"/>
                </a:solidFill>
              </a:rPr>
              <a:t> Chart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Paste the output of Pareto chart from </a:t>
            </a:r>
            <a:r>
              <a:rPr lang="en-US" b="1" i="1" u="none" baseline="0" dirty="0" err="1" smtClean="0">
                <a:solidFill>
                  <a:prstClr val="black"/>
                </a:solidFill>
              </a:rPr>
              <a:t>minitab</a:t>
            </a:r>
            <a:r>
              <a:rPr lang="en-US" b="1" i="1" u="none" baseline="0" dirty="0" smtClean="0">
                <a:solidFill>
                  <a:prstClr val="black"/>
                </a:solidFill>
              </a:rPr>
              <a:t> in the blank space.</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Write interpretation</a:t>
            </a:r>
            <a:r>
              <a:rPr lang="en-US" b="1" i="1" u="none" baseline="0" dirty="0" smtClean="0">
                <a:solidFill>
                  <a:prstClr val="black"/>
                </a:solidFill>
              </a:rPr>
              <a:t> from </a:t>
            </a:r>
            <a:r>
              <a:rPr lang="en-US" b="1" i="1" u="none" baseline="0" dirty="0" err="1" smtClean="0">
                <a:solidFill>
                  <a:prstClr val="black"/>
                </a:solidFill>
              </a:rPr>
              <a:t>pareto</a:t>
            </a:r>
            <a:r>
              <a:rPr lang="en-US" b="1" i="1" u="none" baseline="0" dirty="0" smtClean="0">
                <a:solidFill>
                  <a:prstClr val="black"/>
                </a:solidFill>
              </a:rPr>
              <a:t> chart.</a:t>
            </a:r>
            <a:endParaRPr lang="en-US" b="1" i="1" u="none" dirty="0" smtClean="0">
              <a:solidFill>
                <a:srgbClr val="007BB9"/>
              </a:solidFill>
            </a:endParaRPr>
          </a:p>
        </p:txBody>
      </p:sp>
    </p:spTree>
    <p:extLst>
      <p:ext uri="{BB962C8B-B14F-4D97-AF65-F5344CB8AC3E}">
        <p14:creationId xmlns:p14="http://schemas.microsoft.com/office/powerpoint/2010/main" val="33835157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1" dirty="0" smtClean="0"/>
              <a:t>Hint:-</a:t>
            </a:r>
          </a:p>
          <a:p>
            <a:pPr marL="0" lvl="0" indent="0" algn="l" rtl="0">
              <a:spcBef>
                <a:spcPts val="0"/>
              </a:spcBef>
              <a:spcAft>
                <a:spcPts val="0"/>
              </a:spcAft>
              <a:buNone/>
            </a:pPr>
            <a:r>
              <a:rPr lang="en-US" b="1" i="1" dirty="0" smtClean="0"/>
              <a:t>Statistical</a:t>
            </a:r>
            <a:r>
              <a:rPr lang="en-US" b="1" i="1" baseline="0" dirty="0" smtClean="0"/>
              <a:t> test table for Y &amp; X type of data is already provided for your reference.</a:t>
            </a:r>
            <a:endParaRPr b="1" i="1" dirty="0"/>
          </a:p>
        </p:txBody>
      </p:sp>
    </p:spTree>
    <p:extLst>
      <p:ext uri="{BB962C8B-B14F-4D97-AF65-F5344CB8AC3E}">
        <p14:creationId xmlns:p14="http://schemas.microsoft.com/office/powerpoint/2010/main" val="2164189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1" dirty="0" smtClean="0"/>
              <a:t>Hint</a:t>
            </a:r>
            <a:r>
              <a:rPr lang="en-US" b="1" i="1" baseline="0" dirty="0" smtClean="0"/>
              <a:t> Cont.…</a:t>
            </a:r>
            <a:endParaRPr lang="en-US" b="1"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Basic Statistics&gt; 1-Proportion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4: </a:t>
            </a:r>
            <a:r>
              <a:rPr lang="en-US" b="1" i="1" u="none" dirty="0" smtClean="0">
                <a:solidFill>
                  <a:prstClr val="black"/>
                </a:solidFill>
              </a:rPr>
              <a:t>Write interpretation and conclusion from the P-value.</a:t>
            </a:r>
            <a:endParaRPr lang="en-US" b="1" dirty="0" smtClean="0"/>
          </a:p>
          <a:p>
            <a:pPr marL="0" lvl="0" indent="0" algn="l" rtl="0">
              <a:spcBef>
                <a:spcPts val="0"/>
              </a:spcBef>
              <a:spcAft>
                <a:spcPts val="0"/>
              </a:spcAft>
              <a:buNone/>
            </a:pPr>
            <a:endParaRPr lang="en-US" b="1" dirty="0" smtClean="0"/>
          </a:p>
          <a:p>
            <a:pPr marL="228600" lvl="0" indent="-228600" algn="l" rtl="0">
              <a:spcBef>
                <a:spcPts val="0"/>
              </a:spcBef>
              <a:spcAft>
                <a:spcPts val="0"/>
              </a:spcAft>
              <a:buFont typeface="+mj-lt"/>
              <a:buAutoNum type="arabicPeriod"/>
            </a:pPr>
            <a:r>
              <a:rPr lang="en-US" dirty="0" smtClean="0"/>
              <a:t>In proportion test for hypothesized value use 0.4158.</a:t>
            </a:r>
          </a:p>
          <a:p>
            <a:pPr marL="228600" lvl="0" indent="-228600" algn="l" rtl="0">
              <a:spcBef>
                <a:spcPts val="0"/>
              </a:spcBef>
              <a:spcAft>
                <a:spcPts val="0"/>
              </a:spcAft>
              <a:buFont typeface="+mj-lt"/>
              <a:buAutoNum type="arabicPeriod"/>
            </a:pPr>
            <a:r>
              <a:rPr lang="en-US" dirty="0" smtClean="0"/>
              <a:t>Based</a:t>
            </a:r>
            <a:r>
              <a:rPr lang="en-US" baseline="0" dirty="0" smtClean="0"/>
              <a:t> on test performed draw the interpretation and conclusion. </a:t>
            </a:r>
          </a:p>
          <a:p>
            <a:pPr marL="228600" lvl="0" indent="-228600" algn="l" rtl="0">
              <a:spcBef>
                <a:spcPts val="0"/>
              </a:spcBef>
              <a:spcAft>
                <a:spcPts val="0"/>
              </a:spcAft>
              <a:buFont typeface="+mj-lt"/>
              <a:buAutoNum type="arabicPeriod"/>
            </a:pPr>
            <a:r>
              <a:rPr lang="en-US" baseline="0" dirty="0" smtClean="0"/>
              <a:t>The expected p-value from the test performed by you should be 0.988</a:t>
            </a:r>
            <a:endParaRPr dirty="0"/>
          </a:p>
        </p:txBody>
      </p:sp>
    </p:spTree>
    <p:extLst>
      <p:ext uri="{BB962C8B-B14F-4D97-AF65-F5344CB8AC3E}">
        <p14:creationId xmlns:p14="http://schemas.microsoft.com/office/powerpoint/2010/main" val="17491291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2 Proportion test theory</a:t>
            </a:r>
            <a:r>
              <a:rPr lang="en-US" b="1" baseline="0" dirty="0" smtClean="0"/>
              <a:t> for your reference.</a:t>
            </a:r>
            <a:endParaRPr lang="en-US" b="1"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641936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Hint:-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2 P Test</a:t>
            </a:r>
            <a:r>
              <a:rPr lang="en-US" b="1" i="1" u="none" baseline="0" dirty="0" smtClean="0">
                <a:solidFill>
                  <a:prstClr val="black"/>
                </a:solidFill>
              </a:rPr>
              <a:t> :-</a:t>
            </a:r>
            <a:endParaRPr lang="en-US" b="1" i="1" u="none"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Basic Statistics&gt; 2-Proportion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Purpose of 2P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Write</a:t>
            </a:r>
            <a:r>
              <a:rPr lang="en-US" b="1" i="1" u="none" baseline="0" dirty="0" smtClean="0">
                <a:solidFill>
                  <a:prstClr val="black"/>
                </a:solidFill>
              </a:rPr>
              <a:t> Ho &amp; Ha hypothesis </a:t>
            </a:r>
            <a:endParaRPr lang="en-US" b="1" i="1" u="none" dirty="0" smtClean="0">
              <a:solidFill>
                <a:srgbClr val="007BB9"/>
              </a:solidFill>
            </a:endParaRPr>
          </a:p>
        </p:txBody>
      </p:sp>
    </p:spTree>
    <p:extLst>
      <p:ext uri="{BB962C8B-B14F-4D97-AF65-F5344CB8AC3E}">
        <p14:creationId xmlns:p14="http://schemas.microsoft.com/office/powerpoint/2010/main" val="20686474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Hint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Paste output</a:t>
            </a:r>
            <a:r>
              <a:rPr lang="en-US" b="1" i="1" u="none" baseline="0" dirty="0" smtClean="0">
                <a:solidFill>
                  <a:prstClr val="black"/>
                </a:solidFill>
              </a:rPr>
              <a:t> of 2 P test obtained from </a:t>
            </a:r>
            <a:r>
              <a:rPr lang="en-US" b="1" i="1" u="none" baseline="0" dirty="0" err="1" smtClean="0">
                <a:solidFill>
                  <a:prstClr val="black"/>
                </a:solidFill>
              </a:rPr>
              <a:t>minitab</a:t>
            </a:r>
            <a:r>
              <a:rPr lang="en-US" b="1" i="1" u="none" baseline="0" dirty="0" smtClean="0">
                <a:solidFill>
                  <a:prstClr val="black"/>
                </a:solidFill>
              </a:rPr>
              <a:t> in the blank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and conclusion from the P-value.</a:t>
            </a:r>
            <a:endParaRPr lang="en-US" b="1" i="1" u="none" dirty="0" smtClean="0">
              <a:solidFill>
                <a:srgbClr val="007BB9"/>
              </a:solidFill>
            </a:endParaRPr>
          </a:p>
        </p:txBody>
      </p:sp>
    </p:spTree>
    <p:extLst>
      <p:ext uri="{BB962C8B-B14F-4D97-AF65-F5344CB8AC3E}">
        <p14:creationId xmlns:p14="http://schemas.microsoft.com/office/powerpoint/2010/main" val="37250297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Hint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2 P Test</a:t>
            </a:r>
            <a:r>
              <a:rPr lang="en-US" b="1" i="1" u="none" baseline="0" dirty="0" smtClean="0">
                <a:solidFill>
                  <a:prstClr val="black"/>
                </a:solidFill>
              </a:rPr>
              <a:t> :-</a:t>
            </a:r>
            <a:endParaRPr lang="en-US" b="1" i="1" u="none"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Basic Statistics&gt; 2-Proportion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Purpose of 2P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Write</a:t>
            </a:r>
            <a:r>
              <a:rPr lang="en-US" b="1" i="1" u="none" baseline="0" dirty="0" smtClean="0">
                <a:solidFill>
                  <a:prstClr val="black"/>
                </a:solidFill>
              </a:rPr>
              <a:t> Ho &amp; Ha hypothesis </a:t>
            </a:r>
            <a:endParaRPr lang="en-US" b="1" i="1" u="none" dirty="0" smtClean="0">
              <a:solidFill>
                <a:srgbClr val="007BB9"/>
              </a:solidFill>
            </a:endParaRPr>
          </a:p>
        </p:txBody>
      </p:sp>
    </p:spTree>
    <p:extLst>
      <p:ext uri="{BB962C8B-B14F-4D97-AF65-F5344CB8AC3E}">
        <p14:creationId xmlns:p14="http://schemas.microsoft.com/office/powerpoint/2010/main" val="23578870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Paste output</a:t>
            </a:r>
            <a:r>
              <a:rPr lang="en-US" b="1" i="1" u="none" baseline="0" dirty="0" smtClean="0">
                <a:solidFill>
                  <a:prstClr val="black"/>
                </a:solidFill>
              </a:rPr>
              <a:t> of 2 P test obtained from </a:t>
            </a:r>
            <a:r>
              <a:rPr lang="en-US" b="1" i="1" u="none" baseline="0" dirty="0" err="1" smtClean="0">
                <a:solidFill>
                  <a:prstClr val="black"/>
                </a:solidFill>
              </a:rPr>
              <a:t>minitab</a:t>
            </a:r>
            <a:r>
              <a:rPr lang="en-US" b="1" i="1" u="none" baseline="0" dirty="0" smtClean="0">
                <a:solidFill>
                  <a:prstClr val="black"/>
                </a:solidFill>
              </a:rPr>
              <a:t> in the blank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and conclusion from the P-value.</a:t>
            </a:r>
            <a:endParaRPr lang="en-US" b="1" i="1" u="none" dirty="0" smtClean="0">
              <a:solidFill>
                <a:srgbClr val="007BB9"/>
              </a:solidFill>
            </a:endParaRPr>
          </a:p>
        </p:txBody>
      </p:sp>
    </p:spTree>
    <p:extLst>
      <p:ext uri="{BB962C8B-B14F-4D97-AF65-F5344CB8AC3E}">
        <p14:creationId xmlns:p14="http://schemas.microsoft.com/office/powerpoint/2010/main" val="22394653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2 P Test</a:t>
            </a:r>
            <a:r>
              <a:rPr lang="en-US" b="1" i="1" u="none" baseline="0" dirty="0" smtClean="0">
                <a:solidFill>
                  <a:prstClr val="black"/>
                </a:solidFill>
              </a:rPr>
              <a:t> :-</a:t>
            </a:r>
            <a:endParaRPr lang="en-US" b="1" i="1" u="none"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Basic Statistics&gt; 2-Proportion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Purpose of 2P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Write</a:t>
            </a:r>
            <a:r>
              <a:rPr lang="en-US" b="1" i="1" u="none" baseline="0" dirty="0" smtClean="0">
                <a:solidFill>
                  <a:prstClr val="black"/>
                </a:solidFill>
              </a:rPr>
              <a:t> Ho &amp; Ha hypothesis </a:t>
            </a:r>
            <a:endParaRPr lang="en-US" b="1" i="1" u="none" dirty="0" smtClean="0">
              <a:solidFill>
                <a:srgbClr val="007BB9"/>
              </a:solidFill>
            </a:endParaRPr>
          </a:p>
        </p:txBody>
      </p:sp>
    </p:spTree>
    <p:extLst>
      <p:ext uri="{BB962C8B-B14F-4D97-AF65-F5344CB8AC3E}">
        <p14:creationId xmlns:p14="http://schemas.microsoft.com/office/powerpoint/2010/main" val="23604033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Paste output</a:t>
            </a:r>
            <a:r>
              <a:rPr lang="en-US" b="1" i="1" u="none" baseline="0" dirty="0" smtClean="0">
                <a:solidFill>
                  <a:prstClr val="black"/>
                </a:solidFill>
              </a:rPr>
              <a:t> of 2 P test obtained from </a:t>
            </a:r>
            <a:r>
              <a:rPr lang="en-US" b="1" i="1" u="none" baseline="0" dirty="0" err="1" smtClean="0">
                <a:solidFill>
                  <a:prstClr val="black"/>
                </a:solidFill>
              </a:rPr>
              <a:t>minitab</a:t>
            </a:r>
            <a:r>
              <a:rPr lang="en-US" b="1" i="1" u="none" baseline="0" dirty="0" smtClean="0">
                <a:solidFill>
                  <a:prstClr val="black"/>
                </a:solidFill>
              </a:rPr>
              <a:t> in the blank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and conclusion from the P-value.</a:t>
            </a:r>
            <a:endParaRPr lang="en-US" b="1" i="1" u="none" dirty="0" smtClean="0">
              <a:solidFill>
                <a:srgbClr val="007BB9"/>
              </a:solidFill>
            </a:endParaRPr>
          </a:p>
        </p:txBody>
      </p:sp>
    </p:spTree>
    <p:extLst>
      <p:ext uri="{BB962C8B-B14F-4D97-AF65-F5344CB8AC3E}">
        <p14:creationId xmlns:p14="http://schemas.microsoft.com/office/powerpoint/2010/main" val="1689744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2 P Test</a:t>
            </a:r>
            <a:r>
              <a:rPr lang="en-US" b="1" i="1" u="none" baseline="0" dirty="0" smtClean="0">
                <a:solidFill>
                  <a:prstClr val="black"/>
                </a:solidFill>
              </a:rPr>
              <a:t> :-</a:t>
            </a:r>
            <a:endParaRPr lang="en-US" b="1" i="1" u="none" dirty="0" smtClean="0">
              <a:solidFill>
                <a:prstClr val="blac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Basic Statistics&gt; 2-Proportion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Purpose of 2P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Write</a:t>
            </a:r>
            <a:r>
              <a:rPr lang="en-US" b="1" i="1" u="none" baseline="0" dirty="0" smtClean="0">
                <a:solidFill>
                  <a:prstClr val="black"/>
                </a:solidFill>
              </a:rPr>
              <a:t> Ho &amp; Ha hypothesis </a:t>
            </a:r>
            <a:endParaRPr lang="en-US" b="1" i="1" u="none" dirty="0" smtClean="0">
              <a:solidFill>
                <a:srgbClr val="007BB9"/>
              </a:solidFill>
            </a:endParaRPr>
          </a:p>
        </p:txBody>
      </p:sp>
    </p:spTree>
    <p:extLst>
      <p:ext uri="{BB962C8B-B14F-4D97-AF65-F5344CB8AC3E}">
        <p14:creationId xmlns:p14="http://schemas.microsoft.com/office/powerpoint/2010/main" val="23318326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Hint:-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dirty="0" smtClean="0">
                <a:solidFill>
                  <a:prstClr val="black"/>
                </a:solidFill>
              </a:rPr>
              <a:t>Paste output</a:t>
            </a:r>
            <a:r>
              <a:rPr lang="en-US" b="1" i="1" u="none" baseline="0" dirty="0" smtClean="0">
                <a:solidFill>
                  <a:prstClr val="black"/>
                </a:solidFill>
              </a:rPr>
              <a:t> of 2 P test obtained from </a:t>
            </a:r>
            <a:r>
              <a:rPr lang="en-US" b="1" i="1" u="none" baseline="0" dirty="0" err="1" smtClean="0">
                <a:solidFill>
                  <a:prstClr val="black"/>
                </a:solidFill>
              </a:rPr>
              <a:t>minitab</a:t>
            </a:r>
            <a:r>
              <a:rPr lang="en-US" b="1" i="1" u="none" baseline="0" dirty="0" smtClean="0">
                <a:solidFill>
                  <a:prstClr val="black"/>
                </a:solidFill>
              </a:rPr>
              <a:t> in the blank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dirty="0" smtClean="0">
                <a:solidFill>
                  <a:prstClr val="black"/>
                </a:solidFill>
              </a:rPr>
              <a:t>Write interpretation and conclusion from the P-value.</a:t>
            </a:r>
            <a:endParaRPr lang="en-US" b="1" i="1" u="none" dirty="0" smtClean="0">
              <a:solidFill>
                <a:srgbClr val="007BB9"/>
              </a:solidFill>
            </a:endParaRPr>
          </a:p>
        </p:txBody>
      </p:sp>
    </p:spTree>
    <p:extLst>
      <p:ext uri="{BB962C8B-B14F-4D97-AF65-F5344CB8AC3E}">
        <p14:creationId xmlns:p14="http://schemas.microsoft.com/office/powerpoint/2010/main" val="12698325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dirty="0" smtClean="0"/>
              <a:t>Final Summary table is already provided</a:t>
            </a:r>
            <a:r>
              <a:rPr lang="en-US" b="1" baseline="0" dirty="0" smtClean="0"/>
              <a:t> for Y (CSAT) &amp; X’s.</a:t>
            </a:r>
            <a:endParaRPr b="1" dirty="0"/>
          </a:p>
        </p:txBody>
      </p:sp>
    </p:spTree>
    <p:extLst>
      <p:ext uri="{BB962C8B-B14F-4D97-AF65-F5344CB8AC3E}">
        <p14:creationId xmlns:p14="http://schemas.microsoft.com/office/powerpoint/2010/main" val="1730291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409DAE-95FB-44E1-9F36-6DDAAF9464FC}" type="slidenum">
              <a:rPr lang="en-US" smtClean="0"/>
              <a:t>8</a:t>
            </a:fld>
            <a:endParaRPr lang="en-US"/>
          </a:p>
        </p:txBody>
      </p:sp>
    </p:spTree>
    <p:extLst>
      <p:ext uri="{BB962C8B-B14F-4D97-AF65-F5344CB8AC3E}">
        <p14:creationId xmlns:p14="http://schemas.microsoft.com/office/powerpoint/2010/main" val="22122144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397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Note: Solution</a:t>
            </a:r>
            <a:r>
              <a:rPr lang="en-US" b="1" baseline="0" dirty="0" smtClean="0"/>
              <a:t> Brainstorming is done by Pursullence. </a:t>
            </a:r>
            <a:endParaRPr dirty="0"/>
          </a:p>
        </p:txBody>
      </p:sp>
    </p:spTree>
    <p:extLst>
      <p:ext uri="{BB962C8B-B14F-4D97-AF65-F5344CB8AC3E}">
        <p14:creationId xmlns:p14="http://schemas.microsoft.com/office/powerpoint/2010/main" val="16077773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Note: Solution</a:t>
            </a:r>
            <a:r>
              <a:rPr lang="en-US" b="1" baseline="0" dirty="0" smtClean="0"/>
              <a:t> Brainstorming is done by Pursullence. </a:t>
            </a:r>
            <a:endParaRPr dirty="0"/>
          </a:p>
        </p:txBody>
      </p:sp>
    </p:spTree>
    <p:extLst>
      <p:ext uri="{BB962C8B-B14F-4D97-AF65-F5344CB8AC3E}">
        <p14:creationId xmlns:p14="http://schemas.microsoft.com/office/powerpoint/2010/main" val="34131038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smtClean="0"/>
              <a:t>Note: Solution</a:t>
            </a:r>
            <a:r>
              <a:rPr lang="en-US" b="1" baseline="0" dirty="0" smtClean="0"/>
              <a:t> Refining is done by Pursullence. </a:t>
            </a:r>
            <a:endParaRPr lang="en-US" b="1" dirty="0"/>
          </a:p>
        </p:txBody>
      </p:sp>
    </p:spTree>
    <p:extLst>
      <p:ext uri="{BB962C8B-B14F-4D97-AF65-F5344CB8AC3E}">
        <p14:creationId xmlns:p14="http://schemas.microsoft.com/office/powerpoint/2010/main" val="23385500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smtClean="0"/>
              <a:t>Note: Solution</a:t>
            </a:r>
            <a:r>
              <a:rPr lang="en-US" b="1" baseline="0" dirty="0" smtClean="0"/>
              <a:t> Refining is done by Pursullence. </a:t>
            </a:r>
            <a:endParaRPr lang="en-US" b="1" dirty="0"/>
          </a:p>
        </p:txBody>
      </p:sp>
    </p:spTree>
    <p:extLst>
      <p:ext uri="{BB962C8B-B14F-4D97-AF65-F5344CB8AC3E}">
        <p14:creationId xmlns:p14="http://schemas.microsoft.com/office/powerpoint/2010/main" val="29925766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Note: Pilot</a:t>
            </a:r>
            <a:r>
              <a:rPr lang="en-US" b="1" baseline="0" dirty="0" smtClean="0"/>
              <a:t> Phase Planning and Data Collection is done by Pursullence.</a:t>
            </a:r>
            <a:endParaRPr dirty="0"/>
          </a:p>
        </p:txBody>
      </p:sp>
    </p:spTree>
    <p:extLst>
      <p:ext uri="{BB962C8B-B14F-4D97-AF65-F5344CB8AC3E}">
        <p14:creationId xmlns:p14="http://schemas.microsoft.com/office/powerpoint/2010/main" val="27414832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 Here</a:t>
            </a:r>
            <a:r>
              <a:rPr lang="en-US" b="1" baseline="0" dirty="0" smtClean="0"/>
              <a:t> we p</a:t>
            </a:r>
            <a:r>
              <a:rPr lang="en-US" b="1" dirty="0" smtClean="0"/>
              <a:t>rovide</a:t>
            </a:r>
            <a:r>
              <a:rPr lang="en-US" b="1" baseline="0" dirty="0" smtClean="0"/>
              <a:t> the data collection sheet in excel format. Here we collect data for significant X’s and Y i.e. CSAT score.</a:t>
            </a:r>
          </a:p>
        </p:txBody>
      </p:sp>
    </p:spTree>
    <p:extLst>
      <p:ext uri="{BB962C8B-B14F-4D97-AF65-F5344CB8AC3E}">
        <p14:creationId xmlns:p14="http://schemas.microsoft.com/office/powerpoint/2010/main" val="22860483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2 proportion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2 proportion test for validation (For this, you can refer TAT project)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28355451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2 proportion test continued:</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Basic Statistics&gt; 2-Proportion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4: </a:t>
            </a:r>
            <a:r>
              <a:rPr lang="en-US" b="1" i="1" u="none" dirty="0" smtClean="0">
                <a:solidFill>
                  <a:prstClr val="black"/>
                </a:solidFill>
              </a:rPr>
              <a:t>Write interpretation and conclusion from the P-value.</a:t>
            </a:r>
            <a:endParaRPr lang="en-US" b="1" i="1" u="none" dirty="0" smtClean="0">
              <a:solidFill>
                <a:srgbClr val="007BB9"/>
              </a:solidFill>
            </a:endParaRPr>
          </a:p>
          <a:p>
            <a:endParaRPr lang="en-US" dirty="0" smtClean="0"/>
          </a:p>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baseline="0" dirty="0" smtClean="0"/>
              <a:t>The expected p-value from the test performed by you should be 0.000</a:t>
            </a:r>
            <a:endParaRPr lang="en-US" b="1"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20788331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1 proportion test: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solidFill>
                  <a:prstClr val="black"/>
                </a:solidFill>
              </a:rPr>
              <a:t>Step</a:t>
            </a:r>
            <a:r>
              <a:rPr lang="en-US" b="1" i="1" u="sng" baseline="0" dirty="0" smtClean="0">
                <a:solidFill>
                  <a:prstClr val="black"/>
                </a:solidFill>
              </a:rPr>
              <a:t> 1: </a:t>
            </a:r>
            <a:r>
              <a:rPr lang="en-US" b="1" i="1" u="none" baseline="0" dirty="0" smtClean="0">
                <a:solidFill>
                  <a:prstClr val="black"/>
                </a:solidFill>
              </a:rPr>
              <a:t>Write the purpose of doing one proportion test for validation (For this, you can refer TAT project)</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2: </a:t>
            </a:r>
            <a:r>
              <a:rPr lang="en-US" b="1" i="1" u="none" baseline="0" dirty="0" smtClean="0">
                <a:solidFill>
                  <a:prstClr val="black"/>
                </a:solidFill>
              </a:rPr>
              <a:t>Write Null and Alternate Hypothesis.</a:t>
            </a:r>
            <a:endParaRPr lang="en-US" b="1" i="1" u="none" dirty="0" smtClean="0">
              <a:solidFill>
                <a:prstClr val="black"/>
              </a:solidFill>
            </a:endParaRPr>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4132938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Use</a:t>
            </a:r>
            <a:r>
              <a:rPr lang="en-US" b="1" baseline="0" dirty="0" smtClean="0"/>
              <a:t> the following statement as business case: </a:t>
            </a:r>
          </a:p>
          <a:p>
            <a:pPr marL="0" lvl="0" indent="0" algn="l" rtl="0">
              <a:spcBef>
                <a:spcPts val="0"/>
              </a:spcBef>
              <a:spcAft>
                <a:spcPts val="0"/>
              </a:spcAft>
              <a:buNone/>
            </a:pPr>
            <a:r>
              <a:rPr lang="en-US" b="1" baseline="0" dirty="0" smtClean="0"/>
              <a:t>Hints for Problem Statement: </a:t>
            </a:r>
          </a:p>
          <a:p>
            <a:pPr marL="228600" lvl="0" indent="-228600" algn="l" rtl="0">
              <a:spcBef>
                <a:spcPts val="0"/>
              </a:spcBef>
              <a:spcAft>
                <a:spcPts val="0"/>
              </a:spcAft>
              <a:buFont typeface="+mj-lt"/>
              <a:buAutoNum type="arabicPeriod"/>
            </a:pPr>
            <a:r>
              <a:rPr lang="en-US" baseline="0" dirty="0" smtClean="0"/>
              <a:t>Go through historical data</a:t>
            </a:r>
          </a:p>
          <a:p>
            <a:pPr marL="228600" lvl="0" indent="-228600" algn="l" rtl="0">
              <a:spcBef>
                <a:spcPts val="0"/>
              </a:spcBef>
              <a:spcAft>
                <a:spcPts val="0"/>
              </a:spcAft>
              <a:buFont typeface="+mj-lt"/>
              <a:buAutoNum type="arabicPeriod"/>
            </a:pPr>
            <a:r>
              <a:rPr lang="en-US" baseline="0" dirty="0" smtClean="0"/>
              <a:t>Find the average CSAT score in excel</a:t>
            </a:r>
          </a:p>
          <a:p>
            <a:pPr marL="228600" lvl="0" indent="-228600" algn="l" rtl="0">
              <a:spcBef>
                <a:spcPts val="0"/>
              </a:spcBef>
              <a:spcAft>
                <a:spcPts val="0"/>
              </a:spcAft>
              <a:buFont typeface="+mj-lt"/>
              <a:buAutoNum type="arabicPeriod"/>
            </a:pPr>
            <a:r>
              <a:rPr lang="en-US" baseline="0" dirty="0" smtClean="0"/>
              <a:t>Client has informed that there has to be minimum 3 as CSAT Score. </a:t>
            </a:r>
          </a:p>
          <a:p>
            <a:pPr marL="228600" lvl="0" indent="-228600" algn="l" rtl="0">
              <a:spcBef>
                <a:spcPts val="0"/>
              </a:spcBef>
              <a:spcAft>
                <a:spcPts val="0"/>
              </a:spcAft>
              <a:buFont typeface="+mj-lt"/>
              <a:buAutoNum type="arabicPeriod"/>
            </a:pPr>
            <a:r>
              <a:rPr lang="en-US" baseline="0" dirty="0" smtClean="0"/>
              <a:t>Please check and count the number of transactions that are less than 3 (Count the number of transactions with CSAT below 3.</a:t>
            </a:r>
          </a:p>
          <a:p>
            <a:pPr marL="228600" lvl="0" indent="-228600" algn="l" rtl="0">
              <a:spcBef>
                <a:spcPts val="0"/>
              </a:spcBef>
              <a:spcAft>
                <a:spcPts val="0"/>
              </a:spcAft>
              <a:buFont typeface="+mj-lt"/>
              <a:buAutoNum type="arabicPeriod"/>
            </a:pPr>
            <a:r>
              <a:rPr lang="en-US" baseline="0" dirty="0" smtClean="0"/>
              <a:t>Find the percentage of low CSAT.</a:t>
            </a:r>
          </a:p>
          <a:p>
            <a:pPr marL="228600" lvl="0" indent="-228600" algn="l" rtl="0">
              <a:spcBef>
                <a:spcPts val="0"/>
              </a:spcBef>
              <a:spcAft>
                <a:spcPts val="0"/>
              </a:spcAft>
              <a:buFont typeface="+mj-lt"/>
              <a:buAutoNum type="arabicPeriod"/>
            </a:pPr>
            <a:r>
              <a:rPr lang="en-US" baseline="0" dirty="0" smtClean="0"/>
              <a:t>Percentage of data point are below SLA</a:t>
            </a:r>
          </a:p>
          <a:p>
            <a:pPr marL="228600" lvl="0" indent="-228600" algn="l" rtl="0">
              <a:spcBef>
                <a:spcPts val="0"/>
              </a:spcBef>
              <a:spcAft>
                <a:spcPts val="0"/>
              </a:spcAft>
              <a:buFont typeface="+mj-lt"/>
              <a:buAutoNum type="arabicPeriod"/>
            </a:pPr>
            <a:r>
              <a:rPr lang="en-US" baseline="0" dirty="0" smtClean="0"/>
              <a:t>This will help you to find problem statement.</a:t>
            </a:r>
          </a:p>
          <a:p>
            <a:pPr marL="0" lvl="0" indent="0" algn="l" rtl="0">
              <a:spcBef>
                <a:spcPts val="0"/>
              </a:spcBef>
              <a:spcAft>
                <a:spcPts val="0"/>
              </a:spcAft>
              <a:buFont typeface="+mj-lt"/>
              <a:buNone/>
            </a:pPr>
            <a:endParaRPr lang="en-US" baseline="0" dirty="0" smtClean="0"/>
          </a:p>
          <a:p>
            <a:pPr marL="0" lvl="0" indent="0" algn="l" rtl="0">
              <a:spcBef>
                <a:spcPts val="0"/>
              </a:spcBef>
              <a:spcAft>
                <a:spcPts val="0"/>
              </a:spcAft>
              <a:buFont typeface="+mj-lt"/>
              <a:buNone/>
            </a:pPr>
            <a:r>
              <a:rPr lang="en-US" baseline="0" dirty="0" smtClean="0"/>
              <a:t>*Please refer our previous project to understand how problem statement is written.</a:t>
            </a:r>
            <a:endParaRPr lang="en-US" baseline="0" dirty="0"/>
          </a:p>
          <a:p>
            <a:pPr marL="228600" lvl="0" indent="-228600" algn="l" rtl="0">
              <a:spcBef>
                <a:spcPts val="0"/>
              </a:spcBef>
              <a:spcAft>
                <a:spcPts val="0"/>
              </a:spcAft>
              <a:buFont typeface="+mj-lt"/>
              <a:buAutoNum type="arabicPeriod"/>
            </a:pPr>
            <a:endParaRPr lang="en-US" baseline="0" dirty="0"/>
          </a:p>
          <a:p>
            <a:pPr marL="0" lvl="0" indent="0" algn="l" rtl="0">
              <a:spcBef>
                <a:spcPts val="0"/>
              </a:spcBef>
              <a:spcAft>
                <a:spcPts val="0"/>
              </a:spcAft>
              <a:buFont typeface="+mj-lt"/>
              <a:buNone/>
            </a:pPr>
            <a:r>
              <a:rPr lang="en-US" b="1" baseline="0" dirty="0" smtClean="0"/>
              <a:t>Goal Statement:</a:t>
            </a:r>
          </a:p>
          <a:p>
            <a:pPr marL="0" lvl="0" indent="0" algn="l" rtl="0">
              <a:spcBef>
                <a:spcPts val="0"/>
              </a:spcBef>
              <a:spcAft>
                <a:spcPts val="0"/>
              </a:spcAft>
              <a:buFont typeface="+mj-lt"/>
              <a:buNone/>
            </a:pPr>
            <a:r>
              <a:rPr lang="en-US" b="0" baseline="0" dirty="0" smtClean="0"/>
              <a:t>Please prepare your ‘time binding’ statement based on improving current average to client expected CSAT score i.e. 3</a:t>
            </a:r>
          </a:p>
          <a:p>
            <a:pPr marL="0" lvl="0" indent="0" algn="l" rtl="0">
              <a:spcBef>
                <a:spcPts val="0"/>
              </a:spcBef>
              <a:spcAft>
                <a:spcPts val="0"/>
              </a:spcAft>
              <a:buFont typeface="+mj-lt"/>
              <a:buNone/>
            </a:pPr>
            <a:r>
              <a:rPr lang="en-US" b="1" baseline="0" dirty="0" smtClean="0">
                <a:solidFill>
                  <a:srgbClr val="FF0000"/>
                </a:solidFill>
              </a:rPr>
              <a:t>Refer our previous project</a:t>
            </a:r>
          </a:p>
          <a:p>
            <a:pPr marL="0" lvl="0" indent="0" algn="l" rtl="0">
              <a:spcBef>
                <a:spcPts val="0"/>
              </a:spcBef>
              <a:spcAft>
                <a:spcPts val="0"/>
              </a:spcAft>
              <a:buFont typeface="+mj-lt"/>
              <a:buNone/>
            </a:pPr>
            <a:endParaRPr lang="en-US" b="1" baseline="0" dirty="0" smtClean="0">
              <a:solidFill>
                <a:srgbClr val="FF0000"/>
              </a:solidFill>
            </a:endParaRPr>
          </a:p>
          <a:p>
            <a:pPr marL="0" lvl="0" indent="0" algn="l" rtl="0">
              <a:spcBef>
                <a:spcPts val="0"/>
              </a:spcBef>
              <a:spcAft>
                <a:spcPts val="0"/>
              </a:spcAft>
              <a:buFont typeface="+mj-lt"/>
              <a:buNone/>
            </a:pPr>
            <a:r>
              <a:rPr lang="en-US" b="1" baseline="0" dirty="0" smtClean="0">
                <a:solidFill>
                  <a:srgbClr val="FF0000"/>
                </a:solidFill>
              </a:rPr>
              <a:t>In-scope/Out-scope</a:t>
            </a:r>
          </a:p>
          <a:p>
            <a:pPr marL="0" lvl="0" indent="0" algn="l" rtl="0">
              <a:spcBef>
                <a:spcPts val="0"/>
              </a:spcBef>
              <a:spcAft>
                <a:spcPts val="0"/>
              </a:spcAft>
              <a:buFont typeface="+mj-lt"/>
              <a:buNone/>
            </a:pPr>
            <a:r>
              <a:rPr lang="en-US" b="0" baseline="0" dirty="0" smtClean="0">
                <a:solidFill>
                  <a:srgbClr val="FF0000"/>
                </a:solidFill>
              </a:rPr>
              <a:t>This project is conducted for process 1. Although it runs in location of Bangalore and Chennai, but this project will be applicable only for process 1 of Pune location.</a:t>
            </a:r>
          </a:p>
        </p:txBody>
      </p:sp>
    </p:spTree>
    <p:extLst>
      <p:ext uri="{BB962C8B-B14F-4D97-AF65-F5344CB8AC3E}">
        <p14:creationId xmlns:p14="http://schemas.microsoft.com/office/powerpoint/2010/main" val="31376068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none" dirty="0" smtClean="0">
                <a:solidFill>
                  <a:prstClr val="black"/>
                </a:solidFill>
              </a:rPr>
              <a:t>Steps to perform 1 proportion test continued:</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3: </a:t>
            </a:r>
            <a:r>
              <a:rPr lang="en-US" b="1" i="1" u="none" dirty="0" smtClean="0">
                <a:solidFill>
                  <a:prstClr val="black"/>
                </a:solidFill>
              </a:rPr>
              <a:t>Follow</a:t>
            </a:r>
            <a:r>
              <a:rPr lang="en-US" b="1" i="1" u="none" baseline="0" dirty="0" smtClean="0">
                <a:solidFill>
                  <a:prstClr val="black"/>
                </a:solidFill>
              </a:rPr>
              <a:t> this </a:t>
            </a:r>
            <a:r>
              <a:rPr lang="en-US" b="1" i="1" u="none" dirty="0" smtClean="0">
                <a:solidFill>
                  <a:prstClr val="black"/>
                </a:solidFill>
              </a:rPr>
              <a:t>Minitab Path to get the output : Stat&gt; Basic Statistics&gt; 1-Proportion test and paste the output in the blank space.</a:t>
            </a:r>
            <a:endParaRPr lang="en-US" b="1" i="1" u="none" dirty="0" smtClean="0">
              <a:solidFill>
                <a:srgbClr val="007BB9"/>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smtClean="0">
                <a:solidFill>
                  <a:prstClr val="black"/>
                </a:solidFill>
              </a:rPr>
              <a:t>Step 4: </a:t>
            </a:r>
            <a:r>
              <a:rPr lang="en-US" b="1" i="1" u="none" dirty="0" smtClean="0">
                <a:solidFill>
                  <a:prstClr val="black"/>
                </a:solidFill>
              </a:rPr>
              <a:t>Write interpretation and conclusion from the P-value.</a:t>
            </a:r>
            <a:endParaRPr lang="en-US" b="1" i="1" u="none" dirty="0" smtClean="0">
              <a:solidFill>
                <a:srgbClr val="007BB9"/>
              </a:solidFill>
            </a:endParaRPr>
          </a:p>
          <a:p>
            <a:endParaRPr lang="en-US" dirty="0" smtClean="0"/>
          </a:p>
          <a:p>
            <a:pPr marL="0" lvl="0" indent="0" algn="l" rtl="0">
              <a:spcBef>
                <a:spcPts val="0"/>
              </a:spcBef>
              <a:spcAft>
                <a:spcPts val="0"/>
              </a:spcAft>
              <a:buNone/>
            </a:pPr>
            <a:r>
              <a:rPr lang="en-US" b="1" dirty="0" smtClean="0"/>
              <a:t>Hint:</a:t>
            </a:r>
          </a:p>
          <a:p>
            <a:pPr marL="0" lvl="0" indent="0" algn="l" rtl="0">
              <a:spcBef>
                <a:spcPts val="0"/>
              </a:spcBef>
              <a:spcAft>
                <a:spcPts val="0"/>
              </a:spcAft>
              <a:buNone/>
            </a:pPr>
            <a:r>
              <a:rPr lang="en-US" b="1" dirty="0" smtClean="0"/>
              <a:t>In control phase for</a:t>
            </a:r>
            <a:r>
              <a:rPr lang="en-US" b="1" baseline="0" dirty="0" smtClean="0"/>
              <a:t> 1 </a:t>
            </a:r>
            <a:r>
              <a:rPr lang="en-US" b="1" dirty="0" smtClean="0"/>
              <a:t>proportion test use 0.60 as</a:t>
            </a:r>
            <a:r>
              <a:rPr lang="en-US" b="1" baseline="0" dirty="0" smtClean="0"/>
              <a:t> </a:t>
            </a:r>
            <a:r>
              <a:rPr lang="en-US" b="1" dirty="0" smtClean="0"/>
              <a:t>hypothesized value.</a:t>
            </a:r>
          </a:p>
          <a:p>
            <a:pPr marL="0" lvl="0" indent="0" algn="l" rtl="0">
              <a:spcBef>
                <a:spcPts val="0"/>
              </a:spcBef>
              <a:spcAft>
                <a:spcPts val="0"/>
              </a:spcAft>
              <a:buNone/>
            </a:pPr>
            <a:r>
              <a:rPr lang="en-US" b="1" baseline="0" dirty="0" smtClean="0"/>
              <a:t>The expected p-value from the test performed by you should be 1.000</a:t>
            </a:r>
            <a:endParaRPr lang="en-US" dirty="0"/>
          </a:p>
        </p:txBody>
      </p:sp>
      <p:sp>
        <p:nvSpPr>
          <p:cNvPr id="4" name="Slide Number Placeholder 3"/>
          <p:cNvSpPr>
            <a:spLocks noGrp="1"/>
          </p:cNvSpPr>
          <p:nvPr>
            <p:ph type="sldNum" sz="quarter" idx="10"/>
          </p:nvPr>
        </p:nvSpPr>
        <p:spPr/>
        <p:txBody>
          <a:bodyPr/>
          <a:lstStyle/>
          <a:p>
            <a:fld id="{A30E7840-E5B1-4A6F-8BB5-CBDE24A2AED6}"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41081470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50000"/>
              </a:lnSpc>
              <a:buClr>
                <a:srgbClr val="007BB9"/>
              </a:buClr>
            </a:pPr>
            <a:r>
              <a:rPr lang="en-US" b="1" dirty="0" smtClean="0"/>
              <a:t>HINT:-</a:t>
            </a:r>
            <a:endParaRPr lang="en-US" b="0" dirty="0" smtClean="0"/>
          </a:p>
          <a:p>
            <a:pPr marL="228600" indent="-228600">
              <a:lnSpc>
                <a:spcPct val="150000"/>
              </a:lnSpc>
              <a:buClr>
                <a:srgbClr val="007BB9"/>
              </a:buClr>
              <a:buAutoNum type="arabicParenR"/>
            </a:pPr>
            <a:r>
              <a:rPr lang="en-US" sz="1200" b="1" i="1" kern="0" dirty="0" smtClean="0">
                <a:solidFill>
                  <a:schemeClr val="accent4">
                    <a:lumMod val="50000"/>
                  </a:schemeClr>
                </a:solidFill>
              </a:rPr>
              <a:t>Refer to the </a:t>
            </a:r>
            <a:r>
              <a:rPr lang="en-US" sz="1200" b="1" i="1" dirty="0" smtClean="0">
                <a:solidFill>
                  <a:srgbClr val="007BB9"/>
                </a:solidFill>
              </a:rPr>
              <a:t>formulas provided</a:t>
            </a:r>
            <a:r>
              <a:rPr lang="en-US" sz="1200" b="1" i="1" baseline="0" dirty="0" smtClean="0">
                <a:solidFill>
                  <a:srgbClr val="007BB9"/>
                </a:solidFill>
              </a:rPr>
              <a:t> in measure phase </a:t>
            </a:r>
            <a:r>
              <a:rPr lang="en-US" sz="1200" b="1" i="1" kern="0" dirty="0" smtClean="0">
                <a:solidFill>
                  <a:schemeClr val="accent4">
                    <a:lumMod val="50000"/>
                  </a:schemeClr>
                </a:solidFill>
              </a:rPr>
              <a:t>&amp; find the appropriate values of parameters of capability analysis.</a:t>
            </a:r>
          </a:p>
          <a:p>
            <a:pPr algn="l">
              <a:spcBef>
                <a:spcPct val="50000"/>
              </a:spcBef>
              <a:buClr>
                <a:srgbClr val="007BB9"/>
              </a:buClr>
            </a:pPr>
            <a:endParaRPr lang="en-US" sz="1200" b="1" dirty="0" smtClean="0">
              <a:solidFill>
                <a:srgbClr val="007BB9"/>
              </a:solidFill>
            </a:endParaRPr>
          </a:p>
          <a:p>
            <a:pPr algn="l">
              <a:spcBef>
                <a:spcPct val="50000"/>
              </a:spcBef>
              <a:buClr>
                <a:srgbClr val="007BB9"/>
              </a:buClr>
            </a:pPr>
            <a:r>
              <a:rPr lang="en-US" sz="1200" b="1" dirty="0" smtClean="0">
                <a:solidFill>
                  <a:srgbClr val="007BB9"/>
                </a:solidFill>
              </a:rPr>
              <a:t>2) CAPABILITY ANALYSIS: </a:t>
            </a:r>
            <a:r>
              <a:rPr lang="en-US" sz="1200" b="1" i="1" dirty="0" smtClean="0">
                <a:solidFill>
                  <a:srgbClr val="007BB9"/>
                </a:solidFill>
                <a:latin typeface="Calibri" panose="020F0502020204030204" pitchFamily="34" charset="0"/>
              </a:rPr>
              <a:t>Solutions for Capability analysis are displayed in hint section.</a:t>
            </a:r>
          </a:p>
          <a:p>
            <a:pPr marL="285750" marR="0" lvl="0" indent="-285750" algn="l" defTabSz="914400" rtl="0" eaLnBrk="1" fontAlgn="auto" latinLnBrk="0" hangingPunct="1">
              <a:lnSpc>
                <a:spcPct val="100000"/>
              </a:lnSpc>
              <a:spcBef>
                <a:spcPts val="0"/>
              </a:spcBef>
              <a:spcAft>
                <a:spcPts val="0"/>
              </a:spcAft>
              <a:buClrTx/>
              <a:buSzTx/>
              <a:buFont typeface="+mj-lt"/>
              <a:buAutoNum type="romanLcPeriod"/>
              <a:tabLst/>
              <a:defRPr/>
            </a:pPr>
            <a:r>
              <a:rPr lang="en-US" sz="1200" b="0" i="0" u="none" strike="noStrike" dirty="0" smtClean="0">
                <a:solidFill>
                  <a:schemeClr val="bg1"/>
                </a:solidFill>
                <a:effectLst/>
                <a:latin typeface="Calibri" panose="020F0502020204030204" pitchFamily="34" charset="0"/>
              </a:rPr>
              <a:t>Defective</a:t>
            </a:r>
            <a:r>
              <a:rPr lang="en-US" sz="1200" b="0" i="0" u="none" strike="noStrike" baseline="0" dirty="0" smtClean="0">
                <a:solidFill>
                  <a:schemeClr val="bg1"/>
                </a:solidFill>
                <a:effectLst/>
                <a:latin typeface="Calibri" panose="020F0502020204030204" pitchFamily="34" charset="0"/>
              </a:rPr>
              <a:t> Definition - </a:t>
            </a:r>
            <a:r>
              <a:rPr lang="en-US" sz="1200" b="0" i="0" u="none" strike="noStrike" dirty="0" smtClean="0">
                <a:solidFill>
                  <a:srgbClr val="000000"/>
                </a:solidFill>
                <a:effectLst/>
                <a:latin typeface="Calibri" panose="020F0502020204030204" pitchFamily="34" charset="0"/>
              </a:rPr>
              <a:t>CSAT</a:t>
            </a:r>
            <a:r>
              <a:rPr lang="en-US" sz="1200" b="0" i="0" u="none" strike="noStrike" baseline="0" dirty="0" smtClean="0">
                <a:solidFill>
                  <a:srgbClr val="000000"/>
                </a:solidFill>
                <a:effectLst/>
                <a:latin typeface="Calibri" panose="020F0502020204030204" pitchFamily="34" charset="0"/>
              </a:rPr>
              <a:t> Score </a:t>
            </a:r>
            <a:r>
              <a:rPr lang="en-US" sz="1200" b="0" i="0" u="none" strike="noStrike" dirty="0" smtClean="0">
                <a:solidFill>
                  <a:srgbClr val="000000"/>
                </a:solidFill>
                <a:effectLst/>
                <a:latin typeface="Calibri" panose="020F0502020204030204" pitchFamily="34" charset="0"/>
              </a:rPr>
              <a:t>&lt;3</a:t>
            </a:r>
          </a:p>
          <a:p>
            <a:pPr marL="285750" indent="-285750" rtl="0" fontAlgn="ctr">
              <a:buFont typeface="+mj-lt"/>
              <a:buAutoNum type="romanLcPeriod"/>
            </a:pPr>
            <a:r>
              <a:rPr lang="en-US" sz="1200" b="0" i="0" u="none" strike="noStrike" kern="1200" dirty="0" smtClean="0">
                <a:solidFill>
                  <a:schemeClr val="tx1"/>
                </a:solidFill>
                <a:effectLst/>
                <a:latin typeface="+mn-lt"/>
                <a:ea typeface="+mn-ea"/>
                <a:cs typeface="+mn-cs"/>
              </a:rPr>
              <a:t>Total Units</a:t>
            </a:r>
            <a:r>
              <a:rPr lang="en-US" sz="1200" b="0" i="0" u="none" strike="noStrike" kern="1200" baseline="0" dirty="0" smtClean="0">
                <a:solidFill>
                  <a:schemeClr val="tx1"/>
                </a:solidFill>
                <a:effectLst/>
                <a:latin typeface="+mn-lt"/>
                <a:ea typeface="+mn-ea"/>
                <a:cs typeface="+mn-cs"/>
              </a:rPr>
              <a:t>  - 1500</a:t>
            </a:r>
            <a:endParaRPr lang="en-US" sz="1200" b="0" i="0" u="none" strike="noStrike" kern="1200" dirty="0" smtClean="0">
              <a:solidFill>
                <a:schemeClr val="tx1"/>
              </a:solidFill>
              <a:effectLst/>
              <a:latin typeface="+mn-lt"/>
              <a:ea typeface="+mn-ea"/>
              <a:cs typeface="+mn-cs"/>
            </a:endParaRPr>
          </a:p>
          <a:p>
            <a:pPr marL="285750" indent="-285750" rtl="0" eaLnBrk="1" fontAlgn="ctr" latinLnBrk="0" hangingPunct="1">
              <a:buFont typeface="+mj-lt"/>
              <a:buAutoNum type="romanLcPeriod"/>
            </a:pPr>
            <a:r>
              <a:rPr lang="en-US" sz="1200" b="0" i="0" u="none" strike="noStrike" kern="1200" dirty="0" smtClean="0">
                <a:solidFill>
                  <a:schemeClr val="tx1"/>
                </a:solidFill>
                <a:effectLst/>
                <a:latin typeface="+mn-lt"/>
                <a:ea typeface="+mn-ea"/>
                <a:cs typeface="+mn-cs"/>
              </a:rPr>
              <a:t>Total Opportunities</a:t>
            </a:r>
            <a:r>
              <a:rPr lang="en-US" sz="1200" b="0" i="0" u="none" strike="noStrike" kern="1200" baseline="0" dirty="0" smtClean="0">
                <a:solidFill>
                  <a:schemeClr val="tx1"/>
                </a:solidFill>
                <a:effectLst/>
                <a:latin typeface="+mn-lt"/>
                <a:ea typeface="+mn-ea"/>
                <a:cs typeface="+mn-cs"/>
              </a:rPr>
              <a:t> - 1500</a:t>
            </a:r>
            <a:endParaRPr lang="en-US" sz="1200" b="0" i="0" u="none" strike="noStrike" kern="1200" dirty="0" smtClean="0">
              <a:solidFill>
                <a:schemeClr val="tx1"/>
              </a:solidFill>
              <a:effectLst/>
              <a:latin typeface="+mn-lt"/>
              <a:ea typeface="+mn-ea"/>
              <a:cs typeface="+mn-cs"/>
            </a:endParaRPr>
          </a:p>
          <a:p>
            <a:pPr marL="285750" indent="-285750" rtl="0" eaLnBrk="1" fontAlgn="ctr" latinLnBrk="0" hangingPunct="1">
              <a:buFont typeface="+mj-lt"/>
              <a:buAutoNum type="romanLcPeriod"/>
            </a:pPr>
            <a:r>
              <a:rPr lang="en-US" sz="1200" b="0" i="0" u="none" strike="noStrike" kern="1200" dirty="0" smtClean="0">
                <a:solidFill>
                  <a:schemeClr val="tx1"/>
                </a:solidFill>
                <a:effectLst/>
                <a:latin typeface="+mn-lt"/>
                <a:ea typeface="+mn-ea"/>
                <a:cs typeface="+mn-cs"/>
              </a:rPr>
              <a:t>Defective</a:t>
            </a:r>
            <a:r>
              <a:rPr lang="en-US" sz="1200" b="0" i="0" u="none" strike="noStrike" kern="1200" baseline="0" dirty="0" smtClean="0">
                <a:solidFill>
                  <a:schemeClr val="tx1"/>
                </a:solidFill>
                <a:effectLst/>
                <a:latin typeface="+mn-lt"/>
                <a:ea typeface="+mn-ea"/>
                <a:cs typeface="+mn-cs"/>
              </a:rPr>
              <a:t> - 453</a:t>
            </a:r>
            <a:endParaRPr lang="en-US" sz="1200" b="0" i="0" u="none" strike="noStrike" kern="1200" dirty="0" smtClean="0">
              <a:solidFill>
                <a:schemeClr val="tx1"/>
              </a:solidFill>
              <a:effectLst/>
              <a:latin typeface="+mn-lt"/>
              <a:ea typeface="+mn-ea"/>
              <a:cs typeface="+mn-cs"/>
            </a:endParaRPr>
          </a:p>
          <a:p>
            <a:pPr marL="285750" indent="-285750" rtl="0" fontAlgn="ctr">
              <a:buFont typeface="+mj-lt"/>
              <a:buAutoNum type="romanLcPeriod"/>
            </a:pPr>
            <a:r>
              <a:rPr lang="en-US" sz="1200" b="0" i="0" u="none" strike="noStrike" kern="1200" dirty="0" smtClean="0">
                <a:solidFill>
                  <a:schemeClr val="tx1"/>
                </a:solidFill>
                <a:effectLst/>
                <a:latin typeface="+mn-lt"/>
                <a:ea typeface="+mn-ea"/>
                <a:cs typeface="+mn-cs"/>
              </a:rPr>
              <a:t>DPO = Defects/Total Opportunities</a:t>
            </a:r>
            <a:r>
              <a:rPr lang="en-US" sz="1200" b="0" i="0" u="none" strike="noStrike" kern="1200" baseline="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rPr>
              <a:t>0.30</a:t>
            </a:r>
          </a:p>
          <a:p>
            <a:pPr marL="285750" indent="-285750" rtl="0" fontAlgn="ctr">
              <a:buFont typeface="+mj-lt"/>
              <a:buAutoNum type="romanLcPeriod"/>
            </a:pPr>
            <a:r>
              <a:rPr lang="en-US" sz="1200" b="0" i="0" u="none" strike="noStrike" kern="1200" dirty="0" smtClean="0">
                <a:solidFill>
                  <a:schemeClr val="tx1"/>
                </a:solidFill>
                <a:effectLst/>
                <a:latin typeface="+mn-lt"/>
                <a:ea typeface="+mn-ea"/>
                <a:cs typeface="+mn-cs"/>
              </a:rPr>
              <a:t>DPMO = Defectives Per Million Opportunities</a:t>
            </a:r>
            <a:r>
              <a:rPr lang="en-US" sz="1200" b="0" i="0" u="none" strike="noStrike" kern="1200" baseline="0" dirty="0" smtClean="0">
                <a:solidFill>
                  <a:schemeClr val="tx1"/>
                </a:solidFill>
                <a:effectLst/>
                <a:latin typeface="+mn-lt"/>
                <a:ea typeface="+mn-ea"/>
                <a:cs typeface="+mn-cs"/>
              </a:rPr>
              <a:t> – 302000</a:t>
            </a:r>
            <a:endParaRPr lang="en-US" sz="1200" b="0" i="0" u="none" strike="noStrike" kern="1200" dirty="0" smtClean="0">
              <a:solidFill>
                <a:schemeClr val="tx1"/>
              </a:solidFill>
              <a:effectLst/>
              <a:latin typeface="+mn-lt"/>
              <a:ea typeface="+mn-ea"/>
              <a:cs typeface="+mn-cs"/>
            </a:endParaRPr>
          </a:p>
          <a:p>
            <a:pPr marL="285750" indent="-285750" rtl="0" fontAlgn="ctr">
              <a:buFont typeface="+mj-lt"/>
              <a:buAutoNum type="romanLcPeriod"/>
            </a:pPr>
            <a:r>
              <a:rPr lang="en-US" sz="1200" b="0" i="0" u="none" strike="noStrike" kern="1200" dirty="0" smtClean="0">
                <a:solidFill>
                  <a:schemeClr val="tx1"/>
                </a:solidFill>
                <a:effectLst/>
                <a:latin typeface="+mn-lt"/>
                <a:ea typeface="+mn-ea"/>
                <a:cs typeface="+mn-cs"/>
              </a:rPr>
              <a:t>LONG TERM SIGMA VALUE (ZLT)</a:t>
            </a:r>
            <a:r>
              <a:rPr lang="en-US" sz="1200" b="0" i="0" u="none" strike="noStrike" kern="1200" baseline="0" dirty="0" smtClean="0">
                <a:solidFill>
                  <a:schemeClr val="tx1"/>
                </a:solidFill>
                <a:effectLst/>
                <a:latin typeface="+mn-lt"/>
                <a:ea typeface="+mn-ea"/>
                <a:cs typeface="+mn-cs"/>
              </a:rPr>
              <a:t> = </a:t>
            </a:r>
            <a:r>
              <a:rPr lang="en-US" sz="1200" b="0" i="1" u="none" strike="noStrike" kern="1200" baseline="0" dirty="0" err="1" smtClean="0">
                <a:solidFill>
                  <a:schemeClr val="tx1"/>
                </a:solidFill>
                <a:effectLst/>
                <a:latin typeface="+mn-lt"/>
                <a:ea typeface="+mn-ea"/>
                <a:cs typeface="+mn-cs"/>
              </a:rPr>
              <a:t>n</a:t>
            </a:r>
            <a:r>
              <a:rPr lang="en-US" sz="1200" b="0" i="1" u="none" strike="noStrike" kern="1200" dirty="0" err="1" smtClean="0">
                <a:solidFill>
                  <a:schemeClr val="tx1"/>
                </a:solidFill>
                <a:effectLst/>
                <a:latin typeface="+mn-lt"/>
                <a:ea typeface="+mn-ea"/>
                <a:cs typeface="+mn-cs"/>
              </a:rPr>
              <a:t>ormsinv</a:t>
            </a:r>
            <a:r>
              <a:rPr lang="en-US" sz="1200" b="0" i="1" u="none" strike="noStrike" kern="1200" dirty="0" smtClean="0">
                <a:solidFill>
                  <a:schemeClr val="tx1"/>
                </a:solidFill>
                <a:effectLst/>
                <a:latin typeface="+mn-lt"/>
                <a:ea typeface="+mn-ea"/>
                <a:cs typeface="+mn-cs"/>
              </a:rPr>
              <a:t> ( 1- DPO) I.E  </a:t>
            </a:r>
            <a:r>
              <a:rPr lang="en-US" sz="1200" b="0" i="1" u="none" strike="noStrike" kern="1200" dirty="0" err="1" smtClean="0">
                <a:solidFill>
                  <a:schemeClr val="tx1"/>
                </a:solidFill>
                <a:effectLst/>
                <a:latin typeface="+mn-lt"/>
                <a:ea typeface="+mn-ea"/>
                <a:cs typeface="+mn-cs"/>
              </a:rPr>
              <a:t>normsinv</a:t>
            </a:r>
            <a:r>
              <a:rPr lang="en-US" sz="1200" b="0" i="1" u="none" strike="noStrike" kern="1200" dirty="0" smtClean="0">
                <a:solidFill>
                  <a:schemeClr val="tx1"/>
                </a:solidFill>
                <a:effectLst/>
                <a:latin typeface="+mn-lt"/>
                <a:ea typeface="+mn-ea"/>
                <a:cs typeface="+mn-cs"/>
              </a:rPr>
              <a:t>( 1-0.30) </a:t>
            </a:r>
            <a:r>
              <a:rPr lang="en-US" sz="1200" b="0" i="0" u="none" strike="noStrike" kern="1200" baseline="0" dirty="0" smtClean="0">
                <a:solidFill>
                  <a:schemeClr val="tx1"/>
                </a:solidFill>
                <a:effectLst/>
                <a:latin typeface="+mn-lt"/>
                <a:ea typeface="+mn-ea"/>
                <a:cs typeface="+mn-cs"/>
              </a:rPr>
              <a:t>  =  0.52</a:t>
            </a:r>
            <a:r>
              <a:rPr lang="en-US" b="0" dirty="0" smtClean="0"/>
              <a:t> </a:t>
            </a:r>
          </a:p>
          <a:p>
            <a:pPr marL="0" indent="0">
              <a:lnSpc>
                <a:spcPct val="150000"/>
              </a:lnSpc>
              <a:buClr>
                <a:srgbClr val="007BB9"/>
              </a:buClr>
              <a:buNone/>
            </a:pPr>
            <a:endParaRPr lang="en-US" sz="1200" b="1" kern="0" dirty="0" smtClean="0">
              <a:solidFill>
                <a:schemeClr val="accent4">
                  <a:lumMod val="50000"/>
                </a:schemeClr>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515509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Here,</a:t>
            </a:r>
            <a:r>
              <a:rPr lang="en-US" b="1" baseline="0" dirty="0" smtClean="0"/>
              <a:t> you have to compute sigma value for each phase (i.e. for Measure, Improve &amp; Control) and draw a simple bar chart with average line to compare phase-wise sigma value. </a:t>
            </a:r>
          </a:p>
          <a:p>
            <a:endParaRPr lang="en-US" b="1" baseline="0" dirty="0" smtClean="0"/>
          </a:p>
          <a:p>
            <a:r>
              <a:rPr lang="en-US" b="1" baseline="0" dirty="0" smtClean="0"/>
              <a:t>Steps to draw a bar chart for Phase-wise comparison of Sigma Value (Long Term):</a:t>
            </a:r>
          </a:p>
          <a:p>
            <a:pPr marL="228600" indent="-228600">
              <a:buAutoNum type="arabicPeriod"/>
            </a:pPr>
            <a:r>
              <a:rPr lang="en-US" b="1" baseline="0" dirty="0" smtClean="0"/>
              <a:t>First step is copy or write the sigma value for measure phase in the table given on this slide and this value you have obtained previously.</a:t>
            </a:r>
          </a:p>
          <a:p>
            <a:pPr marL="228600" indent="-228600">
              <a:buAutoNum type="arabicPeriod"/>
            </a:pPr>
            <a:r>
              <a:rPr lang="en-US" b="1" baseline="0" dirty="0" smtClean="0"/>
              <a:t>Second is write sigma value for improve phase which is been obtained in the control phase itself.</a:t>
            </a:r>
          </a:p>
          <a:p>
            <a:pPr marL="228600" indent="-228600">
              <a:buAutoNum type="arabicPeriod"/>
            </a:pPr>
            <a:r>
              <a:rPr lang="en-US" b="1" baseline="0" dirty="0" smtClean="0"/>
              <a:t>And once we have sigma values for two phases, then compute average sigma value of these two and write it in the third column in all the three cells.</a:t>
            </a:r>
          </a:p>
          <a:p>
            <a:pPr marL="228600" indent="-228600">
              <a:buAutoNum type="arabicPeriod"/>
            </a:pPr>
            <a:r>
              <a:rPr lang="en-US" b="1" baseline="0" dirty="0" smtClean="0"/>
              <a:t>In excel draw a simple bar graph with average line.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1" baseline="0" dirty="0" smtClean="0"/>
              <a:t>Last step is, write interpretation from the graph.</a:t>
            </a:r>
          </a:p>
          <a:p>
            <a:pPr marL="0" indent="0">
              <a:buNone/>
            </a:pPr>
            <a:endParaRPr lang="en-US" b="1" baseline="0" dirty="0" smtClean="0"/>
          </a:p>
          <a:p>
            <a:r>
              <a:rPr lang="en-US" b="1" baseline="0" dirty="0" smtClean="0"/>
              <a:t>Note: For interpretation refer previous project of TAT Reduction.</a:t>
            </a:r>
            <a:endParaRPr lang="en-US" b="1" dirty="0"/>
          </a:p>
        </p:txBody>
      </p:sp>
      <p:sp>
        <p:nvSpPr>
          <p:cNvPr id="4" name="Slide Number Placeholder 3"/>
          <p:cNvSpPr>
            <a:spLocks noGrp="1"/>
          </p:cNvSpPr>
          <p:nvPr>
            <p:ph type="sldNum" sz="quarter" idx="10"/>
          </p:nvPr>
        </p:nvSpPr>
        <p:spPr/>
        <p:txBody>
          <a:bodyPr/>
          <a:lstStyle/>
          <a:p>
            <a:fld id="{7F24EBA7-FCF4-4481-8717-5A51A24AAD92}"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21448493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r>
              <a:rPr lang="en-US" b="1" baseline="0" dirty="0" smtClean="0"/>
              <a:t>: here we need to check is there any impact of X’s on Y – CSAT after implementing the solutions.  So this validation test for X’s.</a:t>
            </a:r>
          </a:p>
          <a:p>
            <a:pPr marL="0" lvl="0" indent="0" algn="l" rtl="0">
              <a:spcBef>
                <a:spcPts val="0"/>
              </a:spcBef>
              <a:spcAft>
                <a:spcPts val="0"/>
              </a:spcAft>
              <a:buNone/>
            </a:pPr>
            <a:r>
              <a:rPr lang="en-US" b="1" baseline="0" dirty="0" smtClean="0"/>
              <a:t>For 1</a:t>
            </a:r>
            <a:r>
              <a:rPr lang="en-US" b="1" baseline="30000" dirty="0" smtClean="0"/>
              <a:t>st</a:t>
            </a:r>
            <a:r>
              <a:rPr lang="en-US" b="1" baseline="0" dirty="0" smtClean="0"/>
              <a:t> X variable test is done by Pursullence and for other variables you need to do it. (other significant X’s)</a:t>
            </a:r>
            <a:endParaRPr b="1" dirty="0"/>
          </a:p>
        </p:txBody>
      </p:sp>
    </p:spTree>
    <p:extLst>
      <p:ext uri="{BB962C8B-B14F-4D97-AF65-F5344CB8AC3E}">
        <p14:creationId xmlns:p14="http://schemas.microsoft.com/office/powerpoint/2010/main" val="25473682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t>Hint:</a:t>
            </a:r>
            <a:r>
              <a:rPr lang="en-US" b="1" baseline="0" dirty="0" smtClean="0"/>
              <a:t> Apply appropriate test for other X’s to validate the result. Print the test output here and write appropriate interpretation using p-value. </a:t>
            </a:r>
            <a:endParaRPr b="1" dirty="0"/>
          </a:p>
        </p:txBody>
      </p:sp>
    </p:spTree>
    <p:extLst>
      <p:ext uri="{BB962C8B-B14F-4D97-AF65-F5344CB8AC3E}">
        <p14:creationId xmlns:p14="http://schemas.microsoft.com/office/powerpoint/2010/main" val="5319486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Hint:</a:t>
            </a:r>
            <a:r>
              <a:rPr lang="en-US" b="1" baseline="0" dirty="0" smtClean="0"/>
              <a:t> Apply appropriate test for other X’s to validate the result. Print the test output here and write appropriate interpretation using p-value. </a:t>
            </a:r>
            <a:endParaRPr lang="en-US" b="1"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6011560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Hint:</a:t>
            </a:r>
            <a:r>
              <a:rPr lang="en-US" b="1" baseline="0" dirty="0" smtClean="0"/>
              <a:t> Apply appropriate test for other X’s to validate the result. Print the test output here and write appropriate interpretation using p-value. </a:t>
            </a:r>
            <a:endParaRPr lang="en-US" b="1"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503828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Hint:</a:t>
            </a:r>
            <a:r>
              <a:rPr lang="en-US" b="1" baseline="0" dirty="0" smtClean="0"/>
              <a:t> Fill the table and write appropriate interpretation using p-value. </a:t>
            </a:r>
            <a:endParaRPr lang="en-US" b="1"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5893477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After</a:t>
            </a:r>
            <a:r>
              <a:rPr lang="en-US" b="1" baseline="0" dirty="0" smtClean="0"/>
              <a:t> implementing the solutions, we need to update the process map. </a:t>
            </a:r>
            <a:endParaRPr lang="en-US" b="1" dirty="0"/>
          </a:p>
        </p:txBody>
      </p:sp>
      <p:sp>
        <p:nvSpPr>
          <p:cNvPr id="4" name="Slide Number Placeholder 3"/>
          <p:cNvSpPr>
            <a:spLocks noGrp="1"/>
          </p:cNvSpPr>
          <p:nvPr>
            <p:ph type="sldNum" sz="quarter" idx="10"/>
          </p:nvPr>
        </p:nvSpPr>
        <p:spPr/>
        <p:txBody>
          <a:bodyPr/>
          <a:lstStyle/>
          <a:p>
            <a:fld id="{7F24EBA7-FCF4-4481-8717-5A51A24AAD92}"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val="657179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Note: Now, control phase begins from this slide.</a:t>
            </a:r>
            <a:endParaRPr lang="en-US" b="1" dirty="0"/>
          </a:p>
        </p:txBody>
      </p:sp>
      <p:sp>
        <p:nvSpPr>
          <p:cNvPr id="4" name="Slide Number Placeholder 3"/>
          <p:cNvSpPr>
            <a:spLocks noGrp="1"/>
          </p:cNvSpPr>
          <p:nvPr>
            <p:ph type="sldNum" sz="quarter" idx="10"/>
          </p:nvPr>
        </p:nvSpPr>
        <p:spPr/>
        <p:txBody>
          <a:bodyPr/>
          <a:lstStyle/>
          <a:p>
            <a:fld id="{D41EC7B5-6584-442F-AC6C-CC573AA12117}" type="slidenum">
              <a:rPr lang="en-US" smtClean="0">
                <a:solidFill>
                  <a:prstClr val="black"/>
                </a:solidFill>
              </a:rPr>
              <a:pPr/>
              <a:t>101</a:t>
            </a:fld>
            <a:endParaRPr lang="en-US">
              <a:solidFill>
                <a:prstClr val="black"/>
              </a:solidFill>
            </a:endParaRPr>
          </a:p>
        </p:txBody>
      </p:sp>
    </p:spTree>
    <p:extLst>
      <p:ext uri="{BB962C8B-B14F-4D97-AF65-F5344CB8AC3E}">
        <p14:creationId xmlns:p14="http://schemas.microsoft.com/office/powerpoint/2010/main" val="689883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435100" y="2484800"/>
            <a:ext cx="6616800" cy="18884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404500" y="2889207"/>
            <a:ext cx="1888400" cy="10796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Tree>
    <p:extLst>
      <p:ext uri="{BB962C8B-B14F-4D97-AF65-F5344CB8AC3E}">
        <p14:creationId xmlns:p14="http://schemas.microsoft.com/office/powerpoint/2010/main" val="1570894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447800" y="2708033"/>
            <a:ext cx="62356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4" name="Google Shape;14;p3"/>
          <p:cNvSpPr txBox="1">
            <a:spLocks noGrp="1"/>
          </p:cNvSpPr>
          <p:nvPr>
            <p:ph type="subTitle" idx="1"/>
          </p:nvPr>
        </p:nvSpPr>
        <p:spPr>
          <a:xfrm>
            <a:off x="1447800" y="4383635"/>
            <a:ext cx="6235600" cy="5116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endParaRPr/>
          </a:p>
        </p:txBody>
      </p:sp>
      <p:sp>
        <p:nvSpPr>
          <p:cNvPr id="15" name="Google Shape;15;p3"/>
          <p:cNvSpPr/>
          <p:nvPr/>
        </p:nvSpPr>
        <p:spPr>
          <a:xfrm rot="5400000">
            <a:off x="-404500" y="2889207"/>
            <a:ext cx="1888400" cy="10796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44009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3" name="Google Shape;23;p5"/>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 name="Google Shape;24;p5"/>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5" name="Google Shape;25;p5"/>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609600" y="2661000"/>
            <a:ext cx="7521200" cy="35212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a:lvl1pPr>
            <a:lvl2pPr marL="1219170" lvl="1" indent="-457189">
              <a:spcBef>
                <a:spcPts val="800"/>
              </a:spcBef>
              <a:spcAft>
                <a:spcPts val="0"/>
              </a:spcAft>
              <a:buSzPts val="1800"/>
              <a:buChar char="▹"/>
              <a:defRPr/>
            </a:lvl2pPr>
            <a:lvl3pPr marL="1828754" lvl="2" indent="-457189">
              <a:spcBef>
                <a:spcPts val="800"/>
              </a:spcBef>
              <a:spcAft>
                <a:spcPts val="0"/>
              </a:spcAft>
              <a:buSzPts val="1800"/>
              <a:buChar char="▹"/>
              <a:defRPr/>
            </a:lvl3pPr>
            <a:lvl4pPr marL="2438339" lvl="3" indent="-474121">
              <a:spcBef>
                <a:spcPts val="800"/>
              </a:spcBef>
              <a:spcAft>
                <a:spcPts val="0"/>
              </a:spcAft>
              <a:buSzPts val="2000"/>
              <a:buChar char="▹"/>
              <a:defRPr/>
            </a:lvl4pPr>
            <a:lvl5pPr marL="3047924" lvl="4" indent="-474121">
              <a:spcBef>
                <a:spcPts val="800"/>
              </a:spcBef>
              <a:spcAft>
                <a:spcPts val="0"/>
              </a:spcAft>
              <a:buSzPts val="2000"/>
              <a:buChar char="▹"/>
              <a:defRPr/>
            </a:lvl5pPr>
            <a:lvl6pPr marL="3657509" lvl="5" indent="-474121">
              <a:spcBef>
                <a:spcPts val="800"/>
              </a:spcBef>
              <a:spcAft>
                <a:spcPts val="0"/>
              </a:spcAft>
              <a:buSzPts val="2000"/>
              <a:buChar char="▹"/>
              <a:defRPr/>
            </a:lvl6pPr>
            <a:lvl7pPr marL="4267093" lvl="6" indent="-474121">
              <a:spcBef>
                <a:spcPts val="800"/>
              </a:spcBef>
              <a:spcAft>
                <a:spcPts val="0"/>
              </a:spcAft>
              <a:buSzPts val="2000"/>
              <a:buChar char="▹"/>
              <a:defRPr/>
            </a:lvl7pPr>
            <a:lvl8pPr marL="4876678" lvl="7" indent="-474121">
              <a:spcBef>
                <a:spcPts val="800"/>
              </a:spcBef>
              <a:spcAft>
                <a:spcPts val="0"/>
              </a:spcAft>
              <a:buSzPts val="2000"/>
              <a:buChar char="▹"/>
              <a:defRPr/>
            </a:lvl8pPr>
            <a:lvl9pPr marL="5486263" lvl="8" indent="-474121">
              <a:spcBef>
                <a:spcPts val="800"/>
              </a:spcBef>
              <a:spcAft>
                <a:spcPts val="0"/>
              </a:spcAft>
              <a:buSzPts val="2000"/>
              <a:buChar char="▹"/>
              <a:defRPr/>
            </a:lvl9pPr>
          </a:lstStyle>
          <a:p>
            <a:endParaRPr/>
          </a:p>
        </p:txBody>
      </p:sp>
      <p:sp>
        <p:nvSpPr>
          <p:cNvPr id="27" name="Google Shape;27;p5"/>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600" b="0" i="0" u="none" strike="noStrike" kern="1200" cap="none" spc="0" normalizeH="0" baseline="0" noProof="0">
              <a:ln>
                <a:noFill/>
              </a:ln>
              <a:solidFill>
                <a:srgbClr val="FFFFFF"/>
              </a:solidFill>
              <a:effectLst/>
              <a:uLnTx/>
              <a:uFillTx/>
              <a:latin typeface="Barlow Light"/>
              <a:sym typeface="Barlow Light"/>
            </a:endParaRPr>
          </a:p>
        </p:txBody>
      </p:sp>
    </p:spTree>
    <p:extLst>
      <p:ext uri="{BB962C8B-B14F-4D97-AF65-F5344CB8AC3E}">
        <p14:creationId xmlns:p14="http://schemas.microsoft.com/office/powerpoint/2010/main" val="3484340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sp>
        <p:nvSpPr>
          <p:cNvPr id="29" name="Google Shape;29;p6"/>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 name="Google Shape;30;p6"/>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 name="Google Shape;31;p6"/>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609600" y="2661000"/>
            <a:ext cx="3576800" cy="35720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endParaRPr/>
          </a:p>
        </p:txBody>
      </p:sp>
      <p:sp>
        <p:nvSpPr>
          <p:cNvPr id="33" name="Google Shape;33;p6"/>
          <p:cNvSpPr txBox="1">
            <a:spLocks noGrp="1"/>
          </p:cNvSpPr>
          <p:nvPr>
            <p:ph type="body" idx="2"/>
          </p:nvPr>
        </p:nvSpPr>
        <p:spPr>
          <a:xfrm>
            <a:off x="4554104" y="2661000"/>
            <a:ext cx="3576800" cy="35720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endParaRPr/>
          </a:p>
        </p:txBody>
      </p:sp>
      <p:sp>
        <p:nvSpPr>
          <p:cNvPr id="34" name="Google Shape;34;p6"/>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600" b="0" i="0" u="none" strike="noStrike" kern="1200" cap="none" spc="0" normalizeH="0" baseline="0" noProof="0">
              <a:ln>
                <a:noFill/>
              </a:ln>
              <a:solidFill>
                <a:srgbClr val="FFFFFF"/>
              </a:solidFill>
              <a:effectLst/>
              <a:uLnTx/>
              <a:uFillTx/>
              <a:latin typeface="Barlow Light"/>
              <a:sym typeface="Barlow Light"/>
            </a:endParaRPr>
          </a:p>
        </p:txBody>
      </p:sp>
    </p:spTree>
    <p:extLst>
      <p:ext uri="{BB962C8B-B14F-4D97-AF65-F5344CB8AC3E}">
        <p14:creationId xmlns:p14="http://schemas.microsoft.com/office/powerpoint/2010/main" val="332186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sp>
        <p:nvSpPr>
          <p:cNvPr id="36" name="Google Shape;36;p7"/>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7" name="Google Shape;37;p7"/>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8" name="Google Shape;38;p7"/>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609600" y="2661000"/>
            <a:ext cx="3418000" cy="3572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endParaRPr/>
          </a:p>
        </p:txBody>
      </p:sp>
      <p:sp>
        <p:nvSpPr>
          <p:cNvPr id="40" name="Google Shape;40;p7"/>
          <p:cNvSpPr txBox="1">
            <a:spLocks noGrp="1"/>
          </p:cNvSpPr>
          <p:nvPr>
            <p:ph type="body" idx="2"/>
          </p:nvPr>
        </p:nvSpPr>
        <p:spPr>
          <a:xfrm>
            <a:off x="4387000" y="2661000"/>
            <a:ext cx="3418000" cy="3572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endParaRPr/>
          </a:p>
        </p:txBody>
      </p:sp>
      <p:sp>
        <p:nvSpPr>
          <p:cNvPr id="41" name="Google Shape;41;p7"/>
          <p:cNvSpPr txBox="1">
            <a:spLocks noGrp="1"/>
          </p:cNvSpPr>
          <p:nvPr>
            <p:ph type="body" idx="3"/>
          </p:nvPr>
        </p:nvSpPr>
        <p:spPr>
          <a:xfrm>
            <a:off x="8164400" y="2661000"/>
            <a:ext cx="3418000" cy="3572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endParaRPr/>
          </a:p>
        </p:txBody>
      </p:sp>
      <p:sp>
        <p:nvSpPr>
          <p:cNvPr id="42" name="Google Shape;42;p7"/>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600" b="0" i="0" u="none" strike="noStrike" kern="1200" cap="none" spc="0" normalizeH="0" baseline="0" noProof="0">
              <a:ln>
                <a:noFill/>
              </a:ln>
              <a:solidFill>
                <a:srgbClr val="FFFFFF"/>
              </a:solidFill>
              <a:effectLst/>
              <a:uLnTx/>
              <a:uFillTx/>
              <a:latin typeface="Barlow Light"/>
              <a:sym typeface="Barlow Light"/>
            </a:endParaRPr>
          </a:p>
        </p:txBody>
      </p:sp>
    </p:spTree>
    <p:extLst>
      <p:ext uri="{BB962C8B-B14F-4D97-AF65-F5344CB8AC3E}">
        <p14:creationId xmlns:p14="http://schemas.microsoft.com/office/powerpoint/2010/main" val="3958881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sp>
        <p:nvSpPr>
          <p:cNvPr id="44" name="Google Shape;44;p8"/>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 name="Google Shape;45;p8"/>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 name="Google Shape;46;p8"/>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600" b="0" i="0" u="none" strike="noStrike" kern="1200" cap="none" spc="0" normalizeH="0" baseline="0" noProof="0">
              <a:ln>
                <a:noFill/>
              </a:ln>
              <a:solidFill>
                <a:srgbClr val="FFFFFF"/>
              </a:solidFill>
              <a:effectLst/>
              <a:uLnTx/>
              <a:uFillTx/>
              <a:latin typeface="Barlow Light"/>
              <a:sym typeface="Barlow Light"/>
            </a:endParaRPr>
          </a:p>
        </p:txBody>
      </p:sp>
    </p:spTree>
    <p:extLst>
      <p:ext uri="{BB962C8B-B14F-4D97-AF65-F5344CB8AC3E}">
        <p14:creationId xmlns:p14="http://schemas.microsoft.com/office/powerpoint/2010/main" val="2630448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9"/>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 name="Google Shape;50;p9"/>
          <p:cNvSpPr/>
          <p:nvPr/>
        </p:nvSpPr>
        <p:spPr>
          <a:xfrm rot="5400000">
            <a:off x="-133800" y="59316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 name="Google Shape;51;p9"/>
          <p:cNvSpPr txBox="1">
            <a:spLocks noGrp="1"/>
          </p:cNvSpPr>
          <p:nvPr>
            <p:ph type="body" idx="1"/>
          </p:nvPr>
        </p:nvSpPr>
        <p:spPr>
          <a:xfrm>
            <a:off x="609600" y="5875079"/>
            <a:ext cx="10972800" cy="692800"/>
          </a:xfrm>
          <a:prstGeom prst="rect">
            <a:avLst/>
          </a:prstGeom>
        </p:spPr>
        <p:txBody>
          <a:bodyPr spcFirstLastPara="1" wrap="square" lIns="0" tIns="0" rIns="0" bIns="0" anchor="t" anchorCtr="0">
            <a:noAutofit/>
          </a:bodyPr>
          <a:lstStyle>
            <a:lvl1pPr marL="609585" lvl="0" indent="-304792">
              <a:spcBef>
                <a:spcPts val="480"/>
              </a:spcBef>
              <a:spcAft>
                <a:spcPts val="0"/>
              </a:spcAft>
              <a:buSzPts val="1800"/>
              <a:buNone/>
              <a:defRPr sz="2400"/>
            </a:lvl1pPr>
          </a:lstStyle>
          <a:p>
            <a:endParaRPr/>
          </a:p>
        </p:txBody>
      </p:sp>
      <p:sp>
        <p:nvSpPr>
          <p:cNvPr id="52" name="Google Shape;52;p9"/>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600" b="0" i="0" u="none" strike="noStrike" kern="1200" cap="none" spc="0" normalizeH="0" baseline="0" noProof="0">
              <a:ln>
                <a:noFill/>
              </a:ln>
              <a:solidFill>
                <a:srgbClr val="FFFFFF"/>
              </a:solidFill>
              <a:effectLst/>
              <a:uLnTx/>
              <a:uFillTx/>
              <a:latin typeface="Barlow Light"/>
              <a:sym typeface="Barlow Light"/>
            </a:endParaRPr>
          </a:p>
        </p:txBody>
      </p:sp>
    </p:spTree>
    <p:extLst>
      <p:ext uri="{BB962C8B-B14F-4D97-AF65-F5344CB8AC3E}">
        <p14:creationId xmlns:p14="http://schemas.microsoft.com/office/powerpoint/2010/main" val="573689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dark">
  <p:cSld name="Blank dark">
    <p:spTree>
      <p:nvGrpSpPr>
        <p:cNvPr id="1" name="Shape 56"/>
        <p:cNvGrpSpPr/>
        <p:nvPr/>
      </p:nvGrpSpPr>
      <p:grpSpPr>
        <a:xfrm>
          <a:off x="0" y="0"/>
          <a:ext cx="0" cy="0"/>
          <a:chOff x="0" y="0"/>
          <a:chExt cx="0" cy="0"/>
        </a:xfrm>
      </p:grpSpPr>
      <p:sp>
        <p:nvSpPr>
          <p:cNvPr id="57" name="Google Shape;57;p11"/>
          <p:cNvSpPr/>
          <p:nvPr/>
        </p:nvSpPr>
        <p:spPr>
          <a:xfrm flipH="1">
            <a:off x="11582400" y="6233133"/>
            <a:ext cx="624800" cy="624800"/>
          </a:xfrm>
          <a:prstGeom prst="rtTriangle">
            <a:avLst/>
          </a:prstGeom>
          <a:solidFill>
            <a:schemeClr val="l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 name="Google Shape;58;p11"/>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007BB9"/>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600" b="0" i="0" u="none" strike="noStrike" kern="1200" cap="none" spc="0" normalizeH="0" baseline="0" noProof="0">
              <a:ln>
                <a:noFill/>
              </a:ln>
              <a:solidFill>
                <a:srgbClr val="007BB9"/>
              </a:solidFill>
              <a:effectLst/>
              <a:uLnTx/>
              <a:uFillTx/>
              <a:latin typeface="Barlow Light"/>
              <a:sym typeface="Barlow Light"/>
            </a:endParaRPr>
          </a:p>
        </p:txBody>
      </p:sp>
    </p:spTree>
    <p:extLst>
      <p:ext uri="{BB962C8B-B14F-4D97-AF65-F5344CB8AC3E}">
        <p14:creationId xmlns:p14="http://schemas.microsoft.com/office/powerpoint/2010/main" val="5998484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435100" y="2484800"/>
            <a:ext cx="6616800" cy="18884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404500" y="2889207"/>
            <a:ext cx="1888400" cy="10796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Tree>
    <p:extLst>
      <p:ext uri="{BB962C8B-B14F-4D97-AF65-F5344CB8AC3E}">
        <p14:creationId xmlns:p14="http://schemas.microsoft.com/office/powerpoint/2010/main" val="2360687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447800" y="2708033"/>
            <a:ext cx="62356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4" name="Google Shape;14;p3"/>
          <p:cNvSpPr txBox="1">
            <a:spLocks noGrp="1"/>
          </p:cNvSpPr>
          <p:nvPr>
            <p:ph type="subTitle" idx="1"/>
          </p:nvPr>
        </p:nvSpPr>
        <p:spPr>
          <a:xfrm>
            <a:off x="1447800" y="4383635"/>
            <a:ext cx="6235600" cy="5116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endParaRPr/>
          </a:p>
        </p:txBody>
      </p:sp>
      <p:sp>
        <p:nvSpPr>
          <p:cNvPr id="15" name="Google Shape;15;p3"/>
          <p:cNvSpPr/>
          <p:nvPr/>
        </p:nvSpPr>
        <p:spPr>
          <a:xfrm rot="5400000">
            <a:off x="-404500" y="2889207"/>
            <a:ext cx="1888400" cy="10796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Tree>
    <p:extLst>
      <p:ext uri="{BB962C8B-B14F-4D97-AF65-F5344CB8AC3E}">
        <p14:creationId xmlns:p14="http://schemas.microsoft.com/office/powerpoint/2010/main" val="2926363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3" name="Google Shape;23;p5"/>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4" name="Google Shape;24;p5"/>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5" name="Google Shape;25;p5"/>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609600" y="2661000"/>
            <a:ext cx="7521200" cy="35212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a:lvl1pPr>
            <a:lvl2pPr marL="1219170" lvl="1" indent="-457189">
              <a:spcBef>
                <a:spcPts val="800"/>
              </a:spcBef>
              <a:spcAft>
                <a:spcPts val="0"/>
              </a:spcAft>
              <a:buSzPts val="1800"/>
              <a:buChar char="▹"/>
              <a:defRPr/>
            </a:lvl2pPr>
            <a:lvl3pPr marL="1828754" lvl="2" indent="-457189">
              <a:spcBef>
                <a:spcPts val="800"/>
              </a:spcBef>
              <a:spcAft>
                <a:spcPts val="0"/>
              </a:spcAft>
              <a:buSzPts val="1800"/>
              <a:buChar char="▹"/>
              <a:defRPr/>
            </a:lvl3pPr>
            <a:lvl4pPr marL="2438339" lvl="3" indent="-474121">
              <a:spcBef>
                <a:spcPts val="800"/>
              </a:spcBef>
              <a:spcAft>
                <a:spcPts val="0"/>
              </a:spcAft>
              <a:buSzPts val="2000"/>
              <a:buChar char="▹"/>
              <a:defRPr/>
            </a:lvl4pPr>
            <a:lvl5pPr marL="3047924" lvl="4" indent="-474121">
              <a:spcBef>
                <a:spcPts val="800"/>
              </a:spcBef>
              <a:spcAft>
                <a:spcPts val="0"/>
              </a:spcAft>
              <a:buSzPts val="2000"/>
              <a:buChar char="▹"/>
              <a:defRPr/>
            </a:lvl5pPr>
            <a:lvl6pPr marL="3657509" lvl="5" indent="-474121">
              <a:spcBef>
                <a:spcPts val="800"/>
              </a:spcBef>
              <a:spcAft>
                <a:spcPts val="0"/>
              </a:spcAft>
              <a:buSzPts val="2000"/>
              <a:buChar char="▹"/>
              <a:defRPr/>
            </a:lvl6pPr>
            <a:lvl7pPr marL="4267093" lvl="6" indent="-474121">
              <a:spcBef>
                <a:spcPts val="800"/>
              </a:spcBef>
              <a:spcAft>
                <a:spcPts val="0"/>
              </a:spcAft>
              <a:buSzPts val="2000"/>
              <a:buChar char="▹"/>
              <a:defRPr/>
            </a:lvl7pPr>
            <a:lvl8pPr marL="4876678" lvl="7" indent="-474121">
              <a:spcBef>
                <a:spcPts val="800"/>
              </a:spcBef>
              <a:spcAft>
                <a:spcPts val="0"/>
              </a:spcAft>
              <a:buSzPts val="2000"/>
              <a:buChar char="▹"/>
              <a:defRPr/>
            </a:lvl8pPr>
            <a:lvl9pPr marL="5486263" lvl="8" indent="-474121">
              <a:spcBef>
                <a:spcPts val="800"/>
              </a:spcBef>
              <a:spcAft>
                <a:spcPts val="0"/>
              </a:spcAft>
              <a:buSzPts val="2000"/>
              <a:buChar char="▹"/>
              <a:defRPr/>
            </a:lvl9pPr>
          </a:lstStyle>
          <a:p>
            <a:endParaRPr/>
          </a:p>
        </p:txBody>
      </p:sp>
      <p:sp>
        <p:nvSpPr>
          <p:cNvPr id="27" name="Google Shape;27;p5"/>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952327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447800" y="2708033"/>
            <a:ext cx="62356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4" name="Google Shape;14;p3"/>
          <p:cNvSpPr txBox="1">
            <a:spLocks noGrp="1"/>
          </p:cNvSpPr>
          <p:nvPr>
            <p:ph type="subTitle" idx="1"/>
          </p:nvPr>
        </p:nvSpPr>
        <p:spPr>
          <a:xfrm>
            <a:off x="1447800" y="4383635"/>
            <a:ext cx="6235600" cy="5116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endParaRPr/>
          </a:p>
        </p:txBody>
      </p:sp>
      <p:sp>
        <p:nvSpPr>
          <p:cNvPr id="15" name="Google Shape;15;p3"/>
          <p:cNvSpPr/>
          <p:nvPr/>
        </p:nvSpPr>
        <p:spPr>
          <a:xfrm rot="5400000">
            <a:off x="-404500" y="2889207"/>
            <a:ext cx="1888400" cy="10796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Tree>
    <p:extLst>
      <p:ext uri="{BB962C8B-B14F-4D97-AF65-F5344CB8AC3E}">
        <p14:creationId xmlns:p14="http://schemas.microsoft.com/office/powerpoint/2010/main" val="1508165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sp>
        <p:nvSpPr>
          <p:cNvPr id="29" name="Google Shape;29;p6"/>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0" name="Google Shape;30;p6"/>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1" name="Google Shape;31;p6"/>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609600" y="2661000"/>
            <a:ext cx="3576800" cy="35720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endParaRPr/>
          </a:p>
        </p:txBody>
      </p:sp>
      <p:sp>
        <p:nvSpPr>
          <p:cNvPr id="33" name="Google Shape;33;p6"/>
          <p:cNvSpPr txBox="1">
            <a:spLocks noGrp="1"/>
          </p:cNvSpPr>
          <p:nvPr>
            <p:ph type="body" idx="2"/>
          </p:nvPr>
        </p:nvSpPr>
        <p:spPr>
          <a:xfrm>
            <a:off x="4554104" y="2661000"/>
            <a:ext cx="3576800" cy="35720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endParaRPr/>
          </a:p>
        </p:txBody>
      </p:sp>
      <p:sp>
        <p:nvSpPr>
          <p:cNvPr id="34" name="Google Shape;34;p6"/>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246006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sp>
        <p:nvSpPr>
          <p:cNvPr id="36" name="Google Shape;36;p7"/>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7" name="Google Shape;37;p7"/>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8" name="Google Shape;38;p7"/>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609600" y="2661000"/>
            <a:ext cx="3418000" cy="3572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endParaRPr/>
          </a:p>
        </p:txBody>
      </p:sp>
      <p:sp>
        <p:nvSpPr>
          <p:cNvPr id="40" name="Google Shape;40;p7"/>
          <p:cNvSpPr txBox="1">
            <a:spLocks noGrp="1"/>
          </p:cNvSpPr>
          <p:nvPr>
            <p:ph type="body" idx="2"/>
          </p:nvPr>
        </p:nvSpPr>
        <p:spPr>
          <a:xfrm>
            <a:off x="4387000" y="2661000"/>
            <a:ext cx="3418000" cy="3572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endParaRPr/>
          </a:p>
        </p:txBody>
      </p:sp>
      <p:sp>
        <p:nvSpPr>
          <p:cNvPr id="41" name="Google Shape;41;p7"/>
          <p:cNvSpPr txBox="1">
            <a:spLocks noGrp="1"/>
          </p:cNvSpPr>
          <p:nvPr>
            <p:ph type="body" idx="3"/>
          </p:nvPr>
        </p:nvSpPr>
        <p:spPr>
          <a:xfrm>
            <a:off x="8164400" y="2661000"/>
            <a:ext cx="3418000" cy="3572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endParaRPr/>
          </a:p>
        </p:txBody>
      </p:sp>
      <p:sp>
        <p:nvSpPr>
          <p:cNvPr id="42" name="Google Shape;42;p7"/>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42502287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sp>
        <p:nvSpPr>
          <p:cNvPr id="44" name="Google Shape;44;p8"/>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45" name="Google Shape;45;p8"/>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46" name="Google Shape;46;p8"/>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4651537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9"/>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50" name="Google Shape;50;p9"/>
          <p:cNvSpPr/>
          <p:nvPr/>
        </p:nvSpPr>
        <p:spPr>
          <a:xfrm rot="5400000">
            <a:off x="-133800" y="59316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51" name="Google Shape;51;p9"/>
          <p:cNvSpPr txBox="1">
            <a:spLocks noGrp="1"/>
          </p:cNvSpPr>
          <p:nvPr>
            <p:ph type="body" idx="1"/>
          </p:nvPr>
        </p:nvSpPr>
        <p:spPr>
          <a:xfrm>
            <a:off x="609600" y="5875079"/>
            <a:ext cx="10972800" cy="692800"/>
          </a:xfrm>
          <a:prstGeom prst="rect">
            <a:avLst/>
          </a:prstGeom>
        </p:spPr>
        <p:txBody>
          <a:bodyPr spcFirstLastPara="1" wrap="square" lIns="0" tIns="0" rIns="0" bIns="0" anchor="t" anchorCtr="0">
            <a:noAutofit/>
          </a:bodyPr>
          <a:lstStyle>
            <a:lvl1pPr marL="609585" lvl="0" indent="-304792">
              <a:spcBef>
                <a:spcPts val="480"/>
              </a:spcBef>
              <a:spcAft>
                <a:spcPts val="0"/>
              </a:spcAft>
              <a:buSzPts val="1800"/>
              <a:buNone/>
              <a:defRPr sz="2400"/>
            </a:lvl1pPr>
          </a:lstStyle>
          <a:p>
            <a:endParaRPr/>
          </a:p>
        </p:txBody>
      </p:sp>
      <p:sp>
        <p:nvSpPr>
          <p:cNvPr id="52" name="Google Shape;52;p9"/>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5722862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55" name="Google Shape;55;p10"/>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5688440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dark">
  <p:cSld name="Blank dark">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11"/>
          <p:cNvSpPr/>
          <p:nvPr/>
        </p:nvSpPr>
        <p:spPr>
          <a:xfrm flipH="1">
            <a:off x="11582400" y="6233133"/>
            <a:ext cx="624800" cy="624800"/>
          </a:xfrm>
          <a:prstGeom prst="rtTriangle">
            <a:avLst/>
          </a:prstGeom>
          <a:solidFill>
            <a:schemeClr val="l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58" name="Google Shape;58;p11"/>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fld id="{00000000-1234-1234-1234-123412341234}" type="slidenum">
              <a:rPr lang="en">
                <a:solidFill>
                  <a:srgbClr val="007BB9"/>
                </a:solidFill>
              </a:rPr>
              <a:pPr/>
              <a:t>‹#›</a:t>
            </a:fld>
            <a:endParaRPr>
              <a:solidFill>
                <a:srgbClr val="007BB9"/>
              </a:solidFill>
            </a:endParaRPr>
          </a:p>
        </p:txBody>
      </p:sp>
    </p:spTree>
    <p:extLst>
      <p:ext uri="{BB962C8B-B14F-4D97-AF65-F5344CB8AC3E}">
        <p14:creationId xmlns:p14="http://schemas.microsoft.com/office/powerpoint/2010/main" val="3330784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3" name="Google Shape;23;p5"/>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4" name="Google Shape;24;p5"/>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5" name="Google Shape;25;p5"/>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609600" y="2661000"/>
            <a:ext cx="7521200" cy="35212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a:lvl1pPr>
            <a:lvl2pPr marL="1219170" lvl="1" indent="-457189">
              <a:spcBef>
                <a:spcPts val="800"/>
              </a:spcBef>
              <a:spcAft>
                <a:spcPts val="0"/>
              </a:spcAft>
              <a:buSzPts val="1800"/>
              <a:buChar char="▹"/>
              <a:defRPr/>
            </a:lvl2pPr>
            <a:lvl3pPr marL="1828754" lvl="2" indent="-457189">
              <a:spcBef>
                <a:spcPts val="800"/>
              </a:spcBef>
              <a:spcAft>
                <a:spcPts val="0"/>
              </a:spcAft>
              <a:buSzPts val="1800"/>
              <a:buChar char="▹"/>
              <a:defRPr/>
            </a:lvl3pPr>
            <a:lvl4pPr marL="2438339" lvl="3" indent="-474121">
              <a:spcBef>
                <a:spcPts val="800"/>
              </a:spcBef>
              <a:spcAft>
                <a:spcPts val="0"/>
              </a:spcAft>
              <a:buSzPts val="2000"/>
              <a:buChar char="▹"/>
              <a:defRPr/>
            </a:lvl4pPr>
            <a:lvl5pPr marL="3047924" lvl="4" indent="-474121">
              <a:spcBef>
                <a:spcPts val="800"/>
              </a:spcBef>
              <a:spcAft>
                <a:spcPts val="0"/>
              </a:spcAft>
              <a:buSzPts val="2000"/>
              <a:buChar char="▹"/>
              <a:defRPr/>
            </a:lvl5pPr>
            <a:lvl6pPr marL="3657509" lvl="5" indent="-474121">
              <a:spcBef>
                <a:spcPts val="800"/>
              </a:spcBef>
              <a:spcAft>
                <a:spcPts val="0"/>
              </a:spcAft>
              <a:buSzPts val="2000"/>
              <a:buChar char="▹"/>
              <a:defRPr/>
            </a:lvl6pPr>
            <a:lvl7pPr marL="4267093" lvl="6" indent="-474121">
              <a:spcBef>
                <a:spcPts val="800"/>
              </a:spcBef>
              <a:spcAft>
                <a:spcPts val="0"/>
              </a:spcAft>
              <a:buSzPts val="2000"/>
              <a:buChar char="▹"/>
              <a:defRPr/>
            </a:lvl7pPr>
            <a:lvl8pPr marL="4876678" lvl="7" indent="-474121">
              <a:spcBef>
                <a:spcPts val="800"/>
              </a:spcBef>
              <a:spcAft>
                <a:spcPts val="0"/>
              </a:spcAft>
              <a:buSzPts val="2000"/>
              <a:buChar char="▹"/>
              <a:defRPr/>
            </a:lvl8pPr>
            <a:lvl9pPr marL="5486263" lvl="8" indent="-474121">
              <a:spcBef>
                <a:spcPts val="800"/>
              </a:spcBef>
              <a:spcAft>
                <a:spcPts val="0"/>
              </a:spcAft>
              <a:buSzPts val="2000"/>
              <a:buChar char="▹"/>
              <a:defRPr/>
            </a:lvl9pPr>
          </a:lstStyle>
          <a:p>
            <a:endParaRPr/>
          </a:p>
        </p:txBody>
      </p:sp>
      <p:sp>
        <p:nvSpPr>
          <p:cNvPr id="27" name="Google Shape;27;p5"/>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900894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sp>
        <p:nvSpPr>
          <p:cNvPr id="29" name="Google Shape;29;p6"/>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0" name="Google Shape;30;p6"/>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1" name="Google Shape;31;p6"/>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609600" y="2661000"/>
            <a:ext cx="3576800" cy="35720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endParaRPr/>
          </a:p>
        </p:txBody>
      </p:sp>
      <p:sp>
        <p:nvSpPr>
          <p:cNvPr id="33" name="Google Shape;33;p6"/>
          <p:cNvSpPr txBox="1">
            <a:spLocks noGrp="1"/>
          </p:cNvSpPr>
          <p:nvPr>
            <p:ph type="body" idx="2"/>
          </p:nvPr>
        </p:nvSpPr>
        <p:spPr>
          <a:xfrm>
            <a:off x="4554104" y="2661000"/>
            <a:ext cx="3576800" cy="35720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endParaRPr/>
          </a:p>
        </p:txBody>
      </p:sp>
      <p:sp>
        <p:nvSpPr>
          <p:cNvPr id="34" name="Google Shape;34;p6"/>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901586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sp>
        <p:nvSpPr>
          <p:cNvPr id="36" name="Google Shape;36;p7"/>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7" name="Google Shape;37;p7"/>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38" name="Google Shape;38;p7"/>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609600" y="2661000"/>
            <a:ext cx="3418000" cy="3572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endParaRPr/>
          </a:p>
        </p:txBody>
      </p:sp>
      <p:sp>
        <p:nvSpPr>
          <p:cNvPr id="40" name="Google Shape;40;p7"/>
          <p:cNvSpPr txBox="1">
            <a:spLocks noGrp="1"/>
          </p:cNvSpPr>
          <p:nvPr>
            <p:ph type="body" idx="2"/>
          </p:nvPr>
        </p:nvSpPr>
        <p:spPr>
          <a:xfrm>
            <a:off x="4387000" y="2661000"/>
            <a:ext cx="3418000" cy="3572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endParaRPr/>
          </a:p>
        </p:txBody>
      </p:sp>
      <p:sp>
        <p:nvSpPr>
          <p:cNvPr id="41" name="Google Shape;41;p7"/>
          <p:cNvSpPr txBox="1">
            <a:spLocks noGrp="1"/>
          </p:cNvSpPr>
          <p:nvPr>
            <p:ph type="body" idx="3"/>
          </p:nvPr>
        </p:nvSpPr>
        <p:spPr>
          <a:xfrm>
            <a:off x="8164400" y="2661000"/>
            <a:ext cx="3418000" cy="3572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endParaRPr/>
          </a:p>
        </p:txBody>
      </p:sp>
      <p:sp>
        <p:nvSpPr>
          <p:cNvPr id="42" name="Google Shape;42;p7"/>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012455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sp>
        <p:nvSpPr>
          <p:cNvPr id="44" name="Google Shape;44;p8"/>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45" name="Google Shape;45;p8"/>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46" name="Google Shape;46;p8"/>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59767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9"/>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50" name="Google Shape;50;p9"/>
          <p:cNvSpPr/>
          <p:nvPr/>
        </p:nvSpPr>
        <p:spPr>
          <a:xfrm rot="5400000">
            <a:off x="-133800" y="59316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51" name="Google Shape;51;p9"/>
          <p:cNvSpPr txBox="1">
            <a:spLocks noGrp="1"/>
          </p:cNvSpPr>
          <p:nvPr>
            <p:ph type="body" idx="1"/>
          </p:nvPr>
        </p:nvSpPr>
        <p:spPr>
          <a:xfrm>
            <a:off x="609600" y="5875079"/>
            <a:ext cx="10972800" cy="692800"/>
          </a:xfrm>
          <a:prstGeom prst="rect">
            <a:avLst/>
          </a:prstGeom>
        </p:spPr>
        <p:txBody>
          <a:bodyPr spcFirstLastPara="1" wrap="square" lIns="0" tIns="0" rIns="0" bIns="0" anchor="t" anchorCtr="0">
            <a:noAutofit/>
          </a:bodyPr>
          <a:lstStyle>
            <a:lvl1pPr marL="609585" lvl="0" indent="-304792">
              <a:spcBef>
                <a:spcPts val="480"/>
              </a:spcBef>
              <a:spcAft>
                <a:spcPts val="0"/>
              </a:spcAft>
              <a:buSzPts val="1800"/>
              <a:buNone/>
              <a:defRPr sz="2400"/>
            </a:lvl1pPr>
          </a:lstStyle>
          <a:p>
            <a:endParaRPr/>
          </a:p>
        </p:txBody>
      </p:sp>
      <p:sp>
        <p:nvSpPr>
          <p:cNvPr id="52" name="Google Shape;52;p9"/>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42313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dark">
  <p:cSld name="Blank dark">
    <p:spTree>
      <p:nvGrpSpPr>
        <p:cNvPr id="1" name="Shape 56"/>
        <p:cNvGrpSpPr/>
        <p:nvPr/>
      </p:nvGrpSpPr>
      <p:grpSpPr>
        <a:xfrm>
          <a:off x="0" y="0"/>
          <a:ext cx="0" cy="0"/>
          <a:chOff x="0" y="0"/>
          <a:chExt cx="0" cy="0"/>
        </a:xfrm>
      </p:grpSpPr>
      <p:sp>
        <p:nvSpPr>
          <p:cNvPr id="57" name="Google Shape;57;p11"/>
          <p:cNvSpPr/>
          <p:nvPr/>
        </p:nvSpPr>
        <p:spPr>
          <a:xfrm flipH="1">
            <a:off x="11582400" y="6233133"/>
            <a:ext cx="624800" cy="624800"/>
          </a:xfrm>
          <a:prstGeom prst="rtTriangle">
            <a:avLst/>
          </a:prstGeom>
          <a:solidFill>
            <a:schemeClr val="lt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58" name="Google Shape;58;p11"/>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fld id="{00000000-1234-1234-1234-123412341234}" type="slidenum">
              <a:rPr lang="en">
                <a:solidFill>
                  <a:srgbClr val="007BB9"/>
                </a:solidFill>
              </a:rPr>
              <a:pPr/>
              <a:t>‹#›</a:t>
            </a:fld>
            <a:endParaRPr>
              <a:solidFill>
                <a:srgbClr val="007BB9"/>
              </a:solidFill>
            </a:endParaRPr>
          </a:p>
        </p:txBody>
      </p:sp>
    </p:spTree>
    <p:extLst>
      <p:ext uri="{BB962C8B-B14F-4D97-AF65-F5344CB8AC3E}">
        <p14:creationId xmlns:p14="http://schemas.microsoft.com/office/powerpoint/2010/main" val="3370985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435100" y="2484800"/>
            <a:ext cx="6616800" cy="18884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404500" y="2889207"/>
            <a:ext cx="1888400" cy="10796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75611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theme" Target="../theme/theme3.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807467"/>
            <a:ext cx="7521200" cy="14436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609600" y="2661000"/>
            <a:ext cx="7521200" cy="3572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532033" y="6182333"/>
            <a:ext cx="609200" cy="624800"/>
          </a:xfrm>
          <a:prstGeom prst="rect">
            <a:avLst/>
          </a:prstGeom>
          <a:noFill/>
          <a:ln>
            <a:noFill/>
          </a:ln>
        </p:spPr>
        <p:txBody>
          <a:bodyPr spcFirstLastPara="1" wrap="square" lIns="0" tIns="0" rIns="0" bIns="0" anchor="b" anchorCtr="0">
            <a:noAutofit/>
          </a:bodyPr>
          <a:lstStyle>
            <a:lvl1pPr lvl="0" algn="r">
              <a:buNone/>
              <a:defRPr sz="1600">
                <a:solidFill>
                  <a:schemeClr val="lt1"/>
                </a:solidFill>
                <a:latin typeface="Barlow Light"/>
                <a:ea typeface="Barlow Light"/>
                <a:cs typeface="Barlow Light"/>
                <a:sym typeface="Barlow Light"/>
              </a:defRPr>
            </a:lvl1pPr>
            <a:lvl2pPr lvl="1" algn="r">
              <a:buNone/>
              <a:defRPr sz="1600">
                <a:solidFill>
                  <a:schemeClr val="lt1"/>
                </a:solidFill>
                <a:latin typeface="Barlow Light"/>
                <a:ea typeface="Barlow Light"/>
                <a:cs typeface="Barlow Light"/>
                <a:sym typeface="Barlow Light"/>
              </a:defRPr>
            </a:lvl2pPr>
            <a:lvl3pPr lvl="2" algn="r">
              <a:buNone/>
              <a:defRPr sz="1600">
                <a:solidFill>
                  <a:schemeClr val="lt1"/>
                </a:solidFill>
                <a:latin typeface="Barlow Light"/>
                <a:ea typeface="Barlow Light"/>
                <a:cs typeface="Barlow Light"/>
                <a:sym typeface="Barlow Light"/>
              </a:defRPr>
            </a:lvl3pPr>
            <a:lvl4pPr lvl="3" algn="r">
              <a:buNone/>
              <a:defRPr sz="1600">
                <a:solidFill>
                  <a:schemeClr val="lt1"/>
                </a:solidFill>
                <a:latin typeface="Barlow Light"/>
                <a:ea typeface="Barlow Light"/>
                <a:cs typeface="Barlow Light"/>
                <a:sym typeface="Barlow Light"/>
              </a:defRPr>
            </a:lvl4pPr>
            <a:lvl5pPr lvl="4" algn="r">
              <a:buNone/>
              <a:defRPr sz="1600">
                <a:solidFill>
                  <a:schemeClr val="lt1"/>
                </a:solidFill>
                <a:latin typeface="Barlow Light"/>
                <a:ea typeface="Barlow Light"/>
                <a:cs typeface="Barlow Light"/>
                <a:sym typeface="Barlow Light"/>
              </a:defRPr>
            </a:lvl5pPr>
            <a:lvl6pPr lvl="5" algn="r">
              <a:buNone/>
              <a:defRPr sz="1600">
                <a:solidFill>
                  <a:schemeClr val="lt1"/>
                </a:solidFill>
                <a:latin typeface="Barlow Light"/>
                <a:ea typeface="Barlow Light"/>
                <a:cs typeface="Barlow Light"/>
                <a:sym typeface="Barlow Light"/>
              </a:defRPr>
            </a:lvl6pPr>
            <a:lvl7pPr lvl="6" algn="r">
              <a:buNone/>
              <a:defRPr sz="1600">
                <a:solidFill>
                  <a:schemeClr val="lt1"/>
                </a:solidFill>
                <a:latin typeface="Barlow Light"/>
                <a:ea typeface="Barlow Light"/>
                <a:cs typeface="Barlow Light"/>
                <a:sym typeface="Barlow Light"/>
              </a:defRPr>
            </a:lvl7pPr>
            <a:lvl8pPr lvl="7" algn="r">
              <a:buNone/>
              <a:defRPr sz="1600">
                <a:solidFill>
                  <a:schemeClr val="lt1"/>
                </a:solidFill>
                <a:latin typeface="Barlow Light"/>
                <a:ea typeface="Barlow Light"/>
                <a:cs typeface="Barlow Light"/>
                <a:sym typeface="Barlow Light"/>
              </a:defRPr>
            </a:lvl8pPr>
            <a:lvl9pPr lvl="8" algn="r">
              <a:buNone/>
              <a:defRPr sz="1600">
                <a:solidFill>
                  <a:schemeClr val="lt1"/>
                </a:solidFill>
                <a:latin typeface="Barlow Light"/>
                <a:ea typeface="Barlow Light"/>
                <a:cs typeface="Barlow Light"/>
                <a:sym typeface="Barlow Light"/>
              </a:defRPr>
            </a:lvl9pPr>
          </a:lstStyle>
          <a:p>
            <a:pPr>
              <a:buClr>
                <a:srgbClr val="000000"/>
              </a:buClr>
              <a:buFont typeface="Arial"/>
              <a:buNone/>
            </a:pPr>
            <a:fld id="{00000000-1234-1234-1234-123412341234}" type="slidenum">
              <a:rPr lang="en" kern="0">
                <a:solidFill>
                  <a:srgbClr val="FFFFFF"/>
                </a:solidFill>
              </a:rPr>
              <a:pPr>
                <a:buClr>
                  <a:srgbClr val="000000"/>
                </a:buClr>
                <a:buFont typeface="Arial"/>
                <a:buNone/>
              </a:pPr>
              <a:t>‹#›</a:t>
            </a:fld>
            <a:endParaRPr kern="0">
              <a:solidFill>
                <a:srgbClr val="FFFFFF"/>
              </a:solidFill>
            </a:endParaRPr>
          </a:p>
        </p:txBody>
      </p:sp>
    </p:spTree>
    <p:extLst>
      <p:ext uri="{BB962C8B-B14F-4D97-AF65-F5344CB8AC3E}">
        <p14:creationId xmlns:p14="http://schemas.microsoft.com/office/powerpoint/2010/main" val="87249249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807467"/>
            <a:ext cx="7521200" cy="14436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609600" y="2661000"/>
            <a:ext cx="7521200" cy="3572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532033" y="6182333"/>
            <a:ext cx="609200" cy="624800"/>
          </a:xfrm>
          <a:prstGeom prst="rect">
            <a:avLst/>
          </a:prstGeom>
          <a:noFill/>
          <a:ln>
            <a:noFill/>
          </a:ln>
        </p:spPr>
        <p:txBody>
          <a:bodyPr spcFirstLastPara="1" wrap="square" lIns="0" tIns="0" rIns="0" bIns="0" anchor="b" anchorCtr="0">
            <a:noAutofit/>
          </a:bodyPr>
          <a:lstStyle>
            <a:lvl1pPr lvl="0" algn="r">
              <a:buNone/>
              <a:defRPr sz="1600">
                <a:solidFill>
                  <a:schemeClr val="lt1"/>
                </a:solidFill>
                <a:latin typeface="Barlow Light"/>
                <a:ea typeface="Barlow Light"/>
                <a:cs typeface="Barlow Light"/>
                <a:sym typeface="Barlow Light"/>
              </a:defRPr>
            </a:lvl1pPr>
            <a:lvl2pPr lvl="1" algn="r">
              <a:buNone/>
              <a:defRPr sz="1600">
                <a:solidFill>
                  <a:schemeClr val="lt1"/>
                </a:solidFill>
                <a:latin typeface="Barlow Light"/>
                <a:ea typeface="Barlow Light"/>
                <a:cs typeface="Barlow Light"/>
                <a:sym typeface="Barlow Light"/>
              </a:defRPr>
            </a:lvl2pPr>
            <a:lvl3pPr lvl="2" algn="r">
              <a:buNone/>
              <a:defRPr sz="1600">
                <a:solidFill>
                  <a:schemeClr val="lt1"/>
                </a:solidFill>
                <a:latin typeface="Barlow Light"/>
                <a:ea typeface="Barlow Light"/>
                <a:cs typeface="Barlow Light"/>
                <a:sym typeface="Barlow Light"/>
              </a:defRPr>
            </a:lvl3pPr>
            <a:lvl4pPr lvl="3" algn="r">
              <a:buNone/>
              <a:defRPr sz="1600">
                <a:solidFill>
                  <a:schemeClr val="lt1"/>
                </a:solidFill>
                <a:latin typeface="Barlow Light"/>
                <a:ea typeface="Barlow Light"/>
                <a:cs typeface="Barlow Light"/>
                <a:sym typeface="Barlow Light"/>
              </a:defRPr>
            </a:lvl4pPr>
            <a:lvl5pPr lvl="4" algn="r">
              <a:buNone/>
              <a:defRPr sz="1600">
                <a:solidFill>
                  <a:schemeClr val="lt1"/>
                </a:solidFill>
                <a:latin typeface="Barlow Light"/>
                <a:ea typeface="Barlow Light"/>
                <a:cs typeface="Barlow Light"/>
                <a:sym typeface="Barlow Light"/>
              </a:defRPr>
            </a:lvl5pPr>
            <a:lvl6pPr lvl="5" algn="r">
              <a:buNone/>
              <a:defRPr sz="1600">
                <a:solidFill>
                  <a:schemeClr val="lt1"/>
                </a:solidFill>
                <a:latin typeface="Barlow Light"/>
                <a:ea typeface="Barlow Light"/>
                <a:cs typeface="Barlow Light"/>
                <a:sym typeface="Barlow Light"/>
              </a:defRPr>
            </a:lvl6pPr>
            <a:lvl7pPr lvl="6" algn="r">
              <a:buNone/>
              <a:defRPr sz="1600">
                <a:solidFill>
                  <a:schemeClr val="lt1"/>
                </a:solidFill>
                <a:latin typeface="Barlow Light"/>
                <a:ea typeface="Barlow Light"/>
                <a:cs typeface="Barlow Light"/>
                <a:sym typeface="Barlow Light"/>
              </a:defRPr>
            </a:lvl7pPr>
            <a:lvl8pPr lvl="7" algn="r">
              <a:buNone/>
              <a:defRPr sz="1600">
                <a:solidFill>
                  <a:schemeClr val="lt1"/>
                </a:solidFill>
                <a:latin typeface="Barlow Light"/>
                <a:ea typeface="Barlow Light"/>
                <a:cs typeface="Barlow Light"/>
                <a:sym typeface="Barlow Light"/>
              </a:defRPr>
            </a:lvl8pPr>
            <a:lvl9pPr lvl="8" algn="r">
              <a:buNone/>
              <a:defRPr sz="1600">
                <a:solidFill>
                  <a:schemeClr val="lt1"/>
                </a:solidFill>
                <a:latin typeface="Barlow Light"/>
                <a:ea typeface="Barlow Light"/>
                <a:cs typeface="Barlow Light"/>
                <a:sym typeface="Barlow Light"/>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600" b="0"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600" b="0" i="0" u="none" strike="noStrike" kern="0" cap="none" spc="0" normalizeH="0" baseline="0" noProof="0">
              <a:ln>
                <a:noFill/>
              </a:ln>
              <a:solidFill>
                <a:srgbClr val="FFFFFF"/>
              </a:solidFill>
              <a:effectLst/>
              <a:uLnTx/>
              <a:uFillTx/>
              <a:latin typeface="Barlow Light"/>
              <a:sym typeface="Barlow Light"/>
            </a:endParaRPr>
          </a:p>
        </p:txBody>
      </p:sp>
    </p:spTree>
    <p:extLst>
      <p:ext uri="{BB962C8B-B14F-4D97-AF65-F5344CB8AC3E}">
        <p14:creationId xmlns:p14="http://schemas.microsoft.com/office/powerpoint/2010/main" val="3491393677"/>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807467"/>
            <a:ext cx="7521200" cy="14436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609600" y="2661000"/>
            <a:ext cx="7521200" cy="3572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532033" y="6182333"/>
            <a:ext cx="609200" cy="624800"/>
          </a:xfrm>
          <a:prstGeom prst="rect">
            <a:avLst/>
          </a:prstGeom>
          <a:noFill/>
          <a:ln>
            <a:noFill/>
          </a:ln>
        </p:spPr>
        <p:txBody>
          <a:bodyPr spcFirstLastPara="1" wrap="square" lIns="0" tIns="0" rIns="0" bIns="0" anchor="b" anchorCtr="0">
            <a:noAutofit/>
          </a:bodyPr>
          <a:lstStyle>
            <a:lvl1pPr lvl="0" algn="r">
              <a:buNone/>
              <a:defRPr sz="1600">
                <a:solidFill>
                  <a:schemeClr val="lt1"/>
                </a:solidFill>
                <a:latin typeface="Barlow Light"/>
                <a:ea typeface="Barlow Light"/>
                <a:cs typeface="Barlow Light"/>
                <a:sym typeface="Barlow Light"/>
              </a:defRPr>
            </a:lvl1pPr>
            <a:lvl2pPr lvl="1" algn="r">
              <a:buNone/>
              <a:defRPr sz="1600">
                <a:solidFill>
                  <a:schemeClr val="lt1"/>
                </a:solidFill>
                <a:latin typeface="Barlow Light"/>
                <a:ea typeface="Barlow Light"/>
                <a:cs typeface="Barlow Light"/>
                <a:sym typeface="Barlow Light"/>
              </a:defRPr>
            </a:lvl2pPr>
            <a:lvl3pPr lvl="2" algn="r">
              <a:buNone/>
              <a:defRPr sz="1600">
                <a:solidFill>
                  <a:schemeClr val="lt1"/>
                </a:solidFill>
                <a:latin typeface="Barlow Light"/>
                <a:ea typeface="Barlow Light"/>
                <a:cs typeface="Barlow Light"/>
                <a:sym typeface="Barlow Light"/>
              </a:defRPr>
            </a:lvl3pPr>
            <a:lvl4pPr lvl="3" algn="r">
              <a:buNone/>
              <a:defRPr sz="1600">
                <a:solidFill>
                  <a:schemeClr val="lt1"/>
                </a:solidFill>
                <a:latin typeface="Barlow Light"/>
                <a:ea typeface="Barlow Light"/>
                <a:cs typeface="Barlow Light"/>
                <a:sym typeface="Barlow Light"/>
              </a:defRPr>
            </a:lvl4pPr>
            <a:lvl5pPr lvl="4" algn="r">
              <a:buNone/>
              <a:defRPr sz="1600">
                <a:solidFill>
                  <a:schemeClr val="lt1"/>
                </a:solidFill>
                <a:latin typeface="Barlow Light"/>
                <a:ea typeface="Barlow Light"/>
                <a:cs typeface="Barlow Light"/>
                <a:sym typeface="Barlow Light"/>
              </a:defRPr>
            </a:lvl5pPr>
            <a:lvl6pPr lvl="5" algn="r">
              <a:buNone/>
              <a:defRPr sz="1600">
                <a:solidFill>
                  <a:schemeClr val="lt1"/>
                </a:solidFill>
                <a:latin typeface="Barlow Light"/>
                <a:ea typeface="Barlow Light"/>
                <a:cs typeface="Barlow Light"/>
                <a:sym typeface="Barlow Light"/>
              </a:defRPr>
            </a:lvl6pPr>
            <a:lvl7pPr lvl="6" algn="r">
              <a:buNone/>
              <a:defRPr sz="1600">
                <a:solidFill>
                  <a:schemeClr val="lt1"/>
                </a:solidFill>
                <a:latin typeface="Barlow Light"/>
                <a:ea typeface="Barlow Light"/>
                <a:cs typeface="Barlow Light"/>
                <a:sym typeface="Barlow Light"/>
              </a:defRPr>
            </a:lvl7pPr>
            <a:lvl8pPr lvl="7" algn="r">
              <a:buNone/>
              <a:defRPr sz="1600">
                <a:solidFill>
                  <a:schemeClr val="lt1"/>
                </a:solidFill>
                <a:latin typeface="Barlow Light"/>
                <a:ea typeface="Barlow Light"/>
                <a:cs typeface="Barlow Light"/>
                <a:sym typeface="Barlow Light"/>
              </a:defRPr>
            </a:lvl8pPr>
            <a:lvl9pPr lvl="8" algn="r">
              <a:buNone/>
              <a:defRPr sz="1600">
                <a:solidFill>
                  <a:schemeClr val="lt1"/>
                </a:solidFill>
                <a:latin typeface="Barlow Light"/>
                <a:ea typeface="Barlow Light"/>
                <a:cs typeface="Barlow Light"/>
                <a:sym typeface="Barlow Light"/>
              </a:defRPr>
            </a:lvl9pPr>
          </a:lstStyle>
          <a:p>
            <a:pPr>
              <a:buClr>
                <a:srgbClr val="000000"/>
              </a:buClr>
              <a:buFont typeface="Arial"/>
              <a:buNone/>
            </a:pPr>
            <a:fld id="{00000000-1234-1234-1234-123412341234}" type="slidenum">
              <a:rPr lang="en" kern="0">
                <a:solidFill>
                  <a:srgbClr val="FFFFFF"/>
                </a:solidFill>
              </a:rPr>
              <a:pPr>
                <a:buClr>
                  <a:srgbClr val="000000"/>
                </a:buClr>
                <a:buFont typeface="Arial"/>
                <a:buNone/>
              </a:pPr>
              <a:t>‹#›</a:t>
            </a:fld>
            <a:endParaRPr kern="0">
              <a:solidFill>
                <a:srgbClr val="FFFFFF"/>
              </a:solidFill>
            </a:endParaRPr>
          </a:p>
        </p:txBody>
      </p:sp>
    </p:spTree>
    <p:extLst>
      <p:ext uri="{BB962C8B-B14F-4D97-AF65-F5344CB8AC3E}">
        <p14:creationId xmlns:p14="http://schemas.microsoft.com/office/powerpoint/2010/main" val="3373590158"/>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0.xml"/><Relationship Id="rId7" Type="http://schemas.openxmlformats.org/officeDocument/2006/relationships/image" Target="../media/image74.png"/><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73.wmf"/><Relationship Id="rId5" Type="http://schemas.openxmlformats.org/officeDocument/2006/relationships/package" Target="../embeddings/Microsoft_Excel_Worksheet6.xlsx"/><Relationship Id="rId4" Type="http://schemas.openxmlformats.org/officeDocument/2006/relationships/image" Target="../media/image1.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1.xml"/><Relationship Id="rId7" Type="http://schemas.openxmlformats.org/officeDocument/2006/relationships/image" Target="../media/image75.png"/><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73.wmf"/><Relationship Id="rId5" Type="http://schemas.openxmlformats.org/officeDocument/2006/relationships/package" Target="../embeddings/Microsoft_Excel_Worksheet7.xlsx"/><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2.xml"/><Relationship Id="rId7" Type="http://schemas.openxmlformats.org/officeDocument/2006/relationships/image" Target="../media/image76.png"/><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73.wmf"/><Relationship Id="rId5" Type="http://schemas.openxmlformats.org/officeDocument/2006/relationships/package" Target="../embeddings/Microsoft_Excel_Worksheet8.xlsx"/><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3.xml"/><Relationship Id="rId7" Type="http://schemas.openxmlformats.org/officeDocument/2006/relationships/image" Target="../media/image77.wmf"/><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package" Target="../embeddings/Microsoft_Excel_Worksheet9.xlsx"/><Relationship Id="rId5" Type="http://schemas.openxmlformats.org/officeDocument/2006/relationships/image" Target="../media/image78.png"/><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6.xml"/><Relationship Id="rId4" Type="http://schemas.openxmlformats.org/officeDocument/2006/relationships/image" Target="../media/image79.emf"/></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4.png"/><Relationship Id="rId2" Type="http://schemas.openxmlformats.org/officeDocument/2006/relationships/notesSlide" Target="../notesSlides/notesSlide107.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11.xml"/><Relationship Id="rId7" Type="http://schemas.openxmlformats.org/officeDocument/2006/relationships/image" Target="../media/image6.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4.wmf"/><Relationship Id="rId5" Type="http://schemas.openxmlformats.org/officeDocument/2006/relationships/package" Target="../embeddings/Microsoft_Excel_Worksheet2.xlsx"/><Relationship Id="rId4" Type="http://schemas.openxmlformats.org/officeDocument/2006/relationships/image" Target="../media/image5.emf"/></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image" Target="../media/image87.wmf"/><Relationship Id="rId5" Type="http://schemas.openxmlformats.org/officeDocument/2006/relationships/package" Target="../embeddings/Microsoft_Excel_Worksheet10.xlsx"/><Relationship Id="rId4" Type="http://schemas.openxmlformats.org/officeDocument/2006/relationships/image" Target="../media/image1.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image" Target="../media/image88.wmf"/><Relationship Id="rId5" Type="http://schemas.openxmlformats.org/officeDocument/2006/relationships/package" Target="../embeddings/Microsoft_Excel_Worksheet11.xlsx"/><Relationship Id="rId4" Type="http://schemas.openxmlformats.org/officeDocument/2006/relationships/image" Target="../media/image1.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8.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package" Target="../embeddings/Microsoft_Excel_Worksheet3.xlsx"/><Relationship Id="rId5" Type="http://schemas.openxmlformats.org/officeDocument/2006/relationships/image" Target="../media/image9.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1.png"/><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0.wmf"/><Relationship Id="rId5" Type="http://schemas.openxmlformats.org/officeDocument/2006/relationships/package" Target="../embeddings/Microsoft_Excel_Worksheet4.xlsx"/><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image" Target="../media/image2.wmf"/><Relationship Id="rId4" Type="http://schemas.openxmlformats.org/officeDocument/2006/relationships/package" Target="../embeddings/Microsoft_Excel_Worksheet1.xlsx"/></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58.w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package" Target="../embeddings/Microsoft_Excel_Worksheet5.xlsx"/><Relationship Id="rId5" Type="http://schemas.openxmlformats.org/officeDocument/2006/relationships/image" Target="../media/image59.png"/><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image" Target="../media/image70.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13827" y="537235"/>
            <a:ext cx="11397721" cy="542544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619760" y="867266"/>
            <a:ext cx="10785856" cy="992304"/>
          </a:xfrm>
        </p:spPr>
        <p:txBody>
          <a:bodyPr anchor="ctr"/>
          <a:lstStyle/>
          <a:p>
            <a:pPr algn="ctr"/>
            <a:r>
              <a:rPr lang="en-US" sz="6600" b="1" u="sng" dirty="0" smtClean="0">
                <a:latin typeface="Calibri" panose="020F0502020204030204" pitchFamily="34" charset="0"/>
                <a:cs typeface="Calibri" panose="020F0502020204030204" pitchFamily="34" charset="0"/>
              </a:rPr>
              <a:t>PROJECT NO. 2</a:t>
            </a:r>
            <a:endParaRPr lang="en-US" sz="6000" b="1" u="sng" dirty="0">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a:t>
            </a:fld>
            <a:endParaRPr lang="en">
              <a:solidFill>
                <a:srgbClr val="FFFFFF"/>
              </a:solidFill>
            </a:endParaRPr>
          </a:p>
        </p:txBody>
      </p:sp>
      <p:sp>
        <p:nvSpPr>
          <p:cNvPr id="4" name="Title 1"/>
          <p:cNvSpPr txBox="1">
            <a:spLocks/>
          </p:cNvSpPr>
          <p:nvPr/>
        </p:nvSpPr>
        <p:spPr>
          <a:xfrm>
            <a:off x="1220415" y="3161578"/>
            <a:ext cx="10012340" cy="2086057"/>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buClr>
                <a:srgbClr val="007BB9"/>
              </a:buClr>
            </a:pPr>
            <a:r>
              <a:rPr lang="en-US" sz="4000" b="1" i="1" kern="0" dirty="0" smtClean="0">
                <a:solidFill>
                  <a:srgbClr val="0070C0"/>
                </a:solidFill>
                <a:effectLst>
                  <a:outerShdw blurRad="38100" dist="38100" dir="2700000" algn="tl">
                    <a:srgbClr val="000000">
                      <a:alpha val="43137"/>
                    </a:srgbClr>
                  </a:outerShdw>
                </a:effectLst>
                <a:latin typeface="Cambria" panose="02040503050406030204" pitchFamily="18" charset="0"/>
              </a:rPr>
              <a:t>“ TO IMPROVE THE CUSTOMER SATISFACTION SCORE (C-SAT SCORE) ”</a:t>
            </a:r>
            <a:endParaRPr lang="en-US" sz="4000" b="1" i="1" kern="0" dirty="0">
              <a:solidFill>
                <a:srgbClr val="0070C0"/>
              </a:solidFill>
              <a:effectLst>
                <a:outerShdw blurRad="38100" dist="38100" dir="2700000" algn="tl">
                  <a:srgbClr val="000000">
                    <a:alpha val="43137"/>
                  </a:srgbClr>
                </a:outerShdw>
              </a:effectLst>
              <a:latin typeface="Cambria" panose="02040503050406030204" pitchFamily="18" charset="0"/>
            </a:endParaRPr>
          </a:p>
        </p:txBody>
      </p:sp>
      <p:sp>
        <p:nvSpPr>
          <p:cNvPr id="5" name="Title 1"/>
          <p:cNvSpPr txBox="1">
            <a:spLocks/>
          </p:cNvSpPr>
          <p:nvPr/>
        </p:nvSpPr>
        <p:spPr>
          <a:xfrm>
            <a:off x="3779818" y="2228337"/>
            <a:ext cx="4893535" cy="9923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buClr>
                <a:srgbClr val="007BB9"/>
              </a:buClr>
            </a:pPr>
            <a:r>
              <a:rPr lang="en-US" sz="4400" b="1" kern="0" dirty="0" smtClean="0">
                <a:solidFill>
                  <a:srgbClr val="757B89">
                    <a:lumMod val="75000"/>
                  </a:srgbClr>
                </a:solidFill>
              </a:rPr>
              <a:t>PROJECT TITLE:</a:t>
            </a:r>
            <a:endParaRPr lang="en-US" sz="4400" b="1" kern="0" dirty="0">
              <a:solidFill>
                <a:srgbClr val="757B89">
                  <a:lumMod val="75000"/>
                </a:srgbClr>
              </a:solidFill>
            </a:endParaRPr>
          </a:p>
        </p:txBody>
      </p:sp>
      <p:pic>
        <p:nvPicPr>
          <p:cNvPr id="6" name="Picture 5">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 name="TextBox 6">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a:defRPr/>
            </a:pPr>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Tree>
    <p:extLst>
      <p:ext uri="{BB962C8B-B14F-4D97-AF65-F5344CB8AC3E}">
        <p14:creationId xmlns:p14="http://schemas.microsoft.com/office/powerpoint/2010/main" val="42274621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sz="1600" b="0" i="0" u="none" strike="noStrike" kern="1200" cap="none" spc="0" normalizeH="0" baseline="0" noProof="0" dirty="0">
              <a:ln>
                <a:noFill/>
              </a:ln>
              <a:solidFill>
                <a:srgbClr val="FFFFFF"/>
              </a:solidFill>
              <a:effectLst/>
              <a:uLnTx/>
              <a:uFillTx/>
              <a:latin typeface="Barlow Light"/>
              <a:sym typeface="Barlow Light"/>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rPr>
              <a:t>Proprietary and Highly Confidential. 2020 Pursullence Global Business Solutions. All Rights Reserved</a:t>
            </a:r>
          </a:p>
        </p:txBody>
      </p:sp>
      <p:sp>
        <p:nvSpPr>
          <p:cNvPr id="13" name="Title 1"/>
          <p:cNvSpPr txBox="1">
            <a:spLocks/>
          </p:cNvSpPr>
          <p:nvPr/>
        </p:nvSpPr>
        <p:spPr>
          <a:xfrm>
            <a:off x="611859" y="577733"/>
            <a:ext cx="2532760" cy="67491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dirty="0"/>
              <a:t>SIPOC</a:t>
            </a:r>
          </a:p>
        </p:txBody>
      </p:sp>
      <p:grpSp>
        <p:nvGrpSpPr>
          <p:cNvPr id="14" name="Group 13"/>
          <p:cNvGrpSpPr/>
          <p:nvPr/>
        </p:nvGrpSpPr>
        <p:grpSpPr>
          <a:xfrm>
            <a:off x="124446" y="1360714"/>
            <a:ext cx="11939031" cy="4735286"/>
            <a:chOff x="124446" y="1360714"/>
            <a:chExt cx="11939031" cy="4735286"/>
          </a:xfrm>
        </p:grpSpPr>
        <p:grpSp>
          <p:nvGrpSpPr>
            <p:cNvPr id="15" name="Group 14"/>
            <p:cNvGrpSpPr/>
            <p:nvPr/>
          </p:nvGrpSpPr>
          <p:grpSpPr>
            <a:xfrm>
              <a:off x="124446" y="1360714"/>
              <a:ext cx="11939031" cy="4735286"/>
              <a:chOff x="124446" y="827314"/>
              <a:chExt cx="11939031" cy="4735286"/>
            </a:xfrm>
          </p:grpSpPr>
          <p:sp>
            <p:nvSpPr>
              <p:cNvPr id="26" name="Rectangle 25"/>
              <p:cNvSpPr/>
              <p:nvPr/>
            </p:nvSpPr>
            <p:spPr>
              <a:xfrm>
                <a:off x="457200" y="983343"/>
                <a:ext cx="1671637" cy="838200"/>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400" dirty="0">
                  <a:latin typeface="Bodoni MT" pitchFamily="18" charset="0"/>
                </a:endParaRPr>
              </a:p>
            </p:txBody>
          </p:sp>
          <p:sp>
            <p:nvSpPr>
              <p:cNvPr id="27" name="Rectangle 26"/>
              <p:cNvSpPr/>
              <p:nvPr/>
            </p:nvSpPr>
            <p:spPr>
              <a:xfrm>
                <a:off x="2820418" y="983343"/>
                <a:ext cx="1669256" cy="838200"/>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latin typeface="Bodoni MT" pitchFamily="18" charset="0"/>
                </a:endParaRPr>
              </a:p>
            </p:txBody>
          </p:sp>
          <p:sp>
            <p:nvSpPr>
              <p:cNvPr id="28" name="Rectangle 27"/>
              <p:cNvSpPr/>
              <p:nvPr/>
            </p:nvSpPr>
            <p:spPr>
              <a:xfrm>
                <a:off x="5206655" y="986972"/>
                <a:ext cx="1669257" cy="838200"/>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latin typeface="Bodoni MT" pitchFamily="18" charset="0"/>
                </a:endParaRPr>
              </a:p>
            </p:txBody>
          </p:sp>
          <p:sp>
            <p:nvSpPr>
              <p:cNvPr id="29" name="Rectangle 28"/>
              <p:cNvSpPr/>
              <p:nvPr/>
            </p:nvSpPr>
            <p:spPr>
              <a:xfrm>
                <a:off x="7643813" y="983343"/>
                <a:ext cx="1669257" cy="838200"/>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latin typeface="Bodoni MT" pitchFamily="18" charset="0"/>
                </a:endParaRPr>
              </a:p>
            </p:txBody>
          </p:sp>
          <p:sp>
            <p:nvSpPr>
              <p:cNvPr id="30" name="Rectangle 29"/>
              <p:cNvSpPr/>
              <p:nvPr/>
            </p:nvSpPr>
            <p:spPr>
              <a:xfrm>
                <a:off x="10080971" y="983343"/>
                <a:ext cx="1669256" cy="838200"/>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latin typeface="Bodoni MT" pitchFamily="18" charset="0"/>
                </a:endParaRPr>
              </a:p>
            </p:txBody>
          </p:sp>
          <p:sp>
            <p:nvSpPr>
              <p:cNvPr id="31" name="TextBox 12"/>
              <p:cNvSpPr txBox="1"/>
              <p:nvPr/>
            </p:nvSpPr>
            <p:spPr>
              <a:xfrm>
                <a:off x="3144619" y="1190168"/>
                <a:ext cx="1246067" cy="457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dirty="0">
                    <a:solidFill>
                      <a:schemeClr val="bg1"/>
                    </a:solidFill>
                    <a:latin typeface="Bodoni MT" pitchFamily="18" charset="0"/>
                  </a:rPr>
                  <a:t>INPUT</a:t>
                </a:r>
              </a:p>
            </p:txBody>
          </p:sp>
          <p:sp>
            <p:nvSpPr>
              <p:cNvPr id="32" name="TextBox 31"/>
              <p:cNvSpPr txBox="1"/>
              <p:nvPr/>
            </p:nvSpPr>
            <p:spPr>
              <a:xfrm>
                <a:off x="541842" y="1190168"/>
                <a:ext cx="1654632" cy="457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dirty="0" smtClean="0">
                    <a:solidFill>
                      <a:schemeClr val="bg1"/>
                    </a:solidFill>
                    <a:latin typeface="Bodoni MT" pitchFamily="18" charset="0"/>
                  </a:rPr>
                  <a:t>SUPPLIER</a:t>
                </a:r>
                <a:endParaRPr lang="en-US" sz="1400" dirty="0">
                  <a:solidFill>
                    <a:schemeClr val="bg1"/>
                  </a:solidFill>
                  <a:latin typeface="Bodoni MT" pitchFamily="18" charset="0"/>
                </a:endParaRPr>
              </a:p>
            </p:txBody>
          </p:sp>
          <p:sp>
            <p:nvSpPr>
              <p:cNvPr id="33" name="TextBox 32"/>
              <p:cNvSpPr txBox="1"/>
              <p:nvPr/>
            </p:nvSpPr>
            <p:spPr>
              <a:xfrm>
                <a:off x="10195672" y="1233855"/>
                <a:ext cx="1867805" cy="457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dirty="0" smtClean="0">
                    <a:solidFill>
                      <a:schemeClr val="bg1"/>
                    </a:solidFill>
                    <a:latin typeface="Bodoni MT" pitchFamily="18" charset="0"/>
                  </a:rPr>
                  <a:t>CUSTOMER</a:t>
                </a:r>
                <a:endParaRPr lang="en-US" sz="1400" dirty="0">
                  <a:solidFill>
                    <a:schemeClr val="bg1"/>
                  </a:solidFill>
                  <a:latin typeface="Bodoni MT" pitchFamily="18" charset="0"/>
                </a:endParaRPr>
              </a:p>
            </p:txBody>
          </p:sp>
          <p:sp>
            <p:nvSpPr>
              <p:cNvPr id="34" name="TextBox 12"/>
              <p:cNvSpPr txBox="1"/>
              <p:nvPr/>
            </p:nvSpPr>
            <p:spPr>
              <a:xfrm>
                <a:off x="7848599" y="1218015"/>
                <a:ext cx="1810942" cy="457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dirty="0" smtClean="0">
                    <a:solidFill>
                      <a:schemeClr val="bg1"/>
                    </a:solidFill>
                    <a:latin typeface="Bodoni MT" pitchFamily="18" charset="0"/>
                  </a:rPr>
                  <a:t>OUTPUT</a:t>
                </a:r>
                <a:endParaRPr lang="en-US" sz="1400" dirty="0">
                  <a:solidFill>
                    <a:schemeClr val="bg1"/>
                  </a:solidFill>
                  <a:latin typeface="Bodoni MT" pitchFamily="18" charset="0"/>
                </a:endParaRPr>
              </a:p>
            </p:txBody>
          </p:sp>
          <p:sp>
            <p:nvSpPr>
              <p:cNvPr id="35" name="TextBox 12"/>
              <p:cNvSpPr txBox="1"/>
              <p:nvPr/>
            </p:nvSpPr>
            <p:spPr>
              <a:xfrm>
                <a:off x="5313288" y="1233856"/>
                <a:ext cx="1592700" cy="4571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dirty="0" smtClean="0">
                    <a:solidFill>
                      <a:schemeClr val="bg1"/>
                    </a:solidFill>
                    <a:latin typeface="Bodoni MT" pitchFamily="18" charset="0"/>
                  </a:rPr>
                  <a:t>PROCESS</a:t>
                </a:r>
                <a:endParaRPr lang="en-US" sz="1400" dirty="0">
                  <a:solidFill>
                    <a:schemeClr val="bg1"/>
                  </a:solidFill>
                  <a:latin typeface="Bodoni MT" pitchFamily="18" charset="0"/>
                </a:endParaRPr>
              </a:p>
            </p:txBody>
          </p:sp>
          <p:sp>
            <p:nvSpPr>
              <p:cNvPr id="36" name="Rounded Rectangle 35"/>
              <p:cNvSpPr/>
              <p:nvPr/>
            </p:nvSpPr>
            <p:spPr>
              <a:xfrm>
                <a:off x="124446" y="838200"/>
                <a:ext cx="2362200" cy="4724400"/>
              </a:xfrm>
              <a:prstGeom prst="roundRect">
                <a:avLst>
                  <a:gd name="adj" fmla="val 745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Bodoni MT" pitchFamily="18" charset="0"/>
                </a:endParaRPr>
              </a:p>
            </p:txBody>
          </p:sp>
          <p:sp>
            <p:nvSpPr>
              <p:cNvPr id="37" name="Rounded Rectangle 36"/>
              <p:cNvSpPr/>
              <p:nvPr/>
            </p:nvSpPr>
            <p:spPr>
              <a:xfrm>
                <a:off x="2514600" y="838200"/>
                <a:ext cx="2362200" cy="4724400"/>
              </a:xfrm>
              <a:prstGeom prst="roundRect">
                <a:avLst>
                  <a:gd name="adj" fmla="val 80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Bodoni MT" pitchFamily="18" charset="0"/>
                </a:endParaRPr>
              </a:p>
            </p:txBody>
          </p:sp>
          <p:sp>
            <p:nvSpPr>
              <p:cNvPr id="38" name="Rounded Rectangle 37"/>
              <p:cNvSpPr/>
              <p:nvPr/>
            </p:nvSpPr>
            <p:spPr>
              <a:xfrm>
                <a:off x="4904754" y="838200"/>
                <a:ext cx="2362200" cy="4724400"/>
              </a:xfrm>
              <a:prstGeom prst="roundRect">
                <a:avLst>
                  <a:gd name="adj" fmla="val 622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Bodoni MT" pitchFamily="18" charset="0"/>
                </a:endParaRPr>
              </a:p>
            </p:txBody>
          </p:sp>
          <p:sp>
            <p:nvSpPr>
              <p:cNvPr id="39" name="Rounded Rectangle 38"/>
              <p:cNvSpPr/>
              <p:nvPr/>
            </p:nvSpPr>
            <p:spPr>
              <a:xfrm>
                <a:off x="7297341" y="838200"/>
                <a:ext cx="2362200" cy="4724400"/>
              </a:xfrm>
              <a:prstGeom prst="roundRect">
                <a:avLst>
                  <a:gd name="adj" fmla="val 622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Bodoni MT" pitchFamily="18" charset="0"/>
                  </a:rPr>
                  <a:t>i</a:t>
                </a:r>
                <a:endParaRPr lang="en-US" sz="1400" dirty="0">
                  <a:latin typeface="Bodoni MT" pitchFamily="18" charset="0"/>
                </a:endParaRPr>
              </a:p>
            </p:txBody>
          </p:sp>
          <p:sp>
            <p:nvSpPr>
              <p:cNvPr id="40" name="Rounded Rectangle 39"/>
              <p:cNvSpPr/>
              <p:nvPr/>
            </p:nvSpPr>
            <p:spPr>
              <a:xfrm>
                <a:off x="9659541" y="827314"/>
                <a:ext cx="2403935" cy="4724400"/>
              </a:xfrm>
              <a:prstGeom prst="roundRect">
                <a:avLst>
                  <a:gd name="adj" fmla="val 683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Bodoni MT" pitchFamily="18" charset="0"/>
                </a:endParaRPr>
              </a:p>
            </p:txBody>
          </p:sp>
        </p:grpSp>
        <p:sp>
          <p:nvSpPr>
            <p:cNvPr id="17" name="TextBox 16"/>
            <p:cNvSpPr txBox="1"/>
            <p:nvPr/>
          </p:nvSpPr>
          <p:spPr>
            <a:xfrm>
              <a:off x="168787" y="2473896"/>
              <a:ext cx="2133600" cy="523220"/>
            </a:xfrm>
            <a:prstGeom prst="rect">
              <a:avLst/>
            </a:prstGeom>
            <a:noFill/>
          </p:spPr>
          <p:txBody>
            <a:bodyPr wrap="square" rtlCol="0">
              <a:spAutoFit/>
            </a:bodyPr>
            <a:lstStyle/>
            <a:p>
              <a:pPr marL="174625" indent="-174625">
                <a:buFont typeface="Arial" panose="020B0604020202020204" pitchFamily="34" charset="0"/>
                <a:buChar char="•"/>
              </a:pPr>
              <a:r>
                <a:rPr lang="en-US" sz="1400" dirty="0" smtClean="0">
                  <a:latin typeface="Bodoni MT" pitchFamily="18" charset="0"/>
                </a:rPr>
                <a:t>Phone or email contact arrives at agents desk</a:t>
              </a:r>
              <a:endParaRPr lang="en-US" sz="1400" dirty="0">
                <a:latin typeface="Bodoni MT" pitchFamily="18" charset="0"/>
              </a:endParaRPr>
            </a:p>
          </p:txBody>
        </p:sp>
        <p:sp>
          <p:nvSpPr>
            <p:cNvPr id="18" name="TextBox 17"/>
            <p:cNvSpPr txBox="1"/>
            <p:nvPr/>
          </p:nvSpPr>
          <p:spPr>
            <a:xfrm>
              <a:off x="2620793" y="2453937"/>
              <a:ext cx="2133600" cy="738664"/>
            </a:xfrm>
            <a:prstGeom prst="rect">
              <a:avLst/>
            </a:prstGeom>
            <a:noFill/>
          </p:spPr>
          <p:txBody>
            <a:bodyPr wrap="square" rtlCol="0">
              <a:spAutoFit/>
            </a:bodyPr>
            <a:lstStyle/>
            <a:p>
              <a:pPr marL="174625" indent="-174625">
                <a:buFont typeface="Arial" panose="020B0604020202020204" pitchFamily="34" charset="0"/>
                <a:buChar char="•"/>
              </a:pPr>
              <a:r>
                <a:rPr lang="en-US" sz="1400" dirty="0" smtClean="0">
                  <a:latin typeface="Bodoni MT" pitchFamily="18" charset="0"/>
                </a:rPr>
                <a:t>SLA  agreement</a:t>
              </a:r>
            </a:p>
            <a:p>
              <a:pPr marL="174625" indent="-174625">
                <a:buFont typeface="Arial" panose="020B0604020202020204" pitchFamily="34" charset="0"/>
                <a:buChar char="•"/>
              </a:pPr>
              <a:r>
                <a:rPr lang="en-US" sz="1400" dirty="0" smtClean="0">
                  <a:latin typeface="Bodoni MT" pitchFamily="18" charset="0"/>
                </a:rPr>
                <a:t>Laptop/Phone</a:t>
              </a:r>
            </a:p>
            <a:p>
              <a:pPr marL="174625" indent="-174625">
                <a:buFont typeface="Arial" panose="020B0604020202020204" pitchFamily="34" charset="0"/>
                <a:buChar char="•"/>
              </a:pPr>
              <a:r>
                <a:rPr lang="en-US" sz="1400" dirty="0" smtClean="0">
                  <a:latin typeface="Bodoni MT" pitchFamily="18" charset="0"/>
                </a:rPr>
                <a:t>Process individuals</a:t>
              </a:r>
              <a:endParaRPr lang="en-US" sz="1400" dirty="0">
                <a:latin typeface="Bodoni MT" pitchFamily="18" charset="0"/>
              </a:endParaRPr>
            </a:p>
          </p:txBody>
        </p:sp>
        <p:sp>
          <p:nvSpPr>
            <p:cNvPr id="19" name="TextBox 18"/>
            <p:cNvSpPr txBox="1"/>
            <p:nvPr/>
          </p:nvSpPr>
          <p:spPr>
            <a:xfrm>
              <a:off x="4859166" y="2457566"/>
              <a:ext cx="2514600" cy="2462213"/>
            </a:xfrm>
            <a:prstGeom prst="rect">
              <a:avLst/>
            </a:prstGeom>
            <a:noFill/>
          </p:spPr>
          <p:txBody>
            <a:bodyPr wrap="square" rtlCol="0">
              <a:spAutoFit/>
            </a:bodyPr>
            <a:lstStyle/>
            <a:p>
              <a:pPr marL="174625" indent="-174625">
                <a:buFont typeface="Arial" panose="020B0604020202020204" pitchFamily="34" charset="0"/>
                <a:buChar char="•"/>
              </a:pPr>
              <a:r>
                <a:rPr lang="en-US" sz="1400" dirty="0" smtClean="0">
                  <a:latin typeface="Bodoni MT" pitchFamily="18" charset="0"/>
                </a:rPr>
                <a:t>Complain raised by customer</a:t>
              </a:r>
            </a:p>
            <a:p>
              <a:pPr marL="174625" indent="-174625">
                <a:buFont typeface="Arial" panose="020B0604020202020204" pitchFamily="34" charset="0"/>
                <a:buChar char="•"/>
              </a:pPr>
              <a:r>
                <a:rPr lang="en-US" sz="1400" dirty="0" smtClean="0">
                  <a:latin typeface="Bodoni MT" pitchFamily="18" charset="0"/>
                </a:rPr>
                <a:t>System generates ticket</a:t>
              </a:r>
            </a:p>
            <a:p>
              <a:pPr marL="174625" indent="-174625">
                <a:buFont typeface="Arial" panose="020B0604020202020204" pitchFamily="34" charset="0"/>
                <a:buChar char="•"/>
              </a:pPr>
              <a:r>
                <a:rPr lang="en-US" sz="1400" dirty="0" smtClean="0">
                  <a:latin typeface="Bodoni MT" pitchFamily="18" charset="0"/>
                </a:rPr>
                <a:t>Agent resolves the issue</a:t>
              </a:r>
            </a:p>
            <a:p>
              <a:pPr marL="174625" indent="-174625">
                <a:buFont typeface="Arial" panose="020B0604020202020204" pitchFamily="34" charset="0"/>
                <a:buChar char="•"/>
              </a:pPr>
              <a:r>
                <a:rPr lang="en-US" sz="1400" dirty="0" smtClean="0">
                  <a:latin typeface="Bodoni MT" pitchFamily="18" charset="0"/>
                </a:rPr>
                <a:t>If the issue is not solved pass it to supervisor / manager</a:t>
              </a:r>
            </a:p>
            <a:p>
              <a:pPr marL="174625" indent="-174625">
                <a:buFont typeface="Arial" panose="020B0604020202020204" pitchFamily="34" charset="0"/>
                <a:buChar char="•"/>
              </a:pPr>
              <a:r>
                <a:rPr lang="en-US" sz="1400" dirty="0" smtClean="0">
                  <a:latin typeface="Bodoni MT" pitchFamily="18" charset="0"/>
                </a:rPr>
                <a:t>The issue is resolved and notify the customer</a:t>
              </a:r>
            </a:p>
            <a:p>
              <a:pPr marL="174625" indent="-174625">
                <a:buFont typeface="Arial" panose="020B0604020202020204" pitchFamily="34" charset="0"/>
                <a:buChar char="•"/>
              </a:pPr>
              <a:r>
                <a:rPr lang="en-US" sz="1400" dirty="0" smtClean="0">
                  <a:latin typeface="Bodoni MT" pitchFamily="18" charset="0"/>
                </a:rPr>
                <a:t>Agent ask for customer satisfaction rating  / score</a:t>
              </a:r>
            </a:p>
            <a:p>
              <a:pPr marL="174625" indent="-174625">
                <a:buFont typeface="Arial" panose="020B0604020202020204" pitchFamily="34" charset="0"/>
                <a:buChar char="•"/>
              </a:pPr>
              <a:r>
                <a:rPr lang="en-US" sz="1400" dirty="0" smtClean="0">
                  <a:latin typeface="Bodoni MT" pitchFamily="18" charset="0"/>
                </a:rPr>
                <a:t>Close the ticket</a:t>
              </a:r>
              <a:endParaRPr lang="en-US" sz="1400" dirty="0">
                <a:latin typeface="Bodoni MT" pitchFamily="18" charset="0"/>
              </a:endParaRPr>
            </a:p>
          </p:txBody>
        </p:sp>
        <p:sp>
          <p:nvSpPr>
            <p:cNvPr id="22" name="Right Arrow 21"/>
            <p:cNvSpPr/>
            <p:nvPr/>
          </p:nvSpPr>
          <p:spPr>
            <a:xfrm>
              <a:off x="2142002" y="1767106"/>
              <a:ext cx="691581" cy="333833"/>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Bodoni MT" pitchFamily="18" charset="0"/>
              </a:endParaRPr>
            </a:p>
          </p:txBody>
        </p:sp>
        <p:sp>
          <p:nvSpPr>
            <p:cNvPr id="23" name="Right Arrow 22"/>
            <p:cNvSpPr/>
            <p:nvPr/>
          </p:nvSpPr>
          <p:spPr>
            <a:xfrm>
              <a:off x="4531009" y="1772271"/>
              <a:ext cx="691581" cy="333833"/>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Bodoni MT" pitchFamily="18" charset="0"/>
              </a:endParaRPr>
            </a:p>
          </p:txBody>
        </p:sp>
        <p:sp>
          <p:nvSpPr>
            <p:cNvPr id="24" name="Right Arrow 23"/>
            <p:cNvSpPr/>
            <p:nvPr/>
          </p:nvSpPr>
          <p:spPr>
            <a:xfrm>
              <a:off x="6903973" y="1763633"/>
              <a:ext cx="739840" cy="337306"/>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Bodoni MT" pitchFamily="18" charset="0"/>
              </a:endParaRPr>
            </a:p>
          </p:txBody>
        </p:sp>
        <p:sp>
          <p:nvSpPr>
            <p:cNvPr id="25" name="Right Arrow 24"/>
            <p:cNvSpPr/>
            <p:nvPr/>
          </p:nvSpPr>
          <p:spPr>
            <a:xfrm>
              <a:off x="9351689" y="1804322"/>
              <a:ext cx="739840" cy="337306"/>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Bodoni MT" pitchFamily="18" charset="0"/>
              </a:endParaRPr>
            </a:p>
          </p:txBody>
        </p:sp>
      </p:grpSp>
      <p:sp>
        <p:nvSpPr>
          <p:cNvPr id="2" name="TextBox 1"/>
          <p:cNvSpPr txBox="1"/>
          <p:nvPr/>
        </p:nvSpPr>
        <p:spPr>
          <a:xfrm>
            <a:off x="7643813" y="2511380"/>
            <a:ext cx="1503090" cy="523220"/>
          </a:xfrm>
          <a:prstGeom prst="rect">
            <a:avLst/>
          </a:prstGeom>
          <a:noFill/>
        </p:spPr>
        <p:txBody>
          <a:bodyPr wrap="square" rtlCol="0">
            <a:spAutoFit/>
          </a:bodyPr>
          <a:lstStyle/>
          <a:p>
            <a:pPr marL="285750" indent="-285750">
              <a:buFont typeface="Arial" pitchFamily="34" charset="0"/>
              <a:buChar char="•"/>
            </a:pPr>
            <a:r>
              <a:rPr lang="en-US" sz="1400" dirty="0" smtClean="0">
                <a:latin typeface="Bodoni MT" pitchFamily="18" charset="0"/>
              </a:rPr>
              <a:t>  Issue is resolved</a:t>
            </a:r>
            <a:endParaRPr lang="en-US" sz="1400" dirty="0">
              <a:latin typeface="Bodoni MT" pitchFamily="18" charset="0"/>
            </a:endParaRPr>
          </a:p>
        </p:txBody>
      </p:sp>
      <p:sp>
        <p:nvSpPr>
          <p:cNvPr id="3" name="TextBox 2"/>
          <p:cNvSpPr txBox="1"/>
          <p:nvPr/>
        </p:nvSpPr>
        <p:spPr>
          <a:xfrm>
            <a:off x="9981317" y="2566229"/>
            <a:ext cx="1768909" cy="523220"/>
          </a:xfrm>
          <a:prstGeom prst="rect">
            <a:avLst/>
          </a:prstGeom>
          <a:noFill/>
        </p:spPr>
        <p:txBody>
          <a:bodyPr wrap="square" rtlCol="0">
            <a:spAutoFit/>
          </a:bodyPr>
          <a:lstStyle/>
          <a:p>
            <a:pPr marL="285750" indent="-285750">
              <a:buFont typeface="Arial" pitchFamily="34" charset="0"/>
              <a:buChar char="•"/>
            </a:pPr>
            <a:r>
              <a:rPr lang="en-US" sz="1400" dirty="0" smtClean="0">
                <a:latin typeface="Bodoni MT" pitchFamily="18" charset="0"/>
              </a:rPr>
              <a:t>Customer seeking service</a:t>
            </a:r>
            <a:endParaRPr lang="en-US" sz="1400" dirty="0">
              <a:latin typeface="Bodoni MT" pitchFamily="18" charset="0"/>
            </a:endParaRPr>
          </a:p>
        </p:txBody>
      </p:sp>
    </p:spTree>
    <p:extLst>
      <p:ext uri="{BB962C8B-B14F-4D97-AF65-F5344CB8AC3E}">
        <p14:creationId xmlns:p14="http://schemas.microsoft.com/office/powerpoint/2010/main" val="26584400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970" y="175455"/>
            <a:ext cx="7521200" cy="1443600"/>
          </a:xfrm>
        </p:spPr>
        <p:txBody>
          <a:bodyPr/>
          <a:lstStyle/>
          <a:p>
            <a:pPr algn="ctr"/>
            <a:r>
              <a:rPr lang="en-US" dirty="0" smtClean="0"/>
              <a:t>Updated Process </a:t>
            </a:r>
            <a:r>
              <a:rPr lang="en-US" dirty="0"/>
              <a:t>M</a:t>
            </a:r>
            <a:r>
              <a:rPr lang="en-US" dirty="0" smtClean="0"/>
              <a:t>ap</a:t>
            </a:r>
            <a:endParaRPr lang="en-US" dirty="0"/>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100</a:t>
            </a:fld>
            <a:endParaRPr lang="en">
              <a:solidFill>
                <a:srgbClr val="FFFFFF"/>
              </a:solidFill>
            </a:endParaRPr>
          </a:p>
        </p:txBody>
      </p:sp>
      <p:pic>
        <p:nvPicPr>
          <p:cNvPr id="5" name="Picture 4">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6" name="TextBox 5">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pic>
        <p:nvPicPr>
          <p:cNvPr id="4" name="Picture 3"/>
          <p:cNvPicPr>
            <a:picLocks noChangeAspect="1"/>
          </p:cNvPicPr>
          <p:nvPr/>
        </p:nvPicPr>
        <p:blipFill>
          <a:blip r:embed="rId4"/>
          <a:stretch>
            <a:fillRect/>
          </a:stretch>
        </p:blipFill>
        <p:spPr>
          <a:xfrm>
            <a:off x="212680" y="757238"/>
            <a:ext cx="11843056" cy="5737495"/>
          </a:xfrm>
          <a:prstGeom prst="rect">
            <a:avLst/>
          </a:prstGeom>
        </p:spPr>
      </p:pic>
    </p:spTree>
    <p:extLst>
      <p:ext uri="{BB962C8B-B14F-4D97-AF65-F5344CB8AC3E}">
        <p14:creationId xmlns:p14="http://schemas.microsoft.com/office/powerpoint/2010/main" val="301354017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101</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09969" y="2202538"/>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6000" b="1" kern="0" dirty="0" smtClean="0">
                <a:solidFill>
                  <a:srgbClr val="007BB9"/>
                </a:solidFill>
              </a:rPr>
              <a:t>CONTROL PHASE</a:t>
            </a:r>
            <a:endParaRPr lang="en-US" sz="6000" b="1" kern="0" dirty="0">
              <a:solidFill>
                <a:srgbClr val="007BB9"/>
              </a:solidFill>
            </a:endParaRPr>
          </a:p>
        </p:txBody>
      </p:sp>
    </p:spTree>
    <p:extLst>
      <p:ext uri="{BB962C8B-B14F-4D97-AF65-F5344CB8AC3E}">
        <p14:creationId xmlns:p14="http://schemas.microsoft.com/office/powerpoint/2010/main" val="81747246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102</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09969" y="0"/>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4400" b="1" kern="0" dirty="0" smtClean="0">
                <a:solidFill>
                  <a:srgbClr val="007BB9"/>
                </a:solidFill>
              </a:rPr>
              <a:t>FMEA</a:t>
            </a:r>
            <a:endParaRPr lang="en-US" sz="4400" b="1" kern="0" dirty="0">
              <a:solidFill>
                <a:srgbClr val="007BB9"/>
              </a:solidFill>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781051549"/>
              </p:ext>
            </p:extLst>
          </p:nvPr>
        </p:nvGraphicFramePr>
        <p:xfrm>
          <a:off x="10180320" y="91505"/>
          <a:ext cx="1505173" cy="1111944"/>
        </p:xfrm>
        <a:graphic>
          <a:graphicData uri="http://schemas.openxmlformats.org/presentationml/2006/ole">
            <mc:AlternateContent xmlns:mc="http://schemas.openxmlformats.org/markup-compatibility/2006">
              <mc:Choice xmlns:v="urn:schemas-microsoft-com:vml" Requires="v">
                <p:oleObj spid="_x0000_s14440"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10180320" y="91505"/>
                        <a:ext cx="1505173" cy="1111944"/>
                      </a:xfrm>
                      <a:prstGeom prst="rect">
                        <a:avLst/>
                      </a:prstGeom>
                    </p:spPr>
                  </p:pic>
                </p:oleObj>
              </mc:Fallback>
            </mc:AlternateContent>
          </a:graphicData>
        </a:graphic>
      </p:graphicFrame>
      <p:pic>
        <p:nvPicPr>
          <p:cNvPr id="7" name="Picture 6"/>
          <p:cNvPicPr>
            <a:picLocks noChangeAspect="1"/>
          </p:cNvPicPr>
          <p:nvPr/>
        </p:nvPicPr>
        <p:blipFill>
          <a:blip r:embed="rId7"/>
          <a:stretch>
            <a:fillRect/>
          </a:stretch>
        </p:blipFill>
        <p:spPr>
          <a:xfrm>
            <a:off x="158107" y="1203449"/>
            <a:ext cx="11782425" cy="5121151"/>
          </a:xfrm>
          <a:prstGeom prst="rect">
            <a:avLst/>
          </a:prstGeom>
          <a:ln>
            <a:solidFill>
              <a:schemeClr val="tx1"/>
            </a:solidFill>
          </a:ln>
        </p:spPr>
      </p:pic>
    </p:spTree>
    <p:extLst>
      <p:ext uri="{BB962C8B-B14F-4D97-AF65-F5344CB8AC3E}">
        <p14:creationId xmlns:p14="http://schemas.microsoft.com/office/powerpoint/2010/main" val="194480048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103</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09969" y="0"/>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4400" b="1" kern="0" dirty="0" smtClean="0">
                <a:solidFill>
                  <a:srgbClr val="007BB9"/>
                </a:solidFill>
              </a:rPr>
              <a:t>FMEA Continued…</a:t>
            </a:r>
            <a:endParaRPr lang="en-US" sz="4400" b="1" kern="0" dirty="0">
              <a:solidFill>
                <a:srgbClr val="007BB9"/>
              </a:solidFill>
            </a:endParaRPr>
          </a:p>
        </p:txBody>
      </p:sp>
      <p:graphicFrame>
        <p:nvGraphicFramePr>
          <p:cNvPr id="6" name="Object 5"/>
          <p:cNvGraphicFramePr>
            <a:graphicFrameLocks noChangeAspect="1"/>
          </p:cNvGraphicFramePr>
          <p:nvPr>
            <p:extLst/>
          </p:nvPr>
        </p:nvGraphicFramePr>
        <p:xfrm>
          <a:off x="10180320" y="91505"/>
          <a:ext cx="1505173" cy="1111944"/>
        </p:xfrm>
        <a:graphic>
          <a:graphicData uri="http://schemas.openxmlformats.org/presentationml/2006/ole">
            <mc:AlternateContent xmlns:mc="http://schemas.openxmlformats.org/markup-compatibility/2006">
              <mc:Choice xmlns:v="urn:schemas-microsoft-com:vml" Requires="v">
                <p:oleObj spid="_x0000_s15464"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10180320" y="91505"/>
                        <a:ext cx="1505173" cy="1111944"/>
                      </a:xfrm>
                      <a:prstGeom prst="rect">
                        <a:avLst/>
                      </a:prstGeom>
                    </p:spPr>
                  </p:pic>
                </p:oleObj>
              </mc:Fallback>
            </mc:AlternateContent>
          </a:graphicData>
        </a:graphic>
      </p:graphicFrame>
      <p:pic>
        <p:nvPicPr>
          <p:cNvPr id="2" name="Picture 1"/>
          <p:cNvPicPr>
            <a:picLocks noChangeAspect="1"/>
          </p:cNvPicPr>
          <p:nvPr/>
        </p:nvPicPr>
        <p:blipFill>
          <a:blip r:embed="rId7"/>
          <a:stretch>
            <a:fillRect/>
          </a:stretch>
        </p:blipFill>
        <p:spPr>
          <a:xfrm>
            <a:off x="176212" y="1381125"/>
            <a:ext cx="11839575" cy="4726606"/>
          </a:xfrm>
          <a:prstGeom prst="rect">
            <a:avLst/>
          </a:prstGeom>
          <a:ln>
            <a:solidFill>
              <a:schemeClr val="tx1"/>
            </a:solidFill>
          </a:ln>
        </p:spPr>
      </p:pic>
    </p:spTree>
    <p:extLst>
      <p:ext uri="{BB962C8B-B14F-4D97-AF65-F5344CB8AC3E}">
        <p14:creationId xmlns:p14="http://schemas.microsoft.com/office/powerpoint/2010/main" val="134296759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104</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09969" y="0"/>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4400" b="1" kern="0" dirty="0" smtClean="0">
                <a:solidFill>
                  <a:srgbClr val="007BB9"/>
                </a:solidFill>
              </a:rPr>
              <a:t>FMEA Continued…</a:t>
            </a:r>
            <a:endParaRPr lang="en-US" sz="4400" b="1" kern="0" dirty="0">
              <a:solidFill>
                <a:srgbClr val="007BB9"/>
              </a:solidFill>
            </a:endParaRPr>
          </a:p>
        </p:txBody>
      </p:sp>
      <p:graphicFrame>
        <p:nvGraphicFramePr>
          <p:cNvPr id="6" name="Object 5"/>
          <p:cNvGraphicFramePr>
            <a:graphicFrameLocks noChangeAspect="1"/>
          </p:cNvGraphicFramePr>
          <p:nvPr>
            <p:extLst/>
          </p:nvPr>
        </p:nvGraphicFramePr>
        <p:xfrm>
          <a:off x="10180320" y="91505"/>
          <a:ext cx="1505173" cy="1111944"/>
        </p:xfrm>
        <a:graphic>
          <a:graphicData uri="http://schemas.openxmlformats.org/presentationml/2006/ole">
            <mc:AlternateContent xmlns:mc="http://schemas.openxmlformats.org/markup-compatibility/2006">
              <mc:Choice xmlns:v="urn:schemas-microsoft-com:vml" Requires="v">
                <p:oleObj spid="_x0000_s16488"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10180320" y="91505"/>
                        <a:ext cx="1505173" cy="1111944"/>
                      </a:xfrm>
                      <a:prstGeom prst="rect">
                        <a:avLst/>
                      </a:prstGeom>
                    </p:spPr>
                  </p:pic>
                </p:oleObj>
              </mc:Fallback>
            </mc:AlternateContent>
          </a:graphicData>
        </a:graphic>
      </p:graphicFrame>
      <p:pic>
        <p:nvPicPr>
          <p:cNvPr id="4" name="Picture 3"/>
          <p:cNvPicPr>
            <a:picLocks noChangeAspect="1"/>
          </p:cNvPicPr>
          <p:nvPr/>
        </p:nvPicPr>
        <p:blipFill>
          <a:blip r:embed="rId7"/>
          <a:stretch>
            <a:fillRect/>
          </a:stretch>
        </p:blipFill>
        <p:spPr>
          <a:xfrm>
            <a:off x="171450" y="1473744"/>
            <a:ext cx="11849100" cy="4391027"/>
          </a:xfrm>
          <a:prstGeom prst="rect">
            <a:avLst/>
          </a:prstGeom>
          <a:ln>
            <a:solidFill>
              <a:schemeClr val="tx1"/>
            </a:solidFill>
          </a:ln>
        </p:spPr>
      </p:pic>
    </p:spTree>
    <p:extLst>
      <p:ext uri="{BB962C8B-B14F-4D97-AF65-F5344CB8AC3E}">
        <p14:creationId xmlns:p14="http://schemas.microsoft.com/office/powerpoint/2010/main" val="32449640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105</a:t>
            </a:fld>
            <a:endParaRPr>
              <a:solidFill>
                <a:srgbClr val="FFFFFF"/>
              </a:solidFill>
            </a:endParaRPr>
          </a:p>
        </p:txBody>
      </p:sp>
      <p:sp>
        <p:nvSpPr>
          <p:cNvPr id="99" name="Title 3"/>
          <p:cNvSpPr txBox="1">
            <a:spLocks/>
          </p:cNvSpPr>
          <p:nvPr/>
        </p:nvSpPr>
        <p:spPr>
          <a:xfrm>
            <a:off x="1260332" y="0"/>
            <a:ext cx="95511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Data Collection for Control Phase</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pic>
        <p:nvPicPr>
          <p:cNvPr id="3" name="Picture 2"/>
          <p:cNvPicPr>
            <a:picLocks noChangeAspect="1"/>
          </p:cNvPicPr>
          <p:nvPr/>
        </p:nvPicPr>
        <p:blipFill>
          <a:blip r:embed="rId5"/>
          <a:stretch>
            <a:fillRect/>
          </a:stretch>
        </p:blipFill>
        <p:spPr>
          <a:xfrm>
            <a:off x="3065649" y="1086101"/>
            <a:ext cx="4581525" cy="4991100"/>
          </a:xfrm>
          <a:prstGeom prst="rect">
            <a:avLst/>
          </a:prstGeom>
          <a:ln w="3175">
            <a:solidFill>
              <a:schemeClr val="tx1"/>
            </a:solidFill>
          </a:ln>
        </p:spPr>
      </p:pic>
      <p:graphicFrame>
        <p:nvGraphicFramePr>
          <p:cNvPr id="4" name="Object 3"/>
          <p:cNvGraphicFramePr>
            <a:graphicFrameLocks noChangeAspect="1"/>
          </p:cNvGraphicFramePr>
          <p:nvPr>
            <p:extLst>
              <p:ext uri="{D42A27DB-BD31-4B8C-83A1-F6EECF244321}">
                <p14:modId xmlns:p14="http://schemas.microsoft.com/office/powerpoint/2010/main" val="1946711687"/>
              </p:ext>
            </p:extLst>
          </p:nvPr>
        </p:nvGraphicFramePr>
        <p:xfrm>
          <a:off x="8675896" y="2419866"/>
          <a:ext cx="1730141" cy="1459806"/>
        </p:xfrm>
        <a:graphic>
          <a:graphicData uri="http://schemas.openxmlformats.org/presentationml/2006/ole">
            <mc:AlternateContent xmlns:mc="http://schemas.openxmlformats.org/markup-compatibility/2006">
              <mc:Choice xmlns:v="urn:schemas-microsoft-com:vml" Requires="v">
                <p:oleObj spid="_x0000_s17517" name="Worksheet" showAsIcon="1" r:id="rId6" imgW="914400" imgH="771480" progId="Excel.Sheet.12">
                  <p:embed/>
                </p:oleObj>
              </mc:Choice>
              <mc:Fallback>
                <p:oleObj name="Worksheet" showAsIcon="1" r:id="rId6" imgW="914400" imgH="771480" progId="Excel.Sheet.12">
                  <p:embed/>
                  <p:pic>
                    <p:nvPicPr>
                      <p:cNvPr id="0" name=""/>
                      <p:cNvPicPr/>
                      <p:nvPr/>
                    </p:nvPicPr>
                    <p:blipFill>
                      <a:blip r:embed="rId7"/>
                      <a:stretch>
                        <a:fillRect/>
                      </a:stretch>
                    </p:blipFill>
                    <p:spPr>
                      <a:xfrm>
                        <a:off x="8675896" y="2419866"/>
                        <a:ext cx="1730141" cy="1459806"/>
                      </a:xfrm>
                      <a:prstGeom prst="rect">
                        <a:avLst/>
                      </a:prstGeom>
                    </p:spPr>
                  </p:pic>
                </p:oleObj>
              </mc:Fallback>
            </mc:AlternateContent>
          </a:graphicData>
        </a:graphic>
      </p:graphicFrame>
    </p:spTree>
    <p:extLst>
      <p:ext uri="{BB962C8B-B14F-4D97-AF65-F5344CB8AC3E}">
        <p14:creationId xmlns:p14="http://schemas.microsoft.com/office/powerpoint/2010/main" val="225984506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83" y="654832"/>
            <a:ext cx="8521982" cy="540886"/>
          </a:xfrm>
        </p:spPr>
        <p:txBody>
          <a:bodyPr/>
          <a:lstStyle/>
          <a:p>
            <a:r>
              <a:rPr lang="en-US" sz="4400" dirty="0" smtClean="0"/>
              <a:t>Control Chart – Discrete data</a:t>
            </a:r>
            <a:endParaRPr lang="en-US" sz="4400" dirty="0"/>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106</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11" name="Title 1"/>
          <p:cNvSpPr txBox="1">
            <a:spLocks/>
          </p:cNvSpPr>
          <p:nvPr/>
        </p:nvSpPr>
        <p:spPr>
          <a:xfrm>
            <a:off x="6187898" y="638938"/>
            <a:ext cx="5648735" cy="54088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buClr>
                <a:srgbClr val="007BB9"/>
              </a:buClr>
            </a:pPr>
            <a:r>
              <a:rPr lang="en-US" sz="4400" kern="0" dirty="0" smtClean="0">
                <a:solidFill>
                  <a:srgbClr val="007BB9"/>
                </a:solidFill>
              </a:rPr>
              <a:t>- </a:t>
            </a:r>
            <a:r>
              <a:rPr lang="en-US" sz="4400" kern="0" dirty="0">
                <a:solidFill>
                  <a:srgbClr val="007BB9"/>
                </a:solidFill>
              </a:rPr>
              <a:t>P</a:t>
            </a:r>
            <a:r>
              <a:rPr lang="en-US" sz="4400" kern="0" dirty="0" smtClean="0">
                <a:solidFill>
                  <a:srgbClr val="007BB9"/>
                </a:solidFill>
              </a:rPr>
              <a:t> chart </a:t>
            </a:r>
            <a:endParaRPr lang="en-US" sz="4400" kern="0" dirty="0">
              <a:solidFill>
                <a:srgbClr val="007BB9"/>
              </a:solidFill>
            </a:endParaRPr>
          </a:p>
        </p:txBody>
      </p:sp>
      <p:pic>
        <p:nvPicPr>
          <p:cNvPr id="13" name="Picture 12"/>
          <p:cNvPicPr>
            <a:picLocks noChangeAspect="1"/>
          </p:cNvPicPr>
          <p:nvPr/>
        </p:nvPicPr>
        <p:blipFill>
          <a:blip r:embed="rId4"/>
          <a:stretch>
            <a:fillRect/>
          </a:stretch>
        </p:blipFill>
        <p:spPr>
          <a:xfrm>
            <a:off x="976393" y="1748593"/>
            <a:ext cx="10058400" cy="1459556"/>
          </a:xfrm>
          <a:prstGeom prst="rect">
            <a:avLst/>
          </a:prstGeom>
          <a:ln>
            <a:solidFill>
              <a:schemeClr val="tx1"/>
            </a:solidFill>
          </a:ln>
        </p:spPr>
      </p:pic>
    </p:spTree>
    <p:extLst>
      <p:ext uri="{BB962C8B-B14F-4D97-AF65-F5344CB8AC3E}">
        <p14:creationId xmlns:p14="http://schemas.microsoft.com/office/powerpoint/2010/main" val="32215158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804984" y="5811403"/>
            <a:ext cx="10305839" cy="784830"/>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just" fontAlgn="base">
              <a:spcBef>
                <a:spcPct val="50000"/>
              </a:spcBef>
              <a:spcAft>
                <a:spcPct val="0"/>
              </a:spcAft>
              <a:defRPr/>
            </a:pPr>
            <a:endParaRPr lang="en-US" b="1" kern="0" dirty="0">
              <a:solidFill>
                <a:prstClr val="black"/>
              </a:solidFill>
            </a:endParaRPr>
          </a:p>
          <a:p>
            <a:pPr algn="just" fontAlgn="base">
              <a:spcBef>
                <a:spcPct val="50000"/>
              </a:spcBef>
              <a:spcAft>
                <a:spcPct val="0"/>
              </a:spcAft>
              <a:defRPr/>
            </a:pPr>
            <a:endParaRPr lang="en-US" b="1" kern="0" dirty="0">
              <a:solidFill>
                <a:prstClr val="black"/>
              </a:solidFill>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107</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dirty="0">
                <a:solidFill>
                  <a:srgbClr val="007BB9"/>
                </a:solidFill>
              </a:rPr>
              <a:t>Control Chart </a:t>
            </a:r>
            <a:r>
              <a:rPr lang="en-US" sz="3600" b="1" kern="0" dirty="0" smtClean="0">
                <a:solidFill>
                  <a:srgbClr val="007BB9"/>
                </a:solidFill>
              </a:rPr>
              <a:t>P - Chart</a:t>
            </a:r>
            <a:endParaRPr lang="en-US" sz="3600" b="1" kern="0" dirty="0">
              <a:solidFill>
                <a:srgbClr val="007BB9"/>
              </a:solidFill>
            </a:endParaRPr>
          </a:p>
        </p:txBody>
      </p:sp>
      <p:sp>
        <p:nvSpPr>
          <p:cNvPr id="10" name="Text Box 8"/>
          <p:cNvSpPr txBox="1">
            <a:spLocks noChangeArrowheads="1"/>
          </p:cNvSpPr>
          <p:nvPr/>
        </p:nvSpPr>
        <p:spPr bwMode="auto">
          <a:xfrm>
            <a:off x="574741" y="1369687"/>
            <a:ext cx="4998661"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dirty="0">
                <a:solidFill>
                  <a:prstClr val="black"/>
                </a:solidFill>
              </a:rPr>
              <a:t>Minitab Session Window output:</a:t>
            </a:r>
          </a:p>
        </p:txBody>
      </p:sp>
      <p:sp>
        <p:nvSpPr>
          <p:cNvPr id="21" name="Text Box 8"/>
          <p:cNvSpPr txBox="1">
            <a:spLocks noChangeArrowheads="1"/>
          </p:cNvSpPr>
          <p:nvPr/>
        </p:nvSpPr>
        <p:spPr bwMode="auto">
          <a:xfrm>
            <a:off x="574741" y="940302"/>
            <a:ext cx="7354608"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dirty="0">
                <a:solidFill>
                  <a:prstClr val="black"/>
                </a:solidFill>
              </a:rPr>
              <a:t>Minitab Path: Stat&gt; Control Charts&gt; Attribute Charts&gt;p . . .</a:t>
            </a:r>
          </a:p>
        </p:txBody>
      </p:sp>
      <p:sp>
        <p:nvSpPr>
          <p:cNvPr id="22" name="Text Box 8"/>
          <p:cNvSpPr txBox="1">
            <a:spLocks noChangeArrowheads="1"/>
          </p:cNvSpPr>
          <p:nvPr/>
        </p:nvSpPr>
        <p:spPr bwMode="auto">
          <a:xfrm>
            <a:off x="804983" y="5813019"/>
            <a:ext cx="10305839"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prstClr val="black"/>
                </a:solidFill>
              </a:rPr>
              <a:t>Interpretation</a:t>
            </a:r>
            <a:r>
              <a:rPr lang="en-US" sz="2000" b="1" i="1" u="sng" dirty="0" smtClean="0">
                <a:solidFill>
                  <a:prstClr val="black"/>
                </a:solidFill>
              </a:rPr>
              <a:t>: Point 32 lies beyond the limit and should be investigated.</a:t>
            </a:r>
            <a:endParaRPr lang="en-US" sz="2000" b="1" i="1" u="sng" dirty="0">
              <a:solidFill>
                <a:prstClr val="black"/>
              </a:solidFill>
            </a:endParaRPr>
          </a:p>
        </p:txBody>
      </p:sp>
      <p:sp>
        <p:nvSpPr>
          <p:cNvPr id="11" name="Rectangle 10"/>
          <p:cNvSpPr/>
          <p:nvPr/>
        </p:nvSpPr>
        <p:spPr>
          <a:xfrm>
            <a:off x="2318198" y="1752969"/>
            <a:ext cx="7379594" cy="387586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A3F50"/>
              </a:solidFill>
            </a:endParaRPr>
          </a:p>
        </p:txBody>
      </p:sp>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7137" y="1862100"/>
            <a:ext cx="7070501"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152977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
          <p:cNvSpPr txBox="1">
            <a:spLocks noChangeArrowheads="1"/>
          </p:cNvSpPr>
          <p:nvPr/>
        </p:nvSpPr>
        <p:spPr bwMode="auto">
          <a:xfrm>
            <a:off x="511788" y="1808865"/>
            <a:ext cx="11042505" cy="369332"/>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fontAlgn="base">
              <a:spcBef>
                <a:spcPct val="50000"/>
              </a:spcBef>
              <a:spcAft>
                <a:spcPct val="0"/>
              </a:spcAft>
            </a:pPr>
            <a:r>
              <a:rPr lang="en-US" b="1" i="1" dirty="0">
                <a:solidFill>
                  <a:prstClr val="black"/>
                </a:solidFill>
              </a:rPr>
              <a:t>To check whether the improvement is sustained in control phase.</a:t>
            </a: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108</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90639" y="-2279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 2 Proportion Test</a:t>
            </a:r>
            <a:endParaRPr lang="en-US" sz="3600" b="1" kern="0" dirty="0">
              <a:solidFill>
                <a:srgbClr val="007BB9"/>
              </a:solidFill>
            </a:endParaRPr>
          </a:p>
        </p:txBody>
      </p:sp>
      <p:sp>
        <p:nvSpPr>
          <p:cNvPr id="10" name="Text Box 8"/>
          <p:cNvSpPr txBox="1">
            <a:spLocks noChangeArrowheads="1"/>
          </p:cNvSpPr>
          <p:nvPr/>
        </p:nvSpPr>
        <p:spPr bwMode="auto">
          <a:xfrm>
            <a:off x="479888" y="2436255"/>
            <a:ext cx="4998661"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srgbClr val="007BB9"/>
                </a:solidFill>
              </a:rPr>
              <a:t>Hypothesis</a:t>
            </a:r>
          </a:p>
        </p:txBody>
      </p:sp>
      <p:sp>
        <p:nvSpPr>
          <p:cNvPr id="13" name="Text Box 9"/>
          <p:cNvSpPr txBox="1">
            <a:spLocks noChangeArrowheads="1"/>
          </p:cNvSpPr>
          <p:nvPr/>
        </p:nvSpPr>
        <p:spPr bwMode="auto">
          <a:xfrm>
            <a:off x="511788" y="3026882"/>
            <a:ext cx="10891222" cy="2031325"/>
          </a:xfrm>
          <a:prstGeom prst="rect">
            <a:avLst/>
          </a:prstGeom>
          <a:solidFill>
            <a:schemeClr val="bg2">
              <a:lumMod val="40000"/>
              <a:lumOff val="60000"/>
            </a:schemeClr>
          </a:solidFill>
          <a:ln w="9525">
            <a:solidFill>
              <a:schemeClr val="tx1"/>
            </a:solidFill>
            <a:miter lim="800000"/>
            <a:headEnd/>
            <a:tailEnd/>
          </a:ln>
        </p:spPr>
        <p:txBody>
          <a:bodyPr wrap="square">
            <a:spAutoFit/>
          </a:bodyPr>
          <a:lstStyle/>
          <a:p>
            <a:pPr marL="406400" indent="-406400">
              <a:lnSpc>
                <a:spcPct val="80000"/>
              </a:lnSpc>
              <a:spcBef>
                <a:spcPct val="50000"/>
              </a:spcBef>
            </a:pPr>
            <a:r>
              <a:rPr lang="en-US" sz="2000" b="1" i="1" dirty="0">
                <a:solidFill>
                  <a:srgbClr val="3A3F50"/>
                </a:solidFill>
              </a:rPr>
              <a:t>H</a:t>
            </a:r>
            <a:r>
              <a:rPr lang="en-US" sz="2000" b="1" i="1" baseline="-25000" dirty="0">
                <a:solidFill>
                  <a:srgbClr val="3A3F50"/>
                </a:solidFill>
              </a:rPr>
              <a:t>o </a:t>
            </a:r>
            <a:r>
              <a:rPr lang="en-US" sz="2000" b="1" i="1" dirty="0">
                <a:solidFill>
                  <a:srgbClr val="3A3F50"/>
                </a:solidFill>
              </a:rPr>
              <a:t>: </a:t>
            </a:r>
            <a:r>
              <a:rPr lang="en-US" sz="2000" b="1" i="1" dirty="0"/>
              <a:t>The proportion of </a:t>
            </a:r>
            <a:r>
              <a:rPr lang="en-US" sz="2000" b="1" i="1" dirty="0" smtClean="0"/>
              <a:t>CSAT Score in </a:t>
            </a:r>
            <a:r>
              <a:rPr lang="en-US" sz="2000" b="1" i="1" dirty="0"/>
              <a:t>control phase is same as the proportion of </a:t>
            </a:r>
            <a:r>
              <a:rPr lang="en-US" sz="2000" b="1" i="1" dirty="0" smtClean="0"/>
              <a:t>CSAT Score </a:t>
            </a:r>
            <a:r>
              <a:rPr lang="en-US" sz="2000" b="1" i="1" dirty="0"/>
              <a:t>in Measure Phase (p</a:t>
            </a:r>
            <a:r>
              <a:rPr lang="en-US" sz="2000" b="1" i="1" baseline="-25000" dirty="0"/>
              <a:t>1</a:t>
            </a:r>
            <a:r>
              <a:rPr lang="en-US" sz="2000" b="1" i="1" dirty="0"/>
              <a:t> = p</a:t>
            </a:r>
            <a:r>
              <a:rPr lang="en-US" sz="2000" b="1" i="1" baseline="-25000" dirty="0"/>
              <a:t>2</a:t>
            </a:r>
            <a:r>
              <a:rPr lang="en-US" sz="2000" b="1" i="1" dirty="0"/>
              <a:t>)	</a:t>
            </a:r>
            <a:r>
              <a:rPr lang="en-US" sz="2000" b="1" i="1" dirty="0">
                <a:solidFill>
                  <a:srgbClr val="3A3F50"/>
                </a:solidFill>
              </a:rPr>
              <a:t>		          </a:t>
            </a:r>
          </a:p>
          <a:p>
            <a:pPr marL="406400" indent="-406400">
              <a:lnSpc>
                <a:spcPct val="80000"/>
              </a:lnSpc>
              <a:spcBef>
                <a:spcPct val="50000"/>
              </a:spcBef>
            </a:pPr>
            <a:endParaRPr lang="en-US" sz="2000" b="1" i="1" dirty="0">
              <a:solidFill>
                <a:srgbClr val="3A3F50"/>
              </a:solidFill>
            </a:endParaRPr>
          </a:p>
          <a:p>
            <a:pPr marL="406400" indent="-406400">
              <a:lnSpc>
                <a:spcPct val="80000"/>
              </a:lnSpc>
              <a:spcBef>
                <a:spcPct val="50000"/>
              </a:spcBef>
            </a:pPr>
            <a:r>
              <a:rPr lang="en-US" sz="2000" b="1" i="1" dirty="0">
                <a:solidFill>
                  <a:srgbClr val="3A3F50"/>
                </a:solidFill>
              </a:rPr>
              <a:t>H</a:t>
            </a:r>
            <a:r>
              <a:rPr lang="en-US" sz="2000" b="1" i="1" baseline="-25000" dirty="0">
                <a:solidFill>
                  <a:srgbClr val="3A3F50"/>
                </a:solidFill>
              </a:rPr>
              <a:t>a </a:t>
            </a:r>
            <a:r>
              <a:rPr lang="en-US" sz="2000" b="1" i="1" dirty="0" smtClean="0">
                <a:solidFill>
                  <a:srgbClr val="3A3F50"/>
                </a:solidFill>
              </a:rPr>
              <a:t>:</a:t>
            </a:r>
            <a:r>
              <a:rPr lang="en-US" sz="2000" b="1" i="1" dirty="0"/>
              <a:t>The proportion of </a:t>
            </a:r>
            <a:r>
              <a:rPr lang="en-US" sz="2000" b="1" i="1" dirty="0" smtClean="0"/>
              <a:t>CSAT Score in </a:t>
            </a:r>
            <a:r>
              <a:rPr lang="en-US" sz="2000" b="1" i="1" dirty="0"/>
              <a:t>control phase is more than the proportion of </a:t>
            </a:r>
            <a:r>
              <a:rPr lang="en-US" sz="2000" b="1" i="1" dirty="0" smtClean="0"/>
              <a:t>CSAT Score in </a:t>
            </a:r>
            <a:r>
              <a:rPr lang="en-US" sz="2000" b="1" i="1" dirty="0"/>
              <a:t>Measure Phase (p</a:t>
            </a:r>
            <a:r>
              <a:rPr lang="en-US" sz="2000" b="1" i="1" baseline="-25000" dirty="0"/>
              <a:t>1</a:t>
            </a:r>
            <a:r>
              <a:rPr lang="en-US" sz="2000" b="1" i="1" dirty="0"/>
              <a:t> &gt; p</a:t>
            </a:r>
            <a:r>
              <a:rPr lang="en-US" sz="2000" b="1" i="1" baseline="-25000" dirty="0"/>
              <a:t>2</a:t>
            </a:r>
            <a:r>
              <a:rPr lang="en-US" sz="2000" b="1" i="1" dirty="0"/>
              <a:t>)</a:t>
            </a:r>
          </a:p>
          <a:p>
            <a:pPr marL="406400" indent="-406400">
              <a:lnSpc>
                <a:spcPct val="80000"/>
              </a:lnSpc>
              <a:spcBef>
                <a:spcPct val="50000"/>
              </a:spcBef>
            </a:pPr>
            <a:endParaRPr lang="en-US" sz="2000" b="1" i="1" dirty="0">
              <a:solidFill>
                <a:srgbClr val="3A3F50"/>
              </a:solidFill>
            </a:endParaRPr>
          </a:p>
        </p:txBody>
      </p:sp>
      <p:sp>
        <p:nvSpPr>
          <p:cNvPr id="16" name="Text Box 8"/>
          <p:cNvSpPr txBox="1">
            <a:spLocks noChangeArrowheads="1"/>
          </p:cNvSpPr>
          <p:nvPr/>
        </p:nvSpPr>
        <p:spPr bwMode="auto">
          <a:xfrm>
            <a:off x="479888" y="1039244"/>
            <a:ext cx="11042505"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srgbClr val="007BB9"/>
                </a:solidFill>
              </a:rPr>
              <a:t>Purpose:</a:t>
            </a:r>
            <a:endParaRPr lang="en-US" sz="2000" b="1" i="1" dirty="0">
              <a:solidFill>
                <a:prstClr val="black"/>
              </a:solidFill>
            </a:endParaRPr>
          </a:p>
        </p:txBody>
      </p:sp>
    </p:spTree>
    <p:extLst>
      <p:ext uri="{BB962C8B-B14F-4D97-AF65-F5344CB8AC3E}">
        <p14:creationId xmlns:p14="http://schemas.microsoft.com/office/powerpoint/2010/main" val="141641190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4"/>
          <p:cNvSpPr txBox="1">
            <a:spLocks noChangeArrowheads="1"/>
          </p:cNvSpPr>
          <p:nvPr/>
        </p:nvSpPr>
        <p:spPr bwMode="auto">
          <a:xfrm>
            <a:off x="560561" y="5494891"/>
            <a:ext cx="10971472" cy="784830"/>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just" fontAlgn="base">
              <a:spcBef>
                <a:spcPct val="50000"/>
              </a:spcBef>
              <a:spcAft>
                <a:spcPct val="0"/>
              </a:spcAft>
              <a:defRPr/>
            </a:pPr>
            <a:endParaRPr lang="en-US" b="1" kern="0" dirty="0">
              <a:solidFill>
                <a:prstClr val="black"/>
              </a:solidFill>
            </a:endParaRPr>
          </a:p>
          <a:p>
            <a:pPr algn="just" fontAlgn="base">
              <a:spcBef>
                <a:spcPct val="50000"/>
              </a:spcBef>
              <a:spcAft>
                <a:spcPct val="0"/>
              </a:spcAft>
              <a:defRPr/>
            </a:pPr>
            <a:endParaRPr lang="en-US" b="1" kern="0" dirty="0">
              <a:solidFill>
                <a:prstClr val="black"/>
              </a:solidFill>
            </a:endParaRPr>
          </a:p>
        </p:txBody>
      </p:sp>
      <p:sp>
        <p:nvSpPr>
          <p:cNvPr id="19" name="Text Box 4"/>
          <p:cNvSpPr txBox="1">
            <a:spLocks noChangeArrowheads="1"/>
          </p:cNvSpPr>
          <p:nvPr/>
        </p:nvSpPr>
        <p:spPr bwMode="auto">
          <a:xfrm>
            <a:off x="560561" y="4507635"/>
            <a:ext cx="10971472" cy="784830"/>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just" fontAlgn="base">
              <a:spcBef>
                <a:spcPct val="50000"/>
              </a:spcBef>
              <a:spcAft>
                <a:spcPct val="0"/>
              </a:spcAft>
              <a:defRPr/>
            </a:pPr>
            <a:endParaRPr lang="en-US" b="1" kern="0" dirty="0">
              <a:solidFill>
                <a:prstClr val="black"/>
              </a:solidFill>
            </a:endParaRPr>
          </a:p>
          <a:p>
            <a:pPr algn="just" fontAlgn="base">
              <a:spcBef>
                <a:spcPct val="50000"/>
              </a:spcBef>
              <a:spcAft>
                <a:spcPct val="0"/>
              </a:spcAft>
              <a:defRPr/>
            </a:pPr>
            <a:endParaRPr lang="en-US" b="1" kern="0" dirty="0">
              <a:solidFill>
                <a:prstClr val="black"/>
              </a:solidFill>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109</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90639" y="-2279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 2 Proportion Test</a:t>
            </a:r>
            <a:endParaRPr lang="en-US" sz="3600" b="1" kern="0" dirty="0">
              <a:solidFill>
                <a:srgbClr val="007BB9"/>
              </a:solidFill>
            </a:endParaRPr>
          </a:p>
        </p:txBody>
      </p:sp>
      <p:sp>
        <p:nvSpPr>
          <p:cNvPr id="18" name="Text Box 7"/>
          <p:cNvSpPr txBox="1">
            <a:spLocks noChangeArrowheads="1"/>
          </p:cNvSpPr>
          <p:nvPr/>
        </p:nvSpPr>
        <p:spPr bwMode="auto">
          <a:xfrm>
            <a:off x="560561" y="4584315"/>
            <a:ext cx="11138858" cy="1077218"/>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000" b="1" i="1" u="sng" kern="0" dirty="0" smtClean="0">
                <a:solidFill>
                  <a:srgbClr val="007BB9"/>
                </a:solidFill>
              </a:rPr>
              <a:t>Interpretation: </a:t>
            </a:r>
            <a:r>
              <a:rPr lang="en-US" sz="1400" b="1" i="1" kern="0" dirty="0" smtClean="0">
                <a:solidFill>
                  <a:prstClr val="black"/>
                </a:solidFill>
              </a:rPr>
              <a:t>Since </a:t>
            </a:r>
            <a:r>
              <a:rPr lang="en-US" sz="1400" b="1" i="1" kern="0" dirty="0">
                <a:solidFill>
                  <a:prstClr val="black"/>
                </a:solidFill>
              </a:rPr>
              <a:t>the p- value is less than 0.05 (alpha value), we reject null hypothesis and hence, the proportion of </a:t>
            </a:r>
            <a:r>
              <a:rPr lang="en-US" sz="1400" b="1" i="1" kern="0" dirty="0" smtClean="0">
                <a:solidFill>
                  <a:prstClr val="black"/>
                </a:solidFill>
              </a:rPr>
              <a:t>CSAT Score in </a:t>
            </a:r>
            <a:r>
              <a:rPr lang="en-US" sz="1400" b="1" i="1" kern="0" dirty="0">
                <a:solidFill>
                  <a:prstClr val="black"/>
                </a:solidFill>
              </a:rPr>
              <a:t>control phase is more than the proportion of </a:t>
            </a:r>
            <a:r>
              <a:rPr lang="en-US" sz="1400" b="1" i="1" kern="0" dirty="0" smtClean="0">
                <a:solidFill>
                  <a:prstClr val="black"/>
                </a:solidFill>
              </a:rPr>
              <a:t>CSAT Score in </a:t>
            </a:r>
            <a:r>
              <a:rPr lang="en-US" sz="1400" b="1" i="1" kern="0" dirty="0">
                <a:solidFill>
                  <a:prstClr val="black"/>
                </a:solidFill>
              </a:rPr>
              <a:t>Measure Phase.</a:t>
            </a:r>
          </a:p>
          <a:p>
            <a:pPr algn="just" fontAlgn="base">
              <a:spcBef>
                <a:spcPct val="50000"/>
              </a:spcBef>
              <a:spcAft>
                <a:spcPct val="0"/>
              </a:spcAft>
            </a:pPr>
            <a:endParaRPr lang="en-US" sz="2000" b="1" i="1" kern="0" dirty="0">
              <a:solidFill>
                <a:prstClr val="black"/>
              </a:solidFill>
            </a:endParaRPr>
          </a:p>
        </p:txBody>
      </p:sp>
      <p:sp>
        <p:nvSpPr>
          <p:cNvPr id="15" name="Text Box 7"/>
          <p:cNvSpPr txBox="1">
            <a:spLocks noChangeArrowheads="1"/>
          </p:cNvSpPr>
          <p:nvPr/>
        </p:nvSpPr>
        <p:spPr bwMode="auto">
          <a:xfrm>
            <a:off x="560561" y="5537344"/>
            <a:ext cx="10971472" cy="707886"/>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000" b="1" i="1" u="sng" kern="0" dirty="0" smtClean="0">
                <a:solidFill>
                  <a:srgbClr val="007BB9"/>
                </a:solidFill>
              </a:rPr>
              <a:t>Conclusion: </a:t>
            </a:r>
            <a:r>
              <a:rPr lang="en-US" sz="1600" b="1" i="1" u="sng" kern="0" dirty="0" smtClean="0">
                <a:solidFill>
                  <a:schemeClr val="tx2">
                    <a:lumMod val="10000"/>
                  </a:schemeClr>
                </a:solidFill>
              </a:rPr>
              <a:t>Since p-value is less than 0.05(alpha value) we can conclude improvement in CSAT Score is sustained</a:t>
            </a:r>
            <a:r>
              <a:rPr lang="en-US" sz="2000" b="1" i="1" u="sng" kern="0" dirty="0" smtClean="0"/>
              <a:t>.</a:t>
            </a:r>
            <a:endParaRPr lang="en-US" sz="2000" b="1" i="1" kern="0" dirty="0">
              <a:solidFill>
                <a:prstClr val="black"/>
              </a:solidFill>
            </a:endParaRPr>
          </a:p>
        </p:txBody>
      </p:sp>
      <p:sp>
        <p:nvSpPr>
          <p:cNvPr id="17" name="Rectangle 16"/>
          <p:cNvSpPr/>
          <p:nvPr/>
        </p:nvSpPr>
        <p:spPr>
          <a:xfrm>
            <a:off x="804984" y="1424149"/>
            <a:ext cx="10727049" cy="2879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A3F50"/>
              </a:solidFill>
            </a:endParaRPr>
          </a:p>
        </p:txBody>
      </p:sp>
      <p:sp>
        <p:nvSpPr>
          <p:cNvPr id="14" name="Text Box 7"/>
          <p:cNvSpPr txBox="1">
            <a:spLocks noChangeArrowheads="1"/>
          </p:cNvSpPr>
          <p:nvPr/>
        </p:nvSpPr>
        <p:spPr bwMode="auto">
          <a:xfrm>
            <a:off x="560561" y="1024038"/>
            <a:ext cx="11138858" cy="400110"/>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000" b="1" i="1" u="sng" kern="0" dirty="0">
                <a:solidFill>
                  <a:srgbClr val="007BB9"/>
                </a:solidFill>
              </a:rPr>
              <a:t>Minitab Output:</a:t>
            </a:r>
            <a:endParaRPr lang="en-US" sz="2000" b="1" i="1" kern="0" dirty="0">
              <a:solidFill>
                <a:prstClr val="black"/>
              </a:solidFill>
            </a:endParaRPr>
          </a:p>
        </p:txBody>
      </p: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983" y="1531861"/>
            <a:ext cx="3367771" cy="1216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816" y="2687343"/>
            <a:ext cx="2494449" cy="1214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8583" y="1539714"/>
            <a:ext cx="3173592"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7882" y="2747881"/>
            <a:ext cx="3728235"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28086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txBox="1">
            <a:spLocks/>
          </p:cNvSpPr>
          <p:nvPr/>
        </p:nvSpPr>
        <p:spPr>
          <a:xfrm>
            <a:off x="462848" y="558800"/>
            <a:ext cx="4148827" cy="67491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dirty="0" smtClean="0"/>
              <a:t>Process Map:</a:t>
            </a:r>
            <a:endParaRPr lang="en-US" dirty="0"/>
          </a:p>
        </p:txBody>
      </p:sp>
      <p:sp>
        <p:nvSpPr>
          <p:cNvPr id="66" name="Title 1"/>
          <p:cNvSpPr txBox="1">
            <a:spLocks/>
          </p:cNvSpPr>
          <p:nvPr/>
        </p:nvSpPr>
        <p:spPr>
          <a:xfrm>
            <a:off x="4272848" y="573314"/>
            <a:ext cx="9225438" cy="67491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US" sz="4000" dirty="0"/>
              <a:t>Quality - Help Desk Process Map</a:t>
            </a:r>
          </a:p>
        </p:txBody>
      </p:sp>
      <p:sp>
        <p:nvSpPr>
          <p:cNvPr id="67"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 dirty="0">
                <a:solidFill>
                  <a:srgbClr val="FFFFFF"/>
                </a:solidFill>
              </a:rPr>
              <a:t>5</a:t>
            </a:r>
            <a:endParaRPr kumimoji="0" sz="1600" b="0" i="0" u="none" strike="noStrike" kern="1200" cap="none" spc="0" normalizeH="0" baseline="0" noProof="0" dirty="0">
              <a:ln>
                <a:noFill/>
              </a:ln>
              <a:solidFill>
                <a:srgbClr val="FFFFFF"/>
              </a:solidFill>
              <a:effectLst/>
              <a:uLnTx/>
              <a:uFillTx/>
              <a:latin typeface="Barlow Light"/>
              <a:sym typeface="Barlow Light"/>
            </a:endParaRPr>
          </a:p>
        </p:txBody>
      </p:sp>
      <p:pic>
        <p:nvPicPr>
          <p:cNvPr id="2" name="Picture 1"/>
          <p:cNvPicPr>
            <a:picLocks noChangeAspect="1"/>
          </p:cNvPicPr>
          <p:nvPr/>
        </p:nvPicPr>
        <p:blipFill>
          <a:blip r:embed="rId4"/>
          <a:stretch>
            <a:fillRect/>
          </a:stretch>
        </p:blipFill>
        <p:spPr>
          <a:xfrm>
            <a:off x="239725" y="1794300"/>
            <a:ext cx="10073109" cy="3872257"/>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3126277889"/>
              </p:ext>
            </p:extLst>
          </p:nvPr>
        </p:nvGraphicFramePr>
        <p:xfrm>
          <a:off x="10208616" y="3385158"/>
          <a:ext cx="1699128" cy="1433640"/>
        </p:xfrm>
        <a:graphic>
          <a:graphicData uri="http://schemas.openxmlformats.org/presentationml/2006/ole">
            <mc:AlternateContent xmlns:mc="http://schemas.openxmlformats.org/markup-compatibility/2006">
              <mc:Choice xmlns:v="urn:schemas-microsoft-com:vml" Requires="v">
                <p:oleObj spid="_x0000_s6301"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10208616" y="3385158"/>
                        <a:ext cx="1699128" cy="1433640"/>
                      </a:xfrm>
                      <a:prstGeom prst="rect">
                        <a:avLst/>
                      </a:prstGeom>
                    </p:spPr>
                  </p:pic>
                </p:oleObj>
              </mc:Fallback>
            </mc:AlternateContent>
          </a:graphicData>
        </a:graphic>
      </p:graphicFrame>
      <p:sp>
        <p:nvSpPr>
          <p:cNvPr id="4" name="TextBox 3"/>
          <p:cNvSpPr txBox="1"/>
          <p:nvPr/>
        </p:nvSpPr>
        <p:spPr>
          <a:xfrm>
            <a:off x="10270997" y="2039324"/>
            <a:ext cx="1574366" cy="400110"/>
          </a:xfrm>
          <a:prstGeom prst="rect">
            <a:avLst/>
          </a:prstGeom>
          <a:noFill/>
        </p:spPr>
        <p:txBody>
          <a:bodyPr wrap="square" rtlCol="0" anchor="ctr">
            <a:spAutoFit/>
          </a:bodyPr>
          <a:lstStyle/>
          <a:p>
            <a:pPr algn="ctr"/>
            <a:r>
              <a:rPr lang="en-US" sz="2000" dirty="0" smtClean="0"/>
              <a:t>Click here</a:t>
            </a:r>
          </a:p>
        </p:txBody>
      </p:sp>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V="1">
            <a:off x="10728801" y="2551213"/>
            <a:ext cx="700595" cy="700595"/>
          </a:xfrm>
          <a:prstGeom prst="rect">
            <a:avLst/>
          </a:prstGeom>
        </p:spPr>
      </p:pic>
      <p:pic>
        <p:nvPicPr>
          <p:cNvPr id="9" name="Picture 8">
            <a:extLst>
              <a:ext uri="{FF2B5EF4-FFF2-40B4-BE49-F238E27FC236}">
                <a16:creationId xmlns="" xmlns:a16="http://schemas.microsoft.com/office/drawing/2014/main" id="{E85C3302-1762-444F-ACD9-5767BD8842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Tree>
    <p:extLst>
      <p:ext uri="{BB962C8B-B14F-4D97-AF65-F5344CB8AC3E}">
        <p14:creationId xmlns:p14="http://schemas.microsoft.com/office/powerpoint/2010/main" val="18706844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
          <p:cNvSpPr txBox="1">
            <a:spLocks noChangeArrowheads="1"/>
          </p:cNvSpPr>
          <p:nvPr/>
        </p:nvSpPr>
        <p:spPr bwMode="auto">
          <a:xfrm>
            <a:off x="511788" y="1808865"/>
            <a:ext cx="11042505" cy="1061829"/>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just" fontAlgn="base">
              <a:spcBef>
                <a:spcPct val="50000"/>
              </a:spcBef>
              <a:spcAft>
                <a:spcPct val="0"/>
              </a:spcAft>
              <a:defRPr/>
            </a:pPr>
            <a:r>
              <a:rPr lang="en-US" b="1" i="1" dirty="0">
                <a:solidFill>
                  <a:prstClr val="black"/>
                </a:solidFill>
              </a:rPr>
              <a:t>To validate whether the defined Goal is met, sustained and whether the result is applicable for total population in control phase.</a:t>
            </a:r>
          </a:p>
          <a:p>
            <a:pPr algn="just" fontAlgn="base">
              <a:spcBef>
                <a:spcPct val="50000"/>
              </a:spcBef>
              <a:spcAft>
                <a:spcPct val="0"/>
              </a:spcAft>
              <a:defRPr/>
            </a:pPr>
            <a:endParaRPr lang="en-US" b="1" kern="0" dirty="0">
              <a:solidFill>
                <a:prstClr val="black"/>
              </a:solidFill>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110</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90639" y="-2279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 1 Proportion Test</a:t>
            </a:r>
            <a:endParaRPr lang="en-US" sz="3600" b="1" kern="0" dirty="0">
              <a:solidFill>
                <a:srgbClr val="007BB9"/>
              </a:solidFill>
            </a:endParaRPr>
          </a:p>
        </p:txBody>
      </p:sp>
      <p:sp>
        <p:nvSpPr>
          <p:cNvPr id="10" name="Text Box 8"/>
          <p:cNvSpPr txBox="1">
            <a:spLocks noChangeArrowheads="1"/>
          </p:cNvSpPr>
          <p:nvPr/>
        </p:nvSpPr>
        <p:spPr bwMode="auto">
          <a:xfrm>
            <a:off x="479888" y="2836365"/>
            <a:ext cx="4998661"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srgbClr val="007BB9"/>
                </a:solidFill>
              </a:rPr>
              <a:t>Hypothesis</a:t>
            </a:r>
          </a:p>
        </p:txBody>
      </p:sp>
      <p:sp>
        <p:nvSpPr>
          <p:cNvPr id="13" name="Text Box 9"/>
          <p:cNvSpPr txBox="1">
            <a:spLocks noChangeArrowheads="1"/>
          </p:cNvSpPr>
          <p:nvPr/>
        </p:nvSpPr>
        <p:spPr bwMode="auto">
          <a:xfrm>
            <a:off x="640811" y="3709463"/>
            <a:ext cx="10891222" cy="2031325"/>
          </a:xfrm>
          <a:prstGeom prst="rect">
            <a:avLst/>
          </a:prstGeom>
          <a:solidFill>
            <a:schemeClr val="bg2">
              <a:lumMod val="40000"/>
              <a:lumOff val="60000"/>
            </a:schemeClr>
          </a:solidFill>
          <a:ln w="9525">
            <a:solidFill>
              <a:schemeClr val="tx1"/>
            </a:solidFill>
            <a:miter lim="800000"/>
            <a:headEnd/>
            <a:tailEnd/>
          </a:ln>
        </p:spPr>
        <p:txBody>
          <a:bodyPr wrap="square">
            <a:spAutoFit/>
          </a:bodyPr>
          <a:lstStyle/>
          <a:p>
            <a:pPr marL="406400" indent="-406400">
              <a:lnSpc>
                <a:spcPct val="80000"/>
              </a:lnSpc>
              <a:spcBef>
                <a:spcPct val="50000"/>
              </a:spcBef>
            </a:pPr>
            <a:r>
              <a:rPr lang="en-US" sz="2000" b="1" i="1" dirty="0">
                <a:solidFill>
                  <a:srgbClr val="3A3F50"/>
                </a:solidFill>
              </a:rPr>
              <a:t>H</a:t>
            </a:r>
            <a:r>
              <a:rPr lang="en-US" sz="2000" b="1" i="1" baseline="-25000" dirty="0">
                <a:solidFill>
                  <a:srgbClr val="3A3F50"/>
                </a:solidFill>
              </a:rPr>
              <a:t>o </a:t>
            </a:r>
            <a:r>
              <a:rPr lang="en-US" sz="2000" b="1" i="1" dirty="0">
                <a:solidFill>
                  <a:srgbClr val="3A3F50"/>
                </a:solidFill>
              </a:rPr>
              <a:t>: </a:t>
            </a:r>
            <a:r>
              <a:rPr lang="en-US" sz="2000" b="1" i="1" dirty="0"/>
              <a:t>The proportion of % of meeting CSAT score in control phase is same as the target proportion (p = </a:t>
            </a:r>
            <a:r>
              <a:rPr lang="en-US" sz="2000" b="1" i="1" dirty="0" err="1"/>
              <a:t>p</a:t>
            </a:r>
            <a:r>
              <a:rPr lang="en-US" sz="2000" b="1" i="1" baseline="-25000" dirty="0" err="1"/>
              <a:t>o</a:t>
            </a:r>
            <a:r>
              <a:rPr lang="en-US" sz="2000" b="1" i="1" dirty="0"/>
              <a:t>). </a:t>
            </a:r>
            <a:r>
              <a:rPr lang="en-US" sz="2000" b="1" i="1" dirty="0">
                <a:solidFill>
                  <a:srgbClr val="3A3F50"/>
                </a:solidFill>
              </a:rPr>
              <a:t>		          </a:t>
            </a:r>
          </a:p>
          <a:p>
            <a:pPr marL="406400" indent="-406400">
              <a:lnSpc>
                <a:spcPct val="80000"/>
              </a:lnSpc>
              <a:spcBef>
                <a:spcPct val="50000"/>
              </a:spcBef>
            </a:pPr>
            <a:endParaRPr lang="en-US" sz="2000" b="1" i="1" dirty="0">
              <a:solidFill>
                <a:srgbClr val="3A3F50"/>
              </a:solidFill>
            </a:endParaRPr>
          </a:p>
          <a:p>
            <a:pPr marL="406400" indent="-406400">
              <a:lnSpc>
                <a:spcPct val="80000"/>
              </a:lnSpc>
              <a:spcBef>
                <a:spcPct val="50000"/>
              </a:spcBef>
            </a:pPr>
            <a:r>
              <a:rPr lang="en-US" sz="2000" b="1" i="1" dirty="0">
                <a:solidFill>
                  <a:srgbClr val="3A3F50"/>
                </a:solidFill>
              </a:rPr>
              <a:t>H</a:t>
            </a:r>
            <a:r>
              <a:rPr lang="en-US" sz="2000" b="1" i="1" baseline="-25000" dirty="0">
                <a:solidFill>
                  <a:srgbClr val="3A3F50"/>
                </a:solidFill>
              </a:rPr>
              <a:t>a </a:t>
            </a:r>
            <a:r>
              <a:rPr lang="en-US" sz="2000" b="1" i="1" dirty="0" smtClean="0">
                <a:solidFill>
                  <a:srgbClr val="3A3F50"/>
                </a:solidFill>
              </a:rPr>
              <a:t>:</a:t>
            </a:r>
            <a:r>
              <a:rPr lang="en-US" sz="2000" b="1" i="1" dirty="0"/>
              <a:t>The proportion of % of meeting CSAT score in control phase is less than the target proportion (p &lt; </a:t>
            </a:r>
            <a:r>
              <a:rPr lang="en-US" sz="2000" b="1" i="1" dirty="0" err="1"/>
              <a:t>p</a:t>
            </a:r>
            <a:r>
              <a:rPr lang="en-US" sz="2000" b="1" i="1" baseline="-25000" dirty="0" err="1"/>
              <a:t>o</a:t>
            </a:r>
            <a:r>
              <a:rPr lang="en-US" sz="2000" b="1" i="1" dirty="0"/>
              <a:t>)</a:t>
            </a:r>
          </a:p>
          <a:p>
            <a:pPr marL="406400" indent="-406400">
              <a:lnSpc>
                <a:spcPct val="80000"/>
              </a:lnSpc>
              <a:spcBef>
                <a:spcPct val="50000"/>
              </a:spcBef>
            </a:pPr>
            <a:endParaRPr lang="en-US" sz="2000" b="1" i="1" dirty="0">
              <a:solidFill>
                <a:srgbClr val="3A3F50"/>
              </a:solidFill>
            </a:endParaRPr>
          </a:p>
        </p:txBody>
      </p:sp>
      <p:sp>
        <p:nvSpPr>
          <p:cNvPr id="16" name="Text Box 8"/>
          <p:cNvSpPr txBox="1">
            <a:spLocks noChangeArrowheads="1"/>
          </p:cNvSpPr>
          <p:nvPr/>
        </p:nvSpPr>
        <p:spPr bwMode="auto">
          <a:xfrm>
            <a:off x="479888" y="1039244"/>
            <a:ext cx="11042505"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srgbClr val="007BB9"/>
                </a:solidFill>
              </a:rPr>
              <a:t>Purpose:</a:t>
            </a:r>
            <a:endParaRPr lang="en-US" sz="2000" b="1" i="1" dirty="0">
              <a:solidFill>
                <a:prstClr val="black"/>
              </a:solidFill>
            </a:endParaRPr>
          </a:p>
        </p:txBody>
      </p:sp>
    </p:spTree>
    <p:extLst>
      <p:ext uri="{BB962C8B-B14F-4D97-AF65-F5344CB8AC3E}">
        <p14:creationId xmlns:p14="http://schemas.microsoft.com/office/powerpoint/2010/main" val="321512370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4"/>
          <p:cNvSpPr txBox="1">
            <a:spLocks noChangeArrowheads="1"/>
          </p:cNvSpPr>
          <p:nvPr/>
        </p:nvSpPr>
        <p:spPr bwMode="auto">
          <a:xfrm>
            <a:off x="560561" y="5494891"/>
            <a:ext cx="10971472" cy="784830"/>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just" fontAlgn="base">
              <a:spcBef>
                <a:spcPct val="50000"/>
              </a:spcBef>
              <a:spcAft>
                <a:spcPct val="0"/>
              </a:spcAft>
              <a:defRPr/>
            </a:pPr>
            <a:endParaRPr lang="en-US" b="1" kern="0" dirty="0">
              <a:solidFill>
                <a:prstClr val="black"/>
              </a:solidFill>
            </a:endParaRPr>
          </a:p>
          <a:p>
            <a:pPr algn="just" fontAlgn="base">
              <a:spcBef>
                <a:spcPct val="50000"/>
              </a:spcBef>
              <a:spcAft>
                <a:spcPct val="0"/>
              </a:spcAft>
              <a:defRPr/>
            </a:pPr>
            <a:endParaRPr lang="en-US" b="1" kern="0" dirty="0">
              <a:solidFill>
                <a:prstClr val="black"/>
              </a:solidFill>
            </a:endParaRPr>
          </a:p>
        </p:txBody>
      </p:sp>
      <p:sp>
        <p:nvSpPr>
          <p:cNvPr id="19" name="Text Box 4"/>
          <p:cNvSpPr txBox="1">
            <a:spLocks noChangeArrowheads="1"/>
          </p:cNvSpPr>
          <p:nvPr/>
        </p:nvSpPr>
        <p:spPr bwMode="auto">
          <a:xfrm>
            <a:off x="560561" y="4507635"/>
            <a:ext cx="10971472" cy="784830"/>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just" fontAlgn="base">
              <a:spcBef>
                <a:spcPct val="50000"/>
              </a:spcBef>
              <a:spcAft>
                <a:spcPct val="0"/>
              </a:spcAft>
              <a:defRPr/>
            </a:pPr>
            <a:endParaRPr lang="en-US" b="1" kern="0" dirty="0">
              <a:solidFill>
                <a:prstClr val="black"/>
              </a:solidFill>
            </a:endParaRPr>
          </a:p>
          <a:p>
            <a:pPr algn="just" fontAlgn="base">
              <a:spcBef>
                <a:spcPct val="50000"/>
              </a:spcBef>
              <a:spcAft>
                <a:spcPct val="0"/>
              </a:spcAft>
              <a:defRPr/>
            </a:pPr>
            <a:endParaRPr lang="en-US" b="1" kern="0" dirty="0">
              <a:solidFill>
                <a:prstClr val="black"/>
              </a:solidFill>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111</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90639" y="-2279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 1 Proportion Test</a:t>
            </a:r>
            <a:endParaRPr lang="en-US" sz="3600" b="1" kern="0" dirty="0">
              <a:solidFill>
                <a:srgbClr val="007BB9"/>
              </a:solidFill>
            </a:endParaRPr>
          </a:p>
        </p:txBody>
      </p:sp>
      <p:sp>
        <p:nvSpPr>
          <p:cNvPr id="18" name="Text Box 7"/>
          <p:cNvSpPr txBox="1">
            <a:spLocks noChangeArrowheads="1"/>
          </p:cNvSpPr>
          <p:nvPr/>
        </p:nvSpPr>
        <p:spPr bwMode="auto">
          <a:xfrm>
            <a:off x="560561" y="4584315"/>
            <a:ext cx="11138858" cy="1169551"/>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000" b="1" i="1" u="sng" kern="0" dirty="0" smtClean="0">
                <a:solidFill>
                  <a:srgbClr val="007BB9"/>
                </a:solidFill>
              </a:rPr>
              <a:t>Interpretation : Since </a:t>
            </a:r>
            <a:r>
              <a:rPr lang="en-US" sz="2000" b="1" i="1" u="sng" kern="0" dirty="0">
                <a:solidFill>
                  <a:srgbClr val="007BB9"/>
                </a:solidFill>
              </a:rPr>
              <a:t>p-value is greater than 0.05 (alpha value), we fail to reject Ho, hence the proportion of % of meeting CSAT score in control phase is same as target proportion.</a:t>
            </a:r>
            <a:endParaRPr lang="en-US" sz="2000" b="1" i="1" kern="0" dirty="0">
              <a:solidFill>
                <a:prstClr val="black"/>
              </a:solidFill>
            </a:endParaRPr>
          </a:p>
          <a:p>
            <a:pPr algn="just" fontAlgn="base">
              <a:spcBef>
                <a:spcPct val="50000"/>
              </a:spcBef>
              <a:spcAft>
                <a:spcPct val="0"/>
              </a:spcAft>
            </a:pPr>
            <a:endParaRPr lang="en-US" sz="2000" b="1" i="1" kern="0" dirty="0">
              <a:solidFill>
                <a:prstClr val="black"/>
              </a:solidFill>
            </a:endParaRPr>
          </a:p>
        </p:txBody>
      </p:sp>
      <p:sp>
        <p:nvSpPr>
          <p:cNvPr id="15" name="Text Box 7"/>
          <p:cNvSpPr txBox="1">
            <a:spLocks noChangeArrowheads="1"/>
          </p:cNvSpPr>
          <p:nvPr/>
        </p:nvSpPr>
        <p:spPr bwMode="auto">
          <a:xfrm>
            <a:off x="560561" y="5537344"/>
            <a:ext cx="11138858" cy="707886"/>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000" b="1" i="1" u="sng" kern="0" dirty="0">
                <a:solidFill>
                  <a:srgbClr val="007BB9"/>
                </a:solidFill>
              </a:rPr>
              <a:t>Since p-value is &gt;0.005 (alpha value), we can conclude that we have sustained with the target of 60% in control phase.</a:t>
            </a:r>
            <a:endParaRPr lang="en-US" sz="2000" b="1" i="1" kern="0" dirty="0">
              <a:solidFill>
                <a:prstClr val="black"/>
              </a:solidFill>
            </a:endParaRPr>
          </a:p>
        </p:txBody>
      </p:sp>
      <p:sp>
        <p:nvSpPr>
          <p:cNvPr id="17" name="Rectangle 16"/>
          <p:cNvSpPr/>
          <p:nvPr/>
        </p:nvSpPr>
        <p:spPr>
          <a:xfrm>
            <a:off x="560561" y="1778453"/>
            <a:ext cx="10971472" cy="25247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A3F50"/>
              </a:solidFill>
            </a:endParaRPr>
          </a:p>
        </p:txBody>
      </p:sp>
      <p:sp>
        <p:nvSpPr>
          <p:cNvPr id="14" name="Text Box 7"/>
          <p:cNvSpPr txBox="1">
            <a:spLocks noChangeArrowheads="1"/>
          </p:cNvSpPr>
          <p:nvPr/>
        </p:nvSpPr>
        <p:spPr bwMode="auto">
          <a:xfrm>
            <a:off x="560561" y="1024038"/>
            <a:ext cx="11138858" cy="400110"/>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000" b="1" i="1" u="sng" kern="0" dirty="0">
                <a:solidFill>
                  <a:srgbClr val="007BB9"/>
                </a:solidFill>
              </a:rPr>
              <a:t>Minitab Output:</a:t>
            </a:r>
            <a:endParaRPr lang="en-US" sz="2000" b="1" i="1" kern="0" dirty="0">
              <a:solidFill>
                <a:prstClr val="black"/>
              </a:solidFill>
            </a:endParaRPr>
          </a:p>
        </p:txBody>
      </p:sp>
      <p:sp>
        <p:nvSpPr>
          <p:cNvPr id="12" name="Rectangle 11"/>
          <p:cNvSpPr/>
          <p:nvPr/>
        </p:nvSpPr>
        <p:spPr>
          <a:xfrm>
            <a:off x="5876500" y="2856174"/>
            <a:ext cx="18473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b="1" dirty="0">
              <a:solidFill>
                <a:srgbClr val="FF0000"/>
              </a:solidFill>
              <a:latin typeface="Bodoni MT" panose="02070603080606020203" pitchFamily="18" charset="0"/>
            </a:endParaRPr>
          </a:p>
        </p:txBody>
      </p:sp>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38" y="1851477"/>
            <a:ext cx="2541509" cy="118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596" y="2921968"/>
            <a:ext cx="3393187" cy="1381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1409" y="1881857"/>
            <a:ext cx="3499087" cy="155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807360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112</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472147" y="31273"/>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Capability Analysis of Control Phase</a:t>
            </a:r>
            <a:endParaRPr lang="en-US" sz="3600" b="1" kern="0" dirty="0">
              <a:solidFill>
                <a:srgbClr val="007BB9"/>
              </a:solidFill>
            </a:endParaRPr>
          </a:p>
        </p:txBody>
      </p:sp>
      <p:sp>
        <p:nvSpPr>
          <p:cNvPr id="10" name="Text Box 8"/>
          <p:cNvSpPr txBox="1">
            <a:spLocks noChangeArrowheads="1"/>
          </p:cNvSpPr>
          <p:nvPr/>
        </p:nvSpPr>
        <p:spPr bwMode="auto">
          <a:xfrm>
            <a:off x="602038" y="1003202"/>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Summary Table</a:t>
            </a:r>
          </a:p>
        </p:txBody>
      </p:sp>
      <p:graphicFrame>
        <p:nvGraphicFramePr>
          <p:cNvPr id="11" name="Table 10"/>
          <p:cNvGraphicFramePr>
            <a:graphicFrameLocks noGrp="1"/>
          </p:cNvGraphicFramePr>
          <p:nvPr>
            <p:extLst>
              <p:ext uri="{D42A27DB-BD31-4B8C-83A1-F6EECF244321}">
                <p14:modId xmlns:p14="http://schemas.microsoft.com/office/powerpoint/2010/main" val="3760629633"/>
              </p:ext>
            </p:extLst>
          </p:nvPr>
        </p:nvGraphicFramePr>
        <p:xfrm>
          <a:off x="1256247" y="1507334"/>
          <a:ext cx="9995953" cy="4963441"/>
        </p:xfrm>
        <a:graphic>
          <a:graphicData uri="http://schemas.openxmlformats.org/drawingml/2006/table">
            <a:tbl>
              <a:tblPr/>
              <a:tblGrid>
                <a:gridCol w="6048263">
                  <a:extLst>
                    <a:ext uri="{9D8B030D-6E8A-4147-A177-3AD203B41FA5}">
                      <a16:colId xmlns="" xmlns:a16="http://schemas.microsoft.com/office/drawing/2014/main" val="20000"/>
                    </a:ext>
                  </a:extLst>
                </a:gridCol>
                <a:gridCol w="3947690">
                  <a:extLst>
                    <a:ext uri="{9D8B030D-6E8A-4147-A177-3AD203B41FA5}">
                      <a16:colId xmlns="" xmlns:a16="http://schemas.microsoft.com/office/drawing/2014/main" val="20001"/>
                    </a:ext>
                  </a:extLst>
                </a:gridCol>
              </a:tblGrid>
              <a:tr h="377753">
                <a:tc>
                  <a:txBody>
                    <a:bodyPr/>
                    <a:lstStyle/>
                    <a:p>
                      <a:pPr algn="r" fontAlgn="ctr"/>
                      <a:r>
                        <a:rPr lang="en-US" sz="1800" b="1" i="0" u="none" strike="noStrike" dirty="0" smtClean="0">
                          <a:solidFill>
                            <a:schemeClr val="bg1"/>
                          </a:solidFill>
                          <a:effectLst/>
                          <a:latin typeface="Calibri" panose="020F0502020204030204" pitchFamily="34" charset="0"/>
                        </a:rPr>
                        <a:t>DEFECTIVE</a:t>
                      </a:r>
                      <a:r>
                        <a:rPr lang="en-US" sz="1800" b="1" i="0" u="none" strike="noStrike" baseline="0" dirty="0" smtClean="0">
                          <a:solidFill>
                            <a:schemeClr val="bg1"/>
                          </a:solidFill>
                          <a:effectLst/>
                          <a:latin typeface="Calibri" panose="020F0502020204030204" pitchFamily="34" charset="0"/>
                        </a:rPr>
                        <a:t> DEFINITION</a:t>
                      </a:r>
                      <a:endParaRPr lang="en-US" sz="1800" b="1" i="0" u="none" strike="noStrike" dirty="0">
                        <a:solidFill>
                          <a:schemeClr val="bg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CSAT Score &lt;3</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597536">
                <a:tc>
                  <a:txBody>
                    <a:bodyPr/>
                    <a:lstStyle/>
                    <a:p>
                      <a:pPr algn="r" fontAlgn="ctr"/>
                      <a:r>
                        <a:rPr lang="en-US" sz="1800" b="1" i="0" u="none" strike="noStrike" dirty="0" smtClean="0">
                          <a:solidFill>
                            <a:schemeClr val="bg1"/>
                          </a:solidFill>
                          <a:effectLst/>
                          <a:latin typeface="Calibri" panose="020F0502020204030204" pitchFamily="34" charset="0"/>
                        </a:rPr>
                        <a:t>TOTAL UNITS </a:t>
                      </a:r>
                    </a:p>
                    <a:p>
                      <a:pPr algn="r" fontAlgn="ct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Take count of CSAT data from control phase)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2250</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670797">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TOTAL OPPORTUNITIES</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 </a:t>
                      </a:r>
                      <a:r>
                        <a:rPr lang="en-US" sz="1400" b="1" i="1" u="none" strike="noStrike" cap="none" dirty="0" smtClean="0">
                          <a:solidFill>
                            <a:schemeClr val="accent3">
                              <a:lumMod val="40000"/>
                              <a:lumOff val="60000"/>
                            </a:schemeClr>
                          </a:solidFill>
                          <a:latin typeface="+mn-lt"/>
                          <a:ea typeface="+mn-ea"/>
                          <a:cs typeface="+mn-cs"/>
                          <a:sym typeface="Arial"/>
                        </a:rPr>
                        <a:t>(</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Here total units &amp; opportunities are same)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2250</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853950">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DEFECTIVE </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How many defectives from CSAT data in control phase are not meeting target &lt;3 CSAT score.)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769</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597536">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DEFECTS/DEFECTIVES </a:t>
                      </a:r>
                      <a:r>
                        <a:rPr lang="en-US" sz="1800" b="1" i="0" u="none" strike="noStrike" dirty="0">
                          <a:solidFill>
                            <a:schemeClr val="bg1"/>
                          </a:solidFill>
                          <a:effectLst/>
                          <a:latin typeface="Calibri" panose="020F0502020204030204" pitchFamily="34" charset="0"/>
                        </a:rPr>
                        <a:t>PER </a:t>
                      </a:r>
                      <a:r>
                        <a:rPr lang="en-US" sz="1800" b="1" i="0" u="none" strike="noStrike" dirty="0" smtClean="0">
                          <a:solidFill>
                            <a:schemeClr val="bg1"/>
                          </a:solidFill>
                          <a:effectLst/>
                          <a:latin typeface="Calibri" panose="020F0502020204030204" pitchFamily="34" charset="0"/>
                        </a:rPr>
                        <a:t>OPPORTUNITIES </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400" b="1" i="1" u="none" strike="noStrike" cap="none" dirty="0" smtClean="0">
                          <a:solidFill>
                            <a:schemeClr val="accent3">
                              <a:lumMod val="40000"/>
                              <a:lumOff val="60000"/>
                            </a:schemeClr>
                          </a:solidFill>
                          <a:latin typeface="+mn-lt"/>
                          <a:ea typeface="+mn-ea"/>
                          <a:cs typeface="+mn-cs"/>
                          <a:sym typeface="Arial"/>
                        </a:rPr>
                        <a:t>(</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Using DPO formula calculate DPO value)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0.341777778</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670797">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DEFECTIVES </a:t>
                      </a:r>
                      <a:r>
                        <a:rPr lang="en-US" sz="1800" b="1" i="0" u="none" strike="noStrike" dirty="0">
                          <a:solidFill>
                            <a:schemeClr val="bg1"/>
                          </a:solidFill>
                          <a:effectLst/>
                          <a:latin typeface="Calibri" panose="020F0502020204030204" pitchFamily="34" charset="0"/>
                        </a:rPr>
                        <a:t>PER MILLION </a:t>
                      </a:r>
                      <a:r>
                        <a:rPr lang="en-US" sz="1800" b="1" i="0" u="none" strike="noStrike" dirty="0" smtClean="0">
                          <a:solidFill>
                            <a:schemeClr val="bg1"/>
                          </a:solidFill>
                          <a:effectLst/>
                          <a:latin typeface="Calibri" panose="020F0502020204030204" pitchFamily="34" charset="0"/>
                        </a:rPr>
                        <a:t>OPPORTUNITIES</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 </a:t>
                      </a: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Using DPMO formula calculate value )</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341777.778</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597536">
                <a:tc>
                  <a:txBody>
                    <a:bodyPr/>
                    <a:lstStyle/>
                    <a:p>
                      <a:pPr algn="r" fontAlgn="ctr"/>
                      <a:r>
                        <a:rPr lang="en-US" sz="1800" b="1" i="0" u="none" strike="noStrike" dirty="0" smtClean="0">
                          <a:solidFill>
                            <a:schemeClr val="bg1"/>
                          </a:solidFill>
                          <a:effectLst/>
                          <a:latin typeface="Calibri" panose="020F0502020204030204" pitchFamily="34" charset="0"/>
                        </a:rPr>
                        <a:t>LONG TERM SIGMA VALUE (ZLT)</a:t>
                      </a:r>
                    </a:p>
                    <a:p>
                      <a:pPr algn="r" fontAlgn="ctr"/>
                      <a:r>
                        <a:rPr lang="en-US" sz="1400" b="1" i="1" dirty="0" smtClean="0">
                          <a:solidFill>
                            <a:schemeClr val="accent3">
                              <a:lumMod val="40000"/>
                              <a:lumOff val="60000"/>
                            </a:schemeClr>
                          </a:solidFill>
                          <a:latin typeface="+mn-lt"/>
                        </a:rPr>
                        <a:t>(</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dirty="0" smtClean="0">
                          <a:solidFill>
                            <a:schemeClr val="accent3">
                              <a:lumMod val="40000"/>
                              <a:lumOff val="60000"/>
                            </a:schemeClr>
                          </a:solidFill>
                          <a:latin typeface="+mn-lt"/>
                        </a:rPr>
                        <a:t>: Use formula :- normsinv( 1- DPO) </a:t>
                      </a:r>
                      <a:endParaRPr lang="en-US" sz="1800" b="1" i="0" u="none" strike="noStrike" dirty="0">
                        <a:solidFill>
                          <a:schemeClr val="accent3">
                            <a:lumMod val="40000"/>
                            <a:lumOff val="60000"/>
                          </a:schemeClr>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0.407616081</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597536">
                <a:tc>
                  <a:txBody>
                    <a:bodyPr/>
                    <a:lstStyle/>
                    <a:p>
                      <a:pPr algn="r" fontAlgn="ctr"/>
                      <a:r>
                        <a:rPr lang="en-US" sz="1800" b="1" i="0" u="none" strike="noStrike" dirty="0" smtClean="0">
                          <a:solidFill>
                            <a:schemeClr val="bg1"/>
                          </a:solidFill>
                          <a:effectLst/>
                          <a:latin typeface="Calibri" panose="020F0502020204030204" pitchFamily="34" charset="0"/>
                        </a:rPr>
                        <a:t>SHORT </a:t>
                      </a:r>
                      <a:r>
                        <a:rPr lang="en-US" sz="1800" b="1" i="0" u="none" strike="noStrike" dirty="0">
                          <a:solidFill>
                            <a:schemeClr val="bg1"/>
                          </a:solidFill>
                          <a:effectLst/>
                          <a:latin typeface="Calibri" panose="020F0502020204030204" pitchFamily="34" charset="0"/>
                        </a:rPr>
                        <a:t>TERM SIGMA VALUE (ZST</a:t>
                      </a:r>
                      <a:r>
                        <a:rPr lang="en-US" sz="1800" b="1" i="0" u="none" strike="noStrike" dirty="0" smtClean="0">
                          <a:solidFill>
                            <a:schemeClr val="bg1"/>
                          </a:solidFill>
                          <a:effectLst/>
                          <a:latin typeface="Calibri" panose="020F0502020204030204" pitchFamily="34" charset="0"/>
                        </a:rPr>
                        <a:t>)</a:t>
                      </a:r>
                      <a:endParaRPr lang="en-US" sz="1600" b="1" i="0" u="none" strike="noStrike" dirty="0" smtClean="0">
                        <a:solidFill>
                          <a:schemeClr val="bg1"/>
                        </a:solidFill>
                        <a:effectLst/>
                        <a:latin typeface="Calibri" panose="020F0502020204030204" pitchFamily="34" charset="0"/>
                      </a:endParaRP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400" b="1" i="1" u="none" strike="noStrike" cap="none" dirty="0" smtClean="0">
                          <a:solidFill>
                            <a:schemeClr val="accent3">
                              <a:lumMod val="40000"/>
                              <a:lumOff val="60000"/>
                            </a:schemeClr>
                          </a:solidFill>
                          <a:latin typeface="+mn-lt"/>
                          <a:ea typeface="+mn-ea"/>
                          <a:cs typeface="+mn-cs"/>
                          <a:sym typeface="Arial"/>
                        </a:rPr>
                        <a:t>(</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N/A)</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NA</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21758596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4"/>
          <p:cNvSpPr txBox="1">
            <a:spLocks noChangeArrowheads="1"/>
          </p:cNvSpPr>
          <p:nvPr/>
        </p:nvSpPr>
        <p:spPr bwMode="auto">
          <a:xfrm>
            <a:off x="602038" y="5417122"/>
            <a:ext cx="11269396" cy="784830"/>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just" fontAlgn="base">
              <a:spcBef>
                <a:spcPct val="50000"/>
              </a:spcBef>
              <a:spcAft>
                <a:spcPct val="0"/>
              </a:spcAft>
              <a:defRPr/>
            </a:pPr>
            <a:endParaRPr lang="en-US" b="1" kern="0" dirty="0">
              <a:solidFill>
                <a:prstClr val="black"/>
              </a:solidFill>
            </a:endParaRPr>
          </a:p>
          <a:p>
            <a:pPr algn="just" fontAlgn="base">
              <a:spcBef>
                <a:spcPct val="50000"/>
              </a:spcBef>
              <a:spcAft>
                <a:spcPct val="0"/>
              </a:spcAft>
              <a:defRPr/>
            </a:pPr>
            <a:endParaRPr lang="en-US" b="1" kern="0" dirty="0">
              <a:solidFill>
                <a:prstClr val="black"/>
              </a:solidFill>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113</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472147" y="31273"/>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Phase-wise Sigma Value Comparison</a:t>
            </a:r>
            <a:endParaRPr lang="en-US" sz="3600" b="1" kern="0" dirty="0">
              <a:solidFill>
                <a:srgbClr val="007BB9"/>
              </a:solidFill>
            </a:endParaRPr>
          </a:p>
        </p:txBody>
      </p:sp>
      <p:sp>
        <p:nvSpPr>
          <p:cNvPr id="10" name="Text Box 8"/>
          <p:cNvSpPr txBox="1">
            <a:spLocks noChangeArrowheads="1"/>
          </p:cNvSpPr>
          <p:nvPr/>
        </p:nvSpPr>
        <p:spPr bwMode="auto">
          <a:xfrm>
            <a:off x="602038" y="1003202"/>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Summarized Graph</a:t>
            </a:r>
          </a:p>
        </p:txBody>
      </p:sp>
      <p:sp>
        <p:nvSpPr>
          <p:cNvPr id="18" name="Text Box 7"/>
          <p:cNvSpPr txBox="1">
            <a:spLocks noChangeArrowheads="1"/>
          </p:cNvSpPr>
          <p:nvPr/>
        </p:nvSpPr>
        <p:spPr bwMode="auto">
          <a:xfrm>
            <a:off x="602038" y="5493923"/>
            <a:ext cx="11269396" cy="738664"/>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1400" b="1" i="1" u="sng" kern="0" dirty="0">
                <a:solidFill>
                  <a:srgbClr val="007BB9"/>
                </a:solidFill>
              </a:rPr>
              <a:t>Interpretation</a:t>
            </a:r>
            <a:r>
              <a:rPr lang="en-US" sz="1400" b="1" i="1" u="sng" kern="0" dirty="0" smtClean="0">
                <a:solidFill>
                  <a:srgbClr val="007BB9"/>
                </a:solidFill>
              </a:rPr>
              <a:t>: If we observe the graph ,the long term sigma value was 0.01671999 in Measure phase ,it improved to 0.51865632 in improve phase and get stable in control phase at 0.407616081.So,there is an improvement observed in long term sigma value from measure phase to control phase.</a:t>
            </a:r>
            <a:endParaRPr lang="en-US" sz="1400" b="1" i="1" kern="0" dirty="0">
              <a:solidFill>
                <a:prstClr val="black"/>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712092894"/>
              </p:ext>
            </p:extLst>
          </p:nvPr>
        </p:nvGraphicFramePr>
        <p:xfrm>
          <a:off x="7812181" y="2270772"/>
          <a:ext cx="3965291" cy="2602705"/>
        </p:xfrm>
        <a:graphic>
          <a:graphicData uri="http://schemas.openxmlformats.org/drawingml/2006/table">
            <a:tbl>
              <a:tblPr/>
              <a:tblGrid>
                <a:gridCol w="1355909">
                  <a:extLst>
                    <a:ext uri="{9D8B030D-6E8A-4147-A177-3AD203B41FA5}">
                      <a16:colId xmlns="" xmlns:a16="http://schemas.microsoft.com/office/drawing/2014/main" val="20000"/>
                    </a:ext>
                  </a:extLst>
                </a:gridCol>
                <a:gridCol w="1384086">
                  <a:extLst>
                    <a:ext uri="{9D8B030D-6E8A-4147-A177-3AD203B41FA5}">
                      <a16:colId xmlns="" xmlns:a16="http://schemas.microsoft.com/office/drawing/2014/main" val="20001"/>
                    </a:ext>
                  </a:extLst>
                </a:gridCol>
                <a:gridCol w="1225296">
                  <a:extLst>
                    <a:ext uri="{9D8B030D-6E8A-4147-A177-3AD203B41FA5}">
                      <a16:colId xmlns="" xmlns:a16="http://schemas.microsoft.com/office/drawing/2014/main" val="20002"/>
                    </a:ext>
                  </a:extLst>
                </a:gridCol>
              </a:tblGrid>
              <a:tr h="622564">
                <a:tc>
                  <a:txBody>
                    <a:bodyPr/>
                    <a:lstStyle/>
                    <a:p>
                      <a:pPr algn="ctr" fontAlgn="ctr"/>
                      <a:r>
                        <a:rPr lang="en-US" sz="1600" b="1" i="0" u="none" strike="noStrike" dirty="0">
                          <a:solidFill>
                            <a:srgbClr val="FFFFFF"/>
                          </a:solidFill>
                          <a:effectLst/>
                          <a:latin typeface="Calibri" panose="020F0502020204030204" pitchFamily="34" charset="0"/>
                        </a:rPr>
                        <a:t>PHASE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1600" b="1" i="0" u="none" strike="noStrike">
                          <a:solidFill>
                            <a:srgbClr val="000000"/>
                          </a:solidFill>
                          <a:effectLst/>
                          <a:latin typeface="Calibri" panose="020F0502020204030204" pitchFamily="34" charset="0"/>
                        </a:rPr>
                        <a:t>LONG TERM SIGMA VALUE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Calibri" panose="020F0502020204030204" pitchFamily="34" charset="0"/>
                        </a:rPr>
                        <a:t>AVG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498051">
                <a:tc>
                  <a:txBody>
                    <a:bodyPr/>
                    <a:lstStyle/>
                    <a:p>
                      <a:pPr algn="ctr" fontAlgn="ctr"/>
                      <a:r>
                        <a:rPr lang="en-US" sz="1600" b="1" i="0" u="none" strike="noStrike">
                          <a:solidFill>
                            <a:srgbClr val="FFFFFF"/>
                          </a:solidFill>
                          <a:effectLst/>
                          <a:latin typeface="Calibri" panose="020F0502020204030204" pitchFamily="34" charset="0"/>
                        </a:rPr>
                        <a:t>MEASURE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1600" b="0" i="0" u="none" strike="noStrike" dirty="0" smtClean="0">
                          <a:solidFill>
                            <a:srgbClr val="000000"/>
                          </a:solidFill>
                          <a:effectLst/>
                          <a:latin typeface="Calibri" panose="020F0502020204030204" pitchFamily="34" charset="0"/>
                        </a:rPr>
                        <a:t>0.01671999</a:t>
                      </a:r>
                      <a:r>
                        <a:rPr lang="en-US" sz="16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Calibri" panose="020F0502020204030204" pitchFamily="34" charset="0"/>
                        </a:rPr>
                        <a:t>0.314331001</a:t>
                      </a:r>
                      <a:r>
                        <a:rPr lang="en-US" sz="16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498051">
                <a:tc>
                  <a:txBody>
                    <a:bodyPr/>
                    <a:lstStyle/>
                    <a:p>
                      <a:pPr algn="ctr" fontAlgn="ctr"/>
                      <a:r>
                        <a:rPr lang="en-US" sz="1600" b="1" i="0" u="none" strike="noStrike">
                          <a:solidFill>
                            <a:srgbClr val="FFFFFF"/>
                          </a:solidFill>
                          <a:effectLst/>
                          <a:latin typeface="Calibri" panose="020F0502020204030204" pitchFamily="34" charset="0"/>
                        </a:rPr>
                        <a:t>IMPROVE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1600" b="0" i="0" u="none" strike="noStrike" dirty="0">
                          <a:solidFill>
                            <a:srgbClr val="000000"/>
                          </a:solidFill>
                          <a:effectLst/>
                          <a:latin typeface="Calibri" panose="020F0502020204030204" pitchFamily="34" charset="0"/>
                        </a:rPr>
                        <a:t> </a:t>
                      </a:r>
                      <a:r>
                        <a:rPr lang="en-US" sz="1600" b="0" i="0" u="none" strike="noStrike" dirty="0" smtClean="0">
                          <a:solidFill>
                            <a:srgbClr val="000000"/>
                          </a:solidFill>
                          <a:effectLst/>
                          <a:latin typeface="Calibri" panose="020F0502020204030204" pitchFamily="34" charset="0"/>
                        </a:rPr>
                        <a:t>0.518656932</a:t>
                      </a:r>
                      <a:endParaRPr lang="en-US"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600" b="0" i="0" u="none" strike="noStrike" dirty="0">
                          <a:solidFill>
                            <a:srgbClr val="000000"/>
                          </a:solidFill>
                          <a:effectLst/>
                          <a:latin typeface="Calibri" panose="020F0502020204030204" pitchFamily="34" charset="0"/>
                        </a:rPr>
                        <a:t> </a:t>
                      </a:r>
                      <a:endParaRPr lang="en-US" sz="1600" b="0" i="0" u="none" strike="noStrike" dirty="0" smtClean="0">
                        <a:solidFill>
                          <a:srgbClr val="000000"/>
                        </a:solidFill>
                        <a:effectLst/>
                        <a:latin typeface="Calibri" panose="020F0502020204030204" pitchFamily="34" charset="0"/>
                      </a:endParaRP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600" b="0" i="0" u="none" strike="noStrike" dirty="0" smtClean="0">
                          <a:solidFill>
                            <a:srgbClr val="000000"/>
                          </a:solidFill>
                          <a:effectLst/>
                          <a:latin typeface="Calibri" panose="020F0502020204030204" pitchFamily="34" charset="0"/>
                        </a:rPr>
                        <a:t>0.314331001 </a:t>
                      </a:r>
                    </a:p>
                    <a:p>
                      <a:pPr algn="ctr" fontAlgn="ctr"/>
                      <a:endParaRPr lang="en-US"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498051">
                <a:tc>
                  <a:txBody>
                    <a:bodyPr/>
                    <a:lstStyle/>
                    <a:p>
                      <a:pPr algn="ctr" fontAlgn="ctr"/>
                      <a:r>
                        <a:rPr lang="en-US" sz="1600" b="1" i="0" u="none" strike="noStrike">
                          <a:solidFill>
                            <a:srgbClr val="FFFFFF"/>
                          </a:solidFill>
                          <a:effectLst/>
                          <a:latin typeface="Calibri" panose="020F0502020204030204" pitchFamily="34" charset="0"/>
                        </a:rPr>
                        <a:t>CONTROL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1600" b="0" i="0" u="none" strike="noStrike" dirty="0" smtClean="0">
                        <a:solidFill>
                          <a:srgbClr val="000000"/>
                        </a:solidFill>
                        <a:effectLst/>
                        <a:latin typeface="Calibri" panose="020F0502020204030204" pitchFamily="34" charset="0"/>
                      </a:endParaRP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600" b="0" i="0" u="none" strike="noStrike" dirty="0" smtClean="0">
                          <a:solidFill>
                            <a:srgbClr val="000000"/>
                          </a:solidFill>
                          <a:effectLst/>
                          <a:latin typeface="Calibri" panose="020F0502020204030204" pitchFamily="34" charset="0"/>
                        </a:rPr>
                        <a:t>0.407616081</a:t>
                      </a:r>
                    </a:p>
                    <a:p>
                      <a:pPr algn="ctr" fontAlgn="ctr"/>
                      <a:r>
                        <a:rPr lang="en-US" sz="16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1600" b="0" i="0" u="none" strike="noStrike" dirty="0" smtClean="0">
                        <a:solidFill>
                          <a:srgbClr val="000000"/>
                        </a:solidFill>
                        <a:effectLst/>
                        <a:latin typeface="Calibri" panose="020F0502020204030204" pitchFamily="34" charset="0"/>
                      </a:endParaRP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600" b="0" i="0" u="none" strike="noStrike" dirty="0" smtClean="0">
                          <a:solidFill>
                            <a:srgbClr val="000000"/>
                          </a:solidFill>
                          <a:effectLst/>
                          <a:latin typeface="Calibri" panose="020F0502020204030204" pitchFamily="34" charset="0"/>
                        </a:rPr>
                        <a:t>0.314331001 </a:t>
                      </a:r>
                    </a:p>
                    <a:p>
                      <a:pPr algn="ctr" fontAlgn="ctr"/>
                      <a:r>
                        <a:rPr lang="en-US" sz="16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
        <p:nvSpPr>
          <p:cNvPr id="11" name="Rectangle 10"/>
          <p:cNvSpPr/>
          <p:nvPr/>
        </p:nvSpPr>
        <p:spPr>
          <a:xfrm>
            <a:off x="804984" y="1744267"/>
            <a:ext cx="6264322" cy="353741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A3F50"/>
              </a:solidFill>
            </a:endParaRPr>
          </a:p>
        </p:txBody>
      </p:sp>
      <p:pic>
        <p:nvPicPr>
          <p:cNvPr id="12" name="Picture 11"/>
          <p:cNvPicPr>
            <a:picLocks noChangeAspect="1"/>
          </p:cNvPicPr>
          <p:nvPr/>
        </p:nvPicPr>
        <p:blipFill>
          <a:blip r:embed="rId4"/>
          <a:stretch>
            <a:fillRect/>
          </a:stretch>
        </p:blipFill>
        <p:spPr>
          <a:xfrm>
            <a:off x="804984" y="1744268"/>
            <a:ext cx="6264322" cy="3537416"/>
          </a:xfrm>
          <a:prstGeom prst="rect">
            <a:avLst/>
          </a:prstGeom>
        </p:spPr>
      </p:pic>
    </p:spTree>
    <p:extLst>
      <p:ext uri="{BB962C8B-B14F-4D97-AF65-F5344CB8AC3E}">
        <p14:creationId xmlns:p14="http://schemas.microsoft.com/office/powerpoint/2010/main" val="87690925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114</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ext Box 8"/>
          <p:cNvSpPr txBox="1">
            <a:spLocks noChangeArrowheads="1"/>
          </p:cNvSpPr>
          <p:nvPr/>
        </p:nvSpPr>
        <p:spPr bwMode="auto">
          <a:xfrm>
            <a:off x="1609969" y="4093492"/>
            <a:ext cx="9576085"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prstClr val="black"/>
                </a:solidFill>
              </a:rPr>
              <a:t>Minitab Path: </a:t>
            </a:r>
            <a:r>
              <a:rPr lang="en-US" sz="2000" b="1" i="1" dirty="0">
                <a:solidFill>
                  <a:prstClr val="black"/>
                </a:solidFill>
              </a:rPr>
              <a:t>Stat&gt; Control Charts&gt; Attribute Charts &gt; P . . .</a:t>
            </a:r>
          </a:p>
        </p:txBody>
      </p:sp>
      <p:sp>
        <p:nvSpPr>
          <p:cNvPr id="22" name="Title 3"/>
          <p:cNvSpPr txBox="1">
            <a:spLocks/>
          </p:cNvSpPr>
          <p:nvPr/>
        </p:nvSpPr>
        <p:spPr>
          <a:xfrm>
            <a:off x="1046914" y="2371887"/>
            <a:ext cx="10485119"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00000"/>
              </a:lnSpc>
              <a:buClr>
                <a:srgbClr val="007BB9"/>
              </a:buClr>
            </a:pPr>
            <a:r>
              <a:rPr lang="en-US" sz="3200" b="1" kern="0" dirty="0" smtClean="0">
                <a:solidFill>
                  <a:srgbClr val="007BB9"/>
                </a:solidFill>
              </a:rPr>
              <a:t>Individual Chart for Combined (Measure, Improve, Control) Performance of Y</a:t>
            </a:r>
            <a:endParaRPr lang="en-US" sz="3200" b="1" kern="0" dirty="0">
              <a:solidFill>
                <a:srgbClr val="007BB9"/>
              </a:solidFill>
            </a:endParaRPr>
          </a:p>
        </p:txBody>
      </p:sp>
    </p:spTree>
    <p:extLst>
      <p:ext uri="{BB962C8B-B14F-4D97-AF65-F5344CB8AC3E}">
        <p14:creationId xmlns:p14="http://schemas.microsoft.com/office/powerpoint/2010/main" val="57611121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544794" y="5572089"/>
            <a:ext cx="10971472" cy="784830"/>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just" fontAlgn="base">
              <a:spcBef>
                <a:spcPct val="50000"/>
              </a:spcBef>
              <a:spcAft>
                <a:spcPct val="0"/>
              </a:spcAft>
              <a:defRPr/>
            </a:pPr>
            <a:endParaRPr lang="en-US" b="1" kern="0" dirty="0">
              <a:solidFill>
                <a:prstClr val="black"/>
              </a:solidFill>
            </a:endParaRPr>
          </a:p>
          <a:p>
            <a:pPr algn="just" fontAlgn="base">
              <a:spcBef>
                <a:spcPct val="50000"/>
              </a:spcBef>
              <a:spcAft>
                <a:spcPct val="0"/>
              </a:spcAft>
              <a:defRPr/>
            </a:pPr>
            <a:endParaRPr lang="en-US" b="1" kern="0" dirty="0">
              <a:solidFill>
                <a:prstClr val="black"/>
              </a:solidFill>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115</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804984" y="0"/>
            <a:ext cx="10617734"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Combined Individual Chart for Performance of Y</a:t>
            </a:r>
            <a:endParaRPr lang="en-US" sz="3600" b="1" kern="0" dirty="0">
              <a:solidFill>
                <a:srgbClr val="007BB9"/>
              </a:solidFill>
            </a:endParaRPr>
          </a:p>
        </p:txBody>
      </p:sp>
      <p:sp>
        <p:nvSpPr>
          <p:cNvPr id="10" name="Text Box 8"/>
          <p:cNvSpPr txBox="1">
            <a:spLocks noChangeArrowheads="1"/>
          </p:cNvSpPr>
          <p:nvPr/>
        </p:nvSpPr>
        <p:spPr bwMode="auto">
          <a:xfrm>
            <a:off x="504501" y="1041219"/>
            <a:ext cx="4998661" cy="369332"/>
          </a:xfrm>
          <a:prstGeom prst="rect">
            <a:avLst/>
          </a:prstGeom>
          <a:noFill/>
          <a:ln w="9525">
            <a:noFill/>
            <a:miter lim="800000"/>
            <a:headEnd/>
            <a:tailEnd/>
          </a:ln>
        </p:spPr>
        <p:txBody>
          <a:bodyPr wrap="square">
            <a:spAutoFit/>
          </a:bodyPr>
          <a:lstStyle/>
          <a:p>
            <a:pPr fontAlgn="base">
              <a:spcBef>
                <a:spcPct val="50000"/>
              </a:spcBef>
              <a:spcAft>
                <a:spcPct val="0"/>
              </a:spcAft>
            </a:pPr>
            <a:r>
              <a:rPr lang="en-US" b="1" i="1" dirty="0">
                <a:solidFill>
                  <a:prstClr val="black"/>
                </a:solidFill>
              </a:rPr>
              <a:t>Minitab Session Window output:</a:t>
            </a:r>
          </a:p>
        </p:txBody>
      </p:sp>
      <p:sp>
        <p:nvSpPr>
          <p:cNvPr id="11" name="Text Box 7"/>
          <p:cNvSpPr txBox="1">
            <a:spLocks noChangeArrowheads="1"/>
          </p:cNvSpPr>
          <p:nvPr/>
        </p:nvSpPr>
        <p:spPr bwMode="auto">
          <a:xfrm>
            <a:off x="504501" y="5596732"/>
            <a:ext cx="11027531" cy="646331"/>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b="1" i="1" u="sng" dirty="0">
                <a:solidFill>
                  <a:srgbClr val="007BB9"/>
                </a:solidFill>
              </a:rPr>
              <a:t>Interpretation:</a:t>
            </a:r>
            <a:r>
              <a:rPr lang="en-US" b="1" i="1" dirty="0">
                <a:solidFill>
                  <a:prstClr val="black"/>
                </a:solidFill>
              </a:rPr>
              <a:t> In measure phase the process is in statistical control. But CSAT score was low. In improve phase the process is within control limits and CSAT Met count also increased. </a:t>
            </a:r>
          </a:p>
        </p:txBody>
      </p:sp>
      <p:pic>
        <p:nvPicPr>
          <p:cNvPr id="2" name="Picture 1"/>
          <p:cNvPicPr>
            <a:picLocks noChangeAspect="1"/>
          </p:cNvPicPr>
          <p:nvPr/>
        </p:nvPicPr>
        <p:blipFill>
          <a:blip r:embed="rId4"/>
          <a:stretch>
            <a:fillRect/>
          </a:stretch>
        </p:blipFill>
        <p:spPr>
          <a:xfrm>
            <a:off x="1609969" y="1600041"/>
            <a:ext cx="8959372" cy="3768981"/>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218150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116</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472147" y="31273"/>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Monitoring Plan</a:t>
            </a:r>
            <a:endParaRPr lang="en-US" sz="3600" b="1" kern="0" dirty="0">
              <a:solidFill>
                <a:srgbClr val="007BB9"/>
              </a:solidFill>
            </a:endParaRPr>
          </a:p>
        </p:txBody>
      </p:sp>
      <p:graphicFrame>
        <p:nvGraphicFramePr>
          <p:cNvPr id="2" name="Table 1"/>
          <p:cNvGraphicFramePr>
            <a:graphicFrameLocks noGrp="1"/>
          </p:cNvGraphicFramePr>
          <p:nvPr>
            <p:extLst/>
          </p:nvPr>
        </p:nvGraphicFramePr>
        <p:xfrm>
          <a:off x="723331" y="1269239"/>
          <a:ext cx="10931294" cy="4536700"/>
        </p:xfrm>
        <a:graphic>
          <a:graphicData uri="http://schemas.openxmlformats.org/drawingml/2006/table">
            <a:tbl>
              <a:tblPr/>
              <a:tblGrid>
                <a:gridCol w="1571467">
                  <a:extLst>
                    <a:ext uri="{9D8B030D-6E8A-4147-A177-3AD203B41FA5}">
                      <a16:colId xmlns="" xmlns:a16="http://schemas.microsoft.com/office/drawing/2014/main" val="20000"/>
                    </a:ext>
                  </a:extLst>
                </a:gridCol>
                <a:gridCol w="1451508">
                  <a:extLst>
                    <a:ext uri="{9D8B030D-6E8A-4147-A177-3AD203B41FA5}">
                      <a16:colId xmlns="" xmlns:a16="http://schemas.microsoft.com/office/drawing/2014/main" val="20001"/>
                    </a:ext>
                  </a:extLst>
                </a:gridCol>
                <a:gridCol w="1031650">
                  <a:extLst>
                    <a:ext uri="{9D8B030D-6E8A-4147-A177-3AD203B41FA5}">
                      <a16:colId xmlns="" xmlns:a16="http://schemas.microsoft.com/office/drawing/2014/main" val="20002"/>
                    </a:ext>
                  </a:extLst>
                </a:gridCol>
                <a:gridCol w="839716">
                  <a:extLst>
                    <a:ext uri="{9D8B030D-6E8A-4147-A177-3AD203B41FA5}">
                      <a16:colId xmlns="" xmlns:a16="http://schemas.microsoft.com/office/drawing/2014/main" val="20003"/>
                    </a:ext>
                  </a:extLst>
                </a:gridCol>
                <a:gridCol w="839716">
                  <a:extLst>
                    <a:ext uri="{9D8B030D-6E8A-4147-A177-3AD203B41FA5}">
                      <a16:colId xmlns="" xmlns:a16="http://schemas.microsoft.com/office/drawing/2014/main" val="20004"/>
                    </a:ext>
                  </a:extLst>
                </a:gridCol>
                <a:gridCol w="959675">
                  <a:extLst>
                    <a:ext uri="{9D8B030D-6E8A-4147-A177-3AD203B41FA5}">
                      <a16:colId xmlns="" xmlns:a16="http://schemas.microsoft.com/office/drawing/2014/main" val="20005"/>
                    </a:ext>
                  </a:extLst>
                </a:gridCol>
                <a:gridCol w="1574467">
                  <a:extLst>
                    <a:ext uri="{9D8B030D-6E8A-4147-A177-3AD203B41FA5}">
                      <a16:colId xmlns="" xmlns:a16="http://schemas.microsoft.com/office/drawing/2014/main" val="20006"/>
                    </a:ext>
                  </a:extLst>
                </a:gridCol>
                <a:gridCol w="863707">
                  <a:extLst>
                    <a:ext uri="{9D8B030D-6E8A-4147-A177-3AD203B41FA5}">
                      <a16:colId xmlns="" xmlns:a16="http://schemas.microsoft.com/office/drawing/2014/main" val="20007"/>
                    </a:ext>
                  </a:extLst>
                </a:gridCol>
                <a:gridCol w="899694">
                  <a:extLst>
                    <a:ext uri="{9D8B030D-6E8A-4147-A177-3AD203B41FA5}">
                      <a16:colId xmlns="" xmlns:a16="http://schemas.microsoft.com/office/drawing/2014/main" val="20008"/>
                    </a:ext>
                  </a:extLst>
                </a:gridCol>
                <a:gridCol w="899694">
                  <a:extLst>
                    <a:ext uri="{9D8B030D-6E8A-4147-A177-3AD203B41FA5}">
                      <a16:colId xmlns="" xmlns:a16="http://schemas.microsoft.com/office/drawing/2014/main" val="20009"/>
                    </a:ext>
                  </a:extLst>
                </a:gridCol>
              </a:tblGrid>
              <a:tr h="360393">
                <a:tc gridSpan="10">
                  <a:txBody>
                    <a:bodyPr/>
                    <a:lstStyle/>
                    <a:p>
                      <a:pPr algn="ctr" fontAlgn="b"/>
                      <a:r>
                        <a:rPr lang="en-US" sz="1200" b="1" i="0" u="none" strike="noStrike" dirty="0">
                          <a:solidFill>
                            <a:srgbClr val="FFFFFF"/>
                          </a:solidFill>
                          <a:effectLst/>
                          <a:latin typeface="Arial Black" panose="020B0A04020102020204" pitchFamily="34" charset="0"/>
                        </a:rPr>
                        <a:t>MONITORING PLAN</a:t>
                      </a:r>
                      <a:endParaRPr lang="en-US" sz="12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F75B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716521">
                <a:tc>
                  <a:txBody>
                    <a:bodyPr/>
                    <a:lstStyle/>
                    <a:p>
                      <a:pPr algn="ctr" fontAlgn="ctr"/>
                      <a:r>
                        <a:rPr lang="en-US" sz="1100" b="1" i="0" u="none" strike="noStrike">
                          <a:solidFill>
                            <a:srgbClr val="000000"/>
                          </a:solidFill>
                          <a:effectLst/>
                          <a:latin typeface="Calibri" panose="020F0502020204030204" pitchFamily="34" charset="0"/>
                        </a:rPr>
                        <a:t>WHAT TO MONITOR</a:t>
                      </a:r>
                      <a:br>
                        <a:rPr lang="en-US" sz="1100" b="1" i="0" u="none" strike="noStrike">
                          <a:solidFill>
                            <a:srgbClr val="000000"/>
                          </a:solidFill>
                          <a:effectLst/>
                          <a:latin typeface="Calibri" panose="020F0502020204030204" pitchFamily="34" charset="0"/>
                        </a:rPr>
                      </a:br>
                      <a:r>
                        <a:rPr lang="en-US" sz="1100" b="1" i="0" u="none" strike="noStrike">
                          <a:solidFill>
                            <a:srgbClr val="000000"/>
                          </a:solidFill>
                          <a:effectLst/>
                          <a:latin typeface="Calibri" panose="020F0502020204030204" pitchFamily="34" charset="0"/>
                        </a:rPr>
                        <a:t>(Y)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100" b="1" i="0" u="none" strike="noStrike">
                          <a:solidFill>
                            <a:srgbClr val="000000"/>
                          </a:solidFill>
                          <a:effectLst/>
                          <a:latin typeface="Calibri" panose="020F0502020204030204" pitchFamily="34" charset="0"/>
                        </a:rPr>
                        <a:t>WHAT IS NON COMPLIANCE </a:t>
                      </a:r>
                      <a:r>
                        <a:rPr lang="en-US" sz="1100" b="1" i="0" u="none" strike="noStrike">
                          <a:solidFill>
                            <a:srgbClr val="FF0000"/>
                          </a:solidFill>
                          <a:effectLst/>
                          <a:latin typeface="Calibri" panose="020F0502020204030204" pitchFamily="34" charset="0"/>
                        </a:rPr>
                        <a:t>( If performance is less/more than target)</a:t>
                      </a:r>
                      <a:endParaRPr lang="en-US" sz="11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100" b="1" i="0" u="none" strike="noStrike">
                          <a:solidFill>
                            <a:srgbClr val="000000"/>
                          </a:solidFill>
                          <a:effectLst/>
                          <a:latin typeface="Calibri" panose="020F0502020204030204" pitchFamily="34" charset="0"/>
                        </a:rPr>
                        <a:t>WHO SHOULD MONITOR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100" b="1" i="0" u="none" strike="noStrike">
                          <a:solidFill>
                            <a:srgbClr val="000000"/>
                          </a:solidFill>
                          <a:effectLst/>
                          <a:latin typeface="Calibri" panose="020F0502020204030204" pitchFamily="34" charset="0"/>
                        </a:rPr>
                        <a:t>WHAT IS FREQUENCY OF MONITIRING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100" b="1" i="0" u="none" strike="noStrike">
                          <a:solidFill>
                            <a:srgbClr val="000000"/>
                          </a:solidFill>
                          <a:effectLst/>
                          <a:latin typeface="Calibri" panose="020F0502020204030204" pitchFamily="34" charset="0"/>
                        </a:rPr>
                        <a:t>WHO SHOULD APPROVE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100" b="1" i="0" u="none" strike="noStrike">
                          <a:solidFill>
                            <a:srgbClr val="000000"/>
                          </a:solidFill>
                          <a:effectLst/>
                          <a:latin typeface="Calibri" panose="020F0502020204030204" pitchFamily="34" charset="0"/>
                        </a:rPr>
                        <a:t>WHAT IS THE FREQUENCY OF APPROVAL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100" b="1" i="0" u="none" strike="noStrike">
                          <a:solidFill>
                            <a:srgbClr val="000000"/>
                          </a:solidFill>
                          <a:effectLst/>
                          <a:latin typeface="Calibri" panose="020F0502020204030204" pitchFamily="34" charset="0"/>
                        </a:rPr>
                        <a:t>WHAT NEED TO SEE IF NON COMPLIANCE (CAUSES)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100" b="1" i="0" u="none" strike="noStrike">
                          <a:solidFill>
                            <a:srgbClr val="000000"/>
                          </a:solidFill>
                          <a:effectLst/>
                          <a:latin typeface="Calibri" panose="020F0502020204030204" pitchFamily="34" charset="0"/>
                        </a:rPr>
                        <a:t>IS CAUSE (X)MACHINE BASED (Y/N)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100" b="1" i="0" u="none" strike="noStrike">
                          <a:solidFill>
                            <a:srgbClr val="000000"/>
                          </a:solidFill>
                          <a:effectLst/>
                          <a:latin typeface="Calibri" panose="020F0502020204030204" pitchFamily="34" charset="0"/>
                        </a:rPr>
                        <a:t>IF YES, WHAT IS A TARGET OF 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100" b="1" i="0" u="none" strike="noStrike">
                          <a:solidFill>
                            <a:srgbClr val="000000"/>
                          </a:solidFill>
                          <a:effectLst/>
                          <a:latin typeface="Calibri" panose="020F0502020204030204" pitchFamily="34" charset="0"/>
                        </a:rPr>
                        <a:t>IS TARGET FOR MACHINE BASED X MET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extLst>
                  <a:ext uri="{0D108BD9-81ED-4DB2-BD59-A6C34878D82A}">
                    <a16:rowId xmlns="" xmlns:a16="http://schemas.microsoft.com/office/drawing/2014/main" val="10001"/>
                  </a:ext>
                </a:extLst>
              </a:tr>
              <a:tr h="576631">
                <a:tc rowSpan="6">
                  <a:txBody>
                    <a:bodyPr/>
                    <a:lstStyle/>
                    <a:p>
                      <a:pPr algn="ctr" fontAlgn="ctr"/>
                      <a:r>
                        <a:rPr lang="en-US" sz="1100" b="1" i="0" u="none" strike="noStrike">
                          <a:solidFill>
                            <a:srgbClr val="000000"/>
                          </a:solidFill>
                          <a:effectLst/>
                          <a:latin typeface="Calibri" panose="020F0502020204030204" pitchFamily="34" charset="0"/>
                        </a:rPr>
                        <a:t>Daily avg CSAT score per query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ctr" fontAlgn="ctr"/>
                      <a:r>
                        <a:rPr lang="en-US" sz="1100" b="1" i="0" u="none" strike="noStrike">
                          <a:solidFill>
                            <a:srgbClr val="000000"/>
                          </a:solidFill>
                          <a:effectLst/>
                          <a:latin typeface="Calibri" panose="020F0502020204030204" pitchFamily="34" charset="0"/>
                        </a:rPr>
                        <a:t> If CSAT Score of any query is less than 3 that is non compliance (Need Investigation)  </a:t>
                      </a:r>
                      <a:br>
                        <a:rPr lang="en-US" sz="1100" b="1" i="0" u="none" strike="noStrike">
                          <a:solidFill>
                            <a:srgbClr val="000000"/>
                          </a:solidFill>
                          <a:effectLst/>
                          <a:latin typeface="Calibri" panose="020F0502020204030204" pitchFamily="34" charset="0"/>
                        </a:rPr>
                      </a:br>
                      <a:endParaRPr lang="en-US" sz="11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ctr" fontAlgn="ctr"/>
                      <a:r>
                        <a:rPr lang="en-US" sz="1100" b="1" i="0" u="none" strike="noStrike">
                          <a:solidFill>
                            <a:srgbClr val="000000"/>
                          </a:solidFill>
                          <a:effectLst/>
                          <a:latin typeface="Calibri" panose="020F0502020204030204" pitchFamily="34" charset="0"/>
                        </a:rPr>
                        <a:t>Team Lead/Supervisor/ Project Leader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ctr" fontAlgn="ctr"/>
                      <a:r>
                        <a:rPr lang="en-US" sz="1100" b="1" i="0" u="none" strike="noStrike">
                          <a:solidFill>
                            <a:srgbClr val="000000"/>
                          </a:solidFill>
                          <a:effectLst/>
                          <a:latin typeface="Calibri" panose="020F0502020204030204" pitchFamily="34" charset="0"/>
                        </a:rPr>
                        <a:t>Daily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ctr" fontAlgn="ctr"/>
                      <a:r>
                        <a:rPr lang="en-US" sz="1100" b="1" i="0" u="none" strike="noStrike">
                          <a:solidFill>
                            <a:srgbClr val="000000"/>
                          </a:solidFill>
                          <a:effectLst/>
                          <a:latin typeface="Calibri" panose="020F0502020204030204" pitchFamily="34" charset="0"/>
                        </a:rPr>
                        <a:t>Manager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algn="ctr" fontAlgn="ctr"/>
                      <a:r>
                        <a:rPr lang="en-US" sz="1100" b="1" i="0" u="none" strike="noStrike">
                          <a:solidFill>
                            <a:srgbClr val="000000"/>
                          </a:solidFill>
                          <a:effectLst/>
                          <a:latin typeface="Calibri" panose="020F0502020204030204" pitchFamily="34" charset="0"/>
                        </a:rPr>
                        <a:t>Weekly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100" b="1" i="0" u="none" strike="noStrike">
                          <a:solidFill>
                            <a:srgbClr val="000000"/>
                          </a:solidFill>
                          <a:effectLst/>
                          <a:latin typeface="Calibri" panose="020F0502020204030204" pitchFamily="34" charset="0"/>
                        </a:rPr>
                        <a:t>1. TYPES OF TASK COMPLEXITY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57663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100" b="1" i="0" u="none" strike="noStrike">
                          <a:solidFill>
                            <a:srgbClr val="000000"/>
                          </a:solidFill>
                          <a:effectLst/>
                          <a:latin typeface="Calibri" panose="020F0502020204030204" pitchFamily="34" charset="0"/>
                        </a:rPr>
                        <a:t>2. EXPERIENCE/ TENURE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57663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100" b="1" i="0" u="none" strike="noStrike" dirty="0">
                          <a:solidFill>
                            <a:srgbClr val="000000"/>
                          </a:solidFill>
                          <a:effectLst/>
                          <a:latin typeface="Calibri" panose="020F0502020204030204" pitchFamily="34" charset="0"/>
                        </a:rPr>
                        <a:t>3. QUERY HOLDING TIME (IN SEC)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57663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100" b="1" i="0" u="none" strike="noStrike">
                          <a:solidFill>
                            <a:srgbClr val="000000"/>
                          </a:solidFill>
                          <a:effectLst/>
                          <a:latin typeface="Calibri" panose="020F0502020204030204" pitchFamily="34" charset="0"/>
                        </a:rPr>
                        <a:t>4. QUERY HANDLING TIME (IN HRS)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57663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100" b="1" i="0" u="none" strike="noStrike">
                          <a:solidFill>
                            <a:srgbClr val="000000"/>
                          </a:solidFill>
                          <a:effectLst/>
                          <a:latin typeface="Calibri" panose="020F0502020204030204" pitchFamily="34" charset="0"/>
                        </a:rPr>
                        <a:t>5. AVERAGE  TASKS HANDLING PER DAY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57663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100" b="1" i="0" u="none" strike="noStrike">
                          <a:solidFill>
                            <a:srgbClr val="000000"/>
                          </a:solidFill>
                          <a:effectLst/>
                          <a:latin typeface="Calibri" panose="020F0502020204030204" pitchFamily="34" charset="0"/>
                        </a:rPr>
                        <a:t>6. % UNPLANNED LEAVES ON GIVEN DAY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NA</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graphicFrame>
        <p:nvGraphicFramePr>
          <p:cNvPr id="4" name="Object 3"/>
          <p:cNvGraphicFramePr>
            <a:graphicFrameLocks noChangeAspect="1"/>
          </p:cNvGraphicFramePr>
          <p:nvPr>
            <p:extLst/>
          </p:nvPr>
        </p:nvGraphicFramePr>
        <p:xfrm>
          <a:off x="9475076" y="156561"/>
          <a:ext cx="2207172" cy="1123368"/>
        </p:xfrm>
        <a:graphic>
          <a:graphicData uri="http://schemas.openxmlformats.org/presentationml/2006/ole">
            <mc:AlternateContent xmlns:mc="http://schemas.openxmlformats.org/markup-compatibility/2006">
              <mc:Choice xmlns:v="urn:schemas-microsoft-com:vml" Requires="v">
                <p:oleObj spid="_x0000_s18536"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9475076" y="156561"/>
                        <a:ext cx="2207172" cy="1123368"/>
                      </a:xfrm>
                      <a:prstGeom prst="rect">
                        <a:avLst/>
                      </a:prstGeom>
                    </p:spPr>
                  </p:pic>
                </p:oleObj>
              </mc:Fallback>
            </mc:AlternateContent>
          </a:graphicData>
        </a:graphic>
      </p:graphicFrame>
    </p:spTree>
    <p:extLst>
      <p:ext uri="{BB962C8B-B14F-4D97-AF65-F5344CB8AC3E}">
        <p14:creationId xmlns:p14="http://schemas.microsoft.com/office/powerpoint/2010/main" val="138159715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117</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472147" y="31273"/>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Response Plan</a:t>
            </a:r>
            <a:endParaRPr lang="en-US" sz="3600" b="1" kern="0" dirty="0">
              <a:solidFill>
                <a:srgbClr val="007BB9"/>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349732207"/>
              </p:ext>
            </p:extLst>
          </p:nvPr>
        </p:nvGraphicFramePr>
        <p:xfrm>
          <a:off x="9659460" y="163997"/>
          <a:ext cx="2177173" cy="1119610"/>
        </p:xfrm>
        <a:graphic>
          <a:graphicData uri="http://schemas.openxmlformats.org/presentationml/2006/ole">
            <mc:AlternateContent xmlns:mc="http://schemas.openxmlformats.org/markup-compatibility/2006">
              <mc:Choice xmlns:v="urn:schemas-microsoft-com:vml" Requires="v">
                <p:oleObj spid="_x0000_s19562"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9659460" y="163997"/>
                        <a:ext cx="2177173" cy="1119610"/>
                      </a:xfrm>
                      <a:prstGeom prst="rect">
                        <a:avLst/>
                      </a:prstGeom>
                    </p:spPr>
                  </p:pic>
                </p:oleObj>
              </mc:Fallback>
            </mc:AlternateContent>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205543416"/>
              </p:ext>
            </p:extLst>
          </p:nvPr>
        </p:nvGraphicFramePr>
        <p:xfrm>
          <a:off x="128336" y="1520349"/>
          <a:ext cx="11903243" cy="4883228"/>
        </p:xfrm>
        <a:graphic>
          <a:graphicData uri="http://schemas.openxmlformats.org/drawingml/2006/table">
            <a:tbl>
              <a:tblPr/>
              <a:tblGrid>
                <a:gridCol w="1168873">
                  <a:extLst>
                    <a:ext uri="{9D8B030D-6E8A-4147-A177-3AD203B41FA5}">
                      <a16:colId xmlns="" xmlns:a16="http://schemas.microsoft.com/office/drawing/2014/main" val="20000"/>
                    </a:ext>
                  </a:extLst>
                </a:gridCol>
                <a:gridCol w="7003919">
                  <a:extLst>
                    <a:ext uri="{9D8B030D-6E8A-4147-A177-3AD203B41FA5}">
                      <a16:colId xmlns="" xmlns:a16="http://schemas.microsoft.com/office/drawing/2014/main" val="20001"/>
                    </a:ext>
                  </a:extLst>
                </a:gridCol>
                <a:gridCol w="895308">
                  <a:extLst>
                    <a:ext uri="{9D8B030D-6E8A-4147-A177-3AD203B41FA5}">
                      <a16:colId xmlns="" xmlns:a16="http://schemas.microsoft.com/office/drawing/2014/main" val="20002"/>
                    </a:ext>
                  </a:extLst>
                </a:gridCol>
                <a:gridCol w="1566790">
                  <a:extLst>
                    <a:ext uri="{9D8B030D-6E8A-4147-A177-3AD203B41FA5}">
                      <a16:colId xmlns="" xmlns:a16="http://schemas.microsoft.com/office/drawing/2014/main" val="20003"/>
                    </a:ext>
                  </a:extLst>
                </a:gridCol>
                <a:gridCol w="1268353">
                  <a:extLst>
                    <a:ext uri="{9D8B030D-6E8A-4147-A177-3AD203B41FA5}">
                      <a16:colId xmlns="" xmlns:a16="http://schemas.microsoft.com/office/drawing/2014/main" val="20004"/>
                    </a:ext>
                  </a:extLst>
                </a:gridCol>
              </a:tblGrid>
              <a:tr h="339958">
                <a:tc gridSpan="5">
                  <a:txBody>
                    <a:bodyPr/>
                    <a:lstStyle/>
                    <a:p>
                      <a:pPr algn="ctr" fontAlgn="b"/>
                      <a:r>
                        <a:rPr lang="en-US" sz="1200" b="1" i="0" u="none" strike="noStrike" dirty="0">
                          <a:solidFill>
                            <a:srgbClr val="FFFFFF"/>
                          </a:solidFill>
                          <a:effectLst/>
                          <a:latin typeface="Arial Black" panose="020B0A04020102020204" pitchFamily="34" charset="0"/>
                        </a:rPr>
                        <a:t>RESPONSE PLAN</a:t>
                      </a:r>
                      <a:endParaRPr lang="en-US" sz="12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591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896254">
                <a:tc>
                  <a:txBody>
                    <a:bodyPr/>
                    <a:lstStyle/>
                    <a:p>
                      <a:pPr algn="ctr" fontAlgn="ctr"/>
                      <a:r>
                        <a:rPr lang="en-US" sz="1200" b="1" i="0" u="none" strike="noStrike">
                          <a:solidFill>
                            <a:srgbClr val="000000"/>
                          </a:solidFill>
                          <a:effectLst/>
                          <a:latin typeface="Calibri" panose="020F0502020204030204" pitchFamily="34" charset="0"/>
                        </a:rPr>
                        <a:t>Causes</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200" b="1" i="0" u="none" strike="noStrike">
                          <a:solidFill>
                            <a:srgbClr val="000000"/>
                          </a:solidFill>
                          <a:effectLst/>
                          <a:latin typeface="Calibri" panose="020F0502020204030204" pitchFamily="34" charset="0"/>
                        </a:rPr>
                        <a:t>IF ANSWER IS NO, FOR QUESTION "IS CAUSE (X)MACHINE BASED (Y/N)" AND FOR QUESTION "IS TARGET FOR MACHINE BASED X MET (Y/N)" THEN SOLUTIONS REFINED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200" b="1" i="0" u="none" strike="noStrike">
                          <a:solidFill>
                            <a:srgbClr val="000000"/>
                          </a:solidFill>
                          <a:effectLst/>
                          <a:latin typeface="Calibri" panose="020F0502020204030204" pitchFamily="34" charset="0"/>
                        </a:rPr>
                        <a:t>TIMELINE TO DEPLOY SOLUTION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200" b="1" i="0" u="none" strike="noStrike">
                          <a:solidFill>
                            <a:srgbClr val="000000"/>
                          </a:solidFill>
                          <a:effectLst/>
                          <a:latin typeface="Calibri" panose="020F0502020204030204" pitchFamily="34" charset="0"/>
                        </a:rPr>
                        <a:t>RESPONSIBLE PERSON THAT ENSURES SOLUTIONS IMPLEMENTED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200" b="1" i="0" u="none" strike="noStrike">
                          <a:solidFill>
                            <a:srgbClr val="000000"/>
                          </a:solidFill>
                          <a:effectLst/>
                          <a:latin typeface="Calibri" panose="020F0502020204030204" pitchFamily="34" charset="0"/>
                        </a:rPr>
                        <a:t>APPROVAL AUTHORITY</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extLst>
                  <a:ext uri="{0D108BD9-81ED-4DB2-BD59-A6C34878D82A}">
                    <a16:rowId xmlns="" xmlns:a16="http://schemas.microsoft.com/office/drawing/2014/main" val="10001"/>
                  </a:ext>
                </a:extLst>
              </a:tr>
              <a:tr h="1091988">
                <a:tc>
                  <a:txBody>
                    <a:bodyPr/>
                    <a:lstStyle/>
                    <a:p>
                      <a:pPr algn="l" fontAlgn="ctr"/>
                      <a:r>
                        <a:rPr lang="en-US" sz="1200" b="1" i="0" u="none" strike="noStrike">
                          <a:solidFill>
                            <a:srgbClr val="000000"/>
                          </a:solidFill>
                          <a:effectLst/>
                          <a:latin typeface="Calibri" panose="020F0502020204030204" pitchFamily="34" charset="0"/>
                        </a:rPr>
                        <a:t>1. TYPES OF TASK COMPLEXITY </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1200" b="1" i="0" u="none" strike="noStrike" dirty="0">
                          <a:solidFill>
                            <a:srgbClr val="000000"/>
                          </a:solidFill>
                          <a:effectLst/>
                          <a:latin typeface="Calibri" panose="020F0502020204030204" pitchFamily="34" charset="0"/>
                        </a:rPr>
                        <a:t> </a:t>
                      </a:r>
                      <a:r>
                        <a:rPr lang="en-US" sz="1200" b="1" i="0" u="none" strike="noStrike" dirty="0" smtClean="0">
                          <a:solidFill>
                            <a:srgbClr val="000000"/>
                          </a:solidFill>
                          <a:effectLst/>
                          <a:latin typeface="Calibri" panose="020F0502020204030204" pitchFamily="34" charset="0"/>
                        </a:rPr>
                        <a:t>Analyze past 3 months task distribution and increase high complex task distribution to experienced members by 20-30% over next3 weeks.  </a:t>
                      </a:r>
                    </a:p>
                    <a:p>
                      <a:pPr algn="l" fontAlgn="ctr"/>
                      <a:endParaRPr lang="en-US" sz="12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smtClean="0">
                          <a:solidFill>
                            <a:srgbClr val="000000"/>
                          </a:solidFill>
                          <a:effectLst/>
                          <a:latin typeface="Calibri" panose="020F0502020204030204" pitchFamily="34" charset="0"/>
                        </a:rPr>
                        <a:t>7-10 days</a:t>
                      </a:r>
                      <a:r>
                        <a:rPr lang="en-US" sz="1600" b="1"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1"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ctr"/>
                      <a:r>
                        <a:rPr lang="en-US" sz="1200" b="1"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 xmlns:a16="http://schemas.microsoft.com/office/drawing/2014/main" val="10002"/>
                  </a:ext>
                </a:extLst>
              </a:tr>
              <a:tr h="1381177">
                <a:tc>
                  <a:txBody>
                    <a:bodyPr/>
                    <a:lstStyle/>
                    <a:p>
                      <a:pPr algn="l" fontAlgn="ctr"/>
                      <a:r>
                        <a:rPr lang="en-US" sz="1200" b="1" i="0" u="none" strike="noStrike">
                          <a:solidFill>
                            <a:srgbClr val="000000"/>
                          </a:solidFill>
                          <a:effectLst/>
                          <a:latin typeface="Calibri" panose="020F0502020204030204" pitchFamily="34" charset="0"/>
                        </a:rPr>
                        <a:t>2. EXPERIENCE/ TENURE</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1200" b="1" i="0" u="none" strike="noStrike" dirty="0">
                          <a:solidFill>
                            <a:srgbClr val="000000"/>
                          </a:solidFill>
                          <a:effectLst/>
                          <a:latin typeface="Calibri" panose="020F0502020204030204" pitchFamily="34" charset="0"/>
                        </a:rPr>
                        <a:t> </a:t>
                      </a:r>
                      <a:r>
                        <a:rPr lang="en-US" sz="1200" b="1" i="0" u="none" strike="noStrike" dirty="0" smtClean="0">
                          <a:solidFill>
                            <a:srgbClr val="000000"/>
                          </a:solidFill>
                          <a:effectLst/>
                          <a:latin typeface="Calibri" panose="020F0502020204030204" pitchFamily="34" charset="0"/>
                        </a:rPr>
                        <a:t>1. Arrange a meeting with mid experienced staff and discuss their challenges and best practices with them and incorporate adequate best practices.</a:t>
                      </a:r>
                    </a:p>
                    <a:p>
                      <a:pPr marL="0" marR="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1200" b="1" i="0" u="none" strike="noStrike" dirty="0" smtClean="0">
                          <a:solidFill>
                            <a:srgbClr val="000000"/>
                          </a:solidFill>
                          <a:effectLst/>
                          <a:latin typeface="Calibri" panose="020F0502020204030204" pitchFamily="34" charset="0"/>
                        </a:rPr>
                        <a:t>2. Arrange refresh training sessions for mid experienced professionals</a:t>
                      </a:r>
                    </a:p>
                    <a:p>
                      <a:pPr marL="0" marR="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1200" b="1" i="0" u="none" strike="noStrike" dirty="0" smtClean="0">
                          <a:solidFill>
                            <a:srgbClr val="000000"/>
                          </a:solidFill>
                          <a:effectLst/>
                          <a:latin typeface="Calibri" panose="020F0502020204030204" pitchFamily="34" charset="0"/>
                        </a:rPr>
                        <a:t>3. Develop and improvement plan for consistent low performers</a:t>
                      </a:r>
                    </a:p>
                    <a:p>
                      <a:pPr marL="0" marR="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1200" b="1" i="0" u="none" strike="noStrike" dirty="0" smtClean="0">
                          <a:solidFill>
                            <a:srgbClr val="000000"/>
                          </a:solidFill>
                          <a:effectLst/>
                          <a:latin typeface="Calibri" panose="020F0502020204030204" pitchFamily="34" charset="0"/>
                        </a:rPr>
                        <a:t>4. Standardize technicians / engineers performance with frequent online tests every week that ensure employee know details of the process and error patterns. And map their performance with appraisals</a:t>
                      </a:r>
                    </a:p>
                    <a:p>
                      <a:pPr marL="0" marR="0" indent="0" algn="l" defTabSz="914400" rtl="0" eaLnBrk="1" fontAlgn="ctr" latinLnBrk="0" hangingPunct="1">
                        <a:lnSpc>
                          <a:spcPct val="100000"/>
                        </a:lnSpc>
                        <a:spcBef>
                          <a:spcPts val="0"/>
                        </a:spcBef>
                        <a:spcAft>
                          <a:spcPts val="0"/>
                        </a:spcAft>
                        <a:buClr>
                          <a:srgbClr val="000000"/>
                        </a:buClr>
                        <a:buSzTx/>
                        <a:buFont typeface="Arial"/>
                        <a:buNone/>
                        <a:tabLst/>
                        <a:defRPr/>
                      </a:pPr>
                      <a:endParaRPr lang="en-US" sz="1200" b="1" i="0" u="none" strike="noStrike" dirty="0" smtClean="0">
                        <a:solidFill>
                          <a:srgbClr val="000000"/>
                        </a:solidFill>
                        <a:effectLst/>
                        <a:latin typeface="Calibri" panose="020F0502020204030204" pitchFamily="34" charset="0"/>
                      </a:endParaRPr>
                    </a:p>
                    <a:p>
                      <a:pPr algn="l" fontAlgn="ctr"/>
                      <a:endParaRPr lang="en-US" sz="12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smtClean="0">
                          <a:solidFill>
                            <a:srgbClr val="000000"/>
                          </a:solidFill>
                          <a:effectLst/>
                          <a:latin typeface="Calibri" panose="020F0502020204030204" pitchFamily="34" charset="0"/>
                        </a:rPr>
                        <a:t>7-10 days</a:t>
                      </a:r>
                      <a:r>
                        <a:rPr lang="en-US" sz="1400" b="1"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 </a:t>
                      </a:r>
                      <a:r>
                        <a:rPr lang="en-US" sz="1600" b="1" i="0" u="none" strike="noStrike" dirty="0" smtClean="0">
                          <a:solidFill>
                            <a:srgbClr val="000000"/>
                          </a:solidFill>
                          <a:effectLst/>
                          <a:latin typeface="Calibri" panose="020F0502020204030204" pitchFamily="34" charset="0"/>
                        </a:rPr>
                        <a:t>Team lead / Supervisor /</a:t>
                      </a:r>
                    </a:p>
                    <a:p>
                      <a:pPr algn="ctr" fontAlgn="ctr"/>
                      <a:r>
                        <a:rPr lang="en-US" sz="1600" b="1" i="0" u="none" strike="noStrike" dirty="0" smtClean="0">
                          <a:solidFill>
                            <a:srgbClr val="000000"/>
                          </a:solidFill>
                          <a:effectLst/>
                          <a:latin typeface="Calibri" panose="020F0502020204030204" pitchFamily="34" charset="0"/>
                        </a:rPr>
                        <a:t>project leader</a:t>
                      </a:r>
                      <a:endParaRPr lang="en-US" sz="16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600" b="1" i="0" u="none" strike="noStrike" dirty="0">
                          <a:solidFill>
                            <a:srgbClr val="000000"/>
                          </a:solidFill>
                          <a:effectLst/>
                          <a:latin typeface="Calibri" panose="020F0502020204030204" pitchFamily="34" charset="0"/>
                        </a:rPr>
                        <a:t> </a:t>
                      </a:r>
                      <a:r>
                        <a:rPr lang="en-US" sz="1600" b="1" i="0" u="none" strike="noStrike" dirty="0" smtClean="0">
                          <a:solidFill>
                            <a:srgbClr val="000000"/>
                          </a:solidFill>
                          <a:effectLst/>
                          <a:latin typeface="Calibri" panose="020F0502020204030204" pitchFamily="34" charset="0"/>
                        </a:rPr>
                        <a:t>Manager</a:t>
                      </a:r>
                      <a:endParaRPr lang="en-US" sz="16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 xmlns:a16="http://schemas.microsoft.com/office/drawing/2014/main" val="10003"/>
                  </a:ext>
                </a:extLst>
              </a:tr>
              <a:tr h="1091988">
                <a:tc>
                  <a:txBody>
                    <a:bodyPr/>
                    <a:lstStyle/>
                    <a:p>
                      <a:pPr algn="l" fontAlgn="ctr"/>
                      <a:r>
                        <a:rPr lang="en-US" sz="1200" b="1" i="0" u="none" strike="noStrike" dirty="0">
                          <a:solidFill>
                            <a:srgbClr val="000000"/>
                          </a:solidFill>
                          <a:effectLst/>
                          <a:latin typeface="Calibri" panose="020F0502020204030204" pitchFamily="34" charset="0"/>
                        </a:rPr>
                        <a:t>3. QUERY HOLDING TIME (IN SEC)</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200" b="1" i="0" u="none" strike="noStrike" dirty="0">
                          <a:solidFill>
                            <a:srgbClr val="000000"/>
                          </a:solidFill>
                          <a:effectLst/>
                          <a:latin typeface="Calibri" panose="020F0502020204030204" pitchFamily="34" charset="0"/>
                        </a:rPr>
                        <a:t> </a:t>
                      </a:r>
                      <a:r>
                        <a:rPr lang="en-US" sz="1200" b="1" i="0" u="none" strike="noStrike" dirty="0" smtClean="0">
                          <a:solidFill>
                            <a:srgbClr val="000000"/>
                          </a:solidFill>
                          <a:effectLst/>
                          <a:latin typeface="Calibri" panose="020F0502020204030204" pitchFamily="34" charset="0"/>
                        </a:rPr>
                        <a:t>Manage the calls in proper way</a:t>
                      </a:r>
                      <a:endParaRPr lang="en-US" sz="12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dirty="0" smtClean="0">
                          <a:solidFill>
                            <a:srgbClr val="000000"/>
                          </a:solidFill>
                          <a:effectLst/>
                          <a:latin typeface="Calibri" panose="020F0502020204030204" pitchFamily="34" charset="0"/>
                        </a:rPr>
                        <a:t>7-10 days</a:t>
                      </a:r>
                      <a:r>
                        <a:rPr lang="en-US" sz="1400" b="1"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200" b="1"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ctr"/>
                      <a:r>
                        <a:rPr lang="en-US" sz="1200" b="1"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
        <p:nvSpPr>
          <p:cNvPr id="17" name="Rectangle 16"/>
          <p:cNvSpPr/>
          <p:nvPr/>
        </p:nvSpPr>
        <p:spPr>
          <a:xfrm>
            <a:off x="508364" y="1511627"/>
            <a:ext cx="11023670" cy="1215807"/>
          </a:xfrm>
          <a:prstGeom prst="rect">
            <a:avLst/>
          </a:prstGeom>
          <a:solidFill>
            <a:schemeClr val="accent2">
              <a:lumMod val="75000"/>
              <a:alpha val="17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Tree>
    <p:extLst>
      <p:ext uri="{BB962C8B-B14F-4D97-AF65-F5344CB8AC3E}">
        <p14:creationId xmlns:p14="http://schemas.microsoft.com/office/powerpoint/2010/main" val="30154448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118</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472147" y="31273"/>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Response Plan Continued…</a:t>
            </a:r>
            <a:endParaRPr lang="en-US" sz="3600" b="1" kern="0" dirty="0">
              <a:solidFill>
                <a:srgbClr val="007BB9"/>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387633659"/>
              </p:ext>
            </p:extLst>
          </p:nvPr>
        </p:nvGraphicFramePr>
        <p:xfrm>
          <a:off x="504497" y="1416331"/>
          <a:ext cx="11169426" cy="4502868"/>
        </p:xfrm>
        <a:graphic>
          <a:graphicData uri="http://schemas.openxmlformats.org/drawingml/2006/table">
            <a:tbl>
              <a:tblPr/>
              <a:tblGrid>
                <a:gridCol w="1229709">
                  <a:extLst>
                    <a:ext uri="{9D8B030D-6E8A-4147-A177-3AD203B41FA5}">
                      <a16:colId xmlns="" xmlns:a16="http://schemas.microsoft.com/office/drawing/2014/main" val="20000"/>
                    </a:ext>
                  </a:extLst>
                </a:gridCol>
                <a:gridCol w="6439244">
                  <a:extLst>
                    <a:ext uri="{9D8B030D-6E8A-4147-A177-3AD203B41FA5}">
                      <a16:colId xmlns="" xmlns:a16="http://schemas.microsoft.com/office/drawing/2014/main" val="20001"/>
                    </a:ext>
                  </a:extLst>
                </a:gridCol>
                <a:gridCol w="840114">
                  <a:extLst>
                    <a:ext uri="{9D8B030D-6E8A-4147-A177-3AD203B41FA5}">
                      <a16:colId xmlns="" xmlns:a16="http://schemas.microsoft.com/office/drawing/2014/main" val="20002"/>
                    </a:ext>
                  </a:extLst>
                </a:gridCol>
                <a:gridCol w="1470199">
                  <a:extLst>
                    <a:ext uri="{9D8B030D-6E8A-4147-A177-3AD203B41FA5}">
                      <a16:colId xmlns="" xmlns:a16="http://schemas.microsoft.com/office/drawing/2014/main" val="20003"/>
                    </a:ext>
                  </a:extLst>
                </a:gridCol>
                <a:gridCol w="1190160">
                  <a:extLst>
                    <a:ext uri="{9D8B030D-6E8A-4147-A177-3AD203B41FA5}">
                      <a16:colId xmlns="" xmlns:a16="http://schemas.microsoft.com/office/drawing/2014/main" val="20004"/>
                    </a:ext>
                  </a:extLst>
                </a:gridCol>
              </a:tblGrid>
              <a:tr h="312791">
                <a:tc gridSpan="5">
                  <a:txBody>
                    <a:bodyPr/>
                    <a:lstStyle/>
                    <a:p>
                      <a:pPr algn="ctr" fontAlgn="b"/>
                      <a:r>
                        <a:rPr lang="en-US" sz="1100" b="1" i="0" u="none" strike="noStrike" dirty="0">
                          <a:solidFill>
                            <a:srgbClr val="FFFFFF"/>
                          </a:solidFill>
                          <a:effectLst/>
                          <a:latin typeface="Arial Black" panose="020B0A04020102020204" pitchFamily="34" charset="0"/>
                        </a:rPr>
                        <a:t>RESPONSE PLAN</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591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824635">
                <a:tc>
                  <a:txBody>
                    <a:bodyPr/>
                    <a:lstStyle/>
                    <a:p>
                      <a:pPr algn="ctr" fontAlgn="ctr"/>
                      <a:r>
                        <a:rPr lang="en-US" sz="1200" b="1" i="0" u="none" strike="noStrike" dirty="0">
                          <a:solidFill>
                            <a:srgbClr val="000000"/>
                          </a:solidFill>
                          <a:effectLst/>
                          <a:latin typeface="Calibri" panose="020F0502020204030204" pitchFamily="34" charset="0"/>
                        </a:rPr>
                        <a:t>Causes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200" b="1" i="0" u="none" strike="noStrike" dirty="0">
                          <a:solidFill>
                            <a:srgbClr val="000000"/>
                          </a:solidFill>
                          <a:effectLst/>
                          <a:latin typeface="Calibri" panose="020F0502020204030204" pitchFamily="34" charset="0"/>
                        </a:rPr>
                        <a:t>IF ANSWER IS NO, FOR QUESTION "IS CAUSE (X)MACHINE BASED (Y/N)" AND FOR QUESTION "IS TARGET FOR MACHINE BASED X MET (Y/N)" THEN SOLUTIONS REFINED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200" b="1" i="0" u="none" strike="noStrike">
                          <a:solidFill>
                            <a:srgbClr val="000000"/>
                          </a:solidFill>
                          <a:effectLst/>
                          <a:latin typeface="Calibri" panose="020F0502020204030204" pitchFamily="34" charset="0"/>
                        </a:rPr>
                        <a:t>TIMELINE TO DEPLOY SOLUTION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200" b="1" i="0" u="none" strike="noStrike">
                          <a:solidFill>
                            <a:srgbClr val="000000"/>
                          </a:solidFill>
                          <a:effectLst/>
                          <a:latin typeface="Calibri" panose="020F0502020204030204" pitchFamily="34" charset="0"/>
                        </a:rPr>
                        <a:t>RESPONSIBLE PERSON THAT ENSURES SOLUTIONS IMPLEMENTED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ctr"/>
                      <a:r>
                        <a:rPr lang="en-US" sz="1200" b="1" i="0" u="none" strike="noStrike">
                          <a:solidFill>
                            <a:srgbClr val="000000"/>
                          </a:solidFill>
                          <a:effectLst/>
                          <a:latin typeface="Calibri" panose="020F0502020204030204" pitchFamily="34" charset="0"/>
                        </a:rPr>
                        <a:t>APPROVAL AUTHORITY</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8CBAD"/>
                    </a:solidFill>
                  </a:tcPr>
                </a:tc>
                <a:extLst>
                  <a:ext uri="{0D108BD9-81ED-4DB2-BD59-A6C34878D82A}">
                    <a16:rowId xmlns="" xmlns:a16="http://schemas.microsoft.com/office/drawing/2014/main" val="10001"/>
                  </a:ext>
                </a:extLst>
              </a:tr>
              <a:tr h="938376">
                <a:tc>
                  <a:txBody>
                    <a:bodyPr/>
                    <a:lstStyle/>
                    <a:p>
                      <a:pPr algn="l" fontAlgn="ctr"/>
                      <a:r>
                        <a:rPr lang="en-US" sz="1200" b="1" i="0" u="none" strike="noStrike">
                          <a:solidFill>
                            <a:srgbClr val="000000"/>
                          </a:solidFill>
                          <a:effectLst/>
                          <a:latin typeface="Calibri" panose="020F0502020204030204" pitchFamily="34" charset="0"/>
                        </a:rPr>
                        <a:t>4. QUERY HANDLING TIME (IN HRS)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rgbClr val="000000"/>
                          </a:solidFill>
                          <a:effectLst/>
                          <a:latin typeface="Calibri" panose="020F0502020204030204" pitchFamily="34" charset="0"/>
                        </a:rPr>
                        <a:t> </a:t>
                      </a:r>
                      <a:r>
                        <a:rPr lang="en-US" sz="1200" b="1" i="0" u="none" strike="noStrike" dirty="0" smtClean="0">
                          <a:solidFill>
                            <a:srgbClr val="000000"/>
                          </a:solidFill>
                          <a:effectLst/>
                          <a:latin typeface="Calibri" panose="020F0502020204030204" pitchFamily="34" charset="0"/>
                        </a:rPr>
                        <a:t>Get Proper understanding of whole the process.it helps to reduce the query handling time</a:t>
                      </a:r>
                      <a:endParaRPr lang="en-US" sz="12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smtClean="0">
                          <a:solidFill>
                            <a:srgbClr val="000000"/>
                          </a:solidFill>
                          <a:effectLst/>
                          <a:latin typeface="Calibri" panose="020F0502020204030204" pitchFamily="34" charset="0"/>
                        </a:rPr>
                        <a:t>7-10 days</a:t>
                      </a:r>
                      <a:r>
                        <a:rPr lang="en-US" sz="1400" b="1"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1"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200" b="1"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 xmlns:a16="http://schemas.microsoft.com/office/drawing/2014/main" val="10002"/>
                  </a:ext>
                </a:extLst>
              </a:tr>
              <a:tr h="1146906">
                <a:tc>
                  <a:txBody>
                    <a:bodyPr/>
                    <a:lstStyle/>
                    <a:p>
                      <a:pPr algn="l" fontAlgn="ctr"/>
                      <a:r>
                        <a:rPr lang="en-US" sz="1200" b="1" i="0" u="none" strike="noStrike" dirty="0">
                          <a:solidFill>
                            <a:srgbClr val="000000"/>
                          </a:solidFill>
                          <a:effectLst/>
                          <a:latin typeface="Calibri" panose="020F0502020204030204" pitchFamily="34" charset="0"/>
                        </a:rPr>
                        <a:t>5. AVERAGE  TASKS HANDLING PER DAY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1200" b="1" i="0" u="none" strike="noStrike" dirty="0">
                          <a:solidFill>
                            <a:srgbClr val="000000"/>
                          </a:solidFill>
                          <a:effectLst/>
                          <a:latin typeface="Calibri" panose="020F0502020204030204" pitchFamily="34" charset="0"/>
                        </a:rPr>
                        <a:t> </a:t>
                      </a:r>
                      <a:r>
                        <a:rPr lang="en-US" sz="1200" b="1" i="0" u="none" strike="noStrike" dirty="0" smtClean="0">
                          <a:solidFill>
                            <a:srgbClr val="000000"/>
                          </a:solidFill>
                          <a:effectLst/>
                          <a:latin typeface="Calibri" panose="020F0502020204030204" pitchFamily="34" charset="0"/>
                        </a:rPr>
                        <a:t>1. Conduct a task handling assessment for next 3-4 days with few case staff from experienced /mid experienced / fresher</a:t>
                      </a:r>
                      <a:r>
                        <a:rPr lang="en-US" sz="1200" b="1" i="0" u="none" strike="noStrike" baseline="0" dirty="0" smtClean="0">
                          <a:solidFill>
                            <a:srgbClr val="000000"/>
                          </a:solidFill>
                          <a:effectLst/>
                          <a:latin typeface="Calibri" panose="020F0502020204030204" pitchFamily="34" charset="0"/>
                        </a:rPr>
                        <a:t> </a:t>
                      </a:r>
                      <a:r>
                        <a:rPr lang="en-US" sz="1200" b="1" i="0" u="none" strike="noStrike" dirty="0" smtClean="0">
                          <a:solidFill>
                            <a:srgbClr val="000000"/>
                          </a:solidFill>
                          <a:effectLst/>
                          <a:latin typeface="Calibri" panose="020F0502020204030204" pitchFamily="34" charset="0"/>
                        </a:rPr>
                        <a:t> and understand time consumption patterns across volume driven (actual tasks), trigger driven(meetings driven) and % time consumptions on work on total time spent in office.</a:t>
                      </a:r>
                    </a:p>
                    <a:p>
                      <a:pPr marL="0" marR="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1200" b="1" i="0" u="none" strike="noStrike" dirty="0" smtClean="0">
                          <a:solidFill>
                            <a:srgbClr val="000000"/>
                          </a:solidFill>
                          <a:effectLst/>
                          <a:latin typeface="Calibri" panose="020F0502020204030204" pitchFamily="34" charset="0"/>
                        </a:rPr>
                        <a:t>2. Ensure task switching reduces by 20-30% at fresher's level by ensuring minimal task switching for fresher's as low as 1 task a day</a:t>
                      </a:r>
                    </a:p>
                    <a:p>
                      <a:pPr algn="l" fontAlgn="ctr"/>
                      <a:endParaRPr lang="en-US" sz="12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smtClean="0">
                          <a:solidFill>
                            <a:srgbClr val="000000"/>
                          </a:solidFill>
                          <a:effectLst/>
                          <a:latin typeface="Calibri" panose="020F0502020204030204" pitchFamily="34" charset="0"/>
                        </a:rPr>
                        <a:t>7-10 days</a:t>
                      </a:r>
                      <a:r>
                        <a:rPr lang="en-US" sz="1400" b="1"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dirty="0">
                          <a:solidFill>
                            <a:srgbClr val="000000"/>
                          </a:solidFill>
                          <a:effectLst/>
                          <a:latin typeface="Calibri" panose="020F0502020204030204" pitchFamily="34" charset="0"/>
                        </a:rPr>
                        <a:t> </a:t>
                      </a:r>
                      <a:r>
                        <a:rPr lang="en-US" sz="1600" b="1" i="0" u="none" strike="noStrike" dirty="0" smtClean="0">
                          <a:solidFill>
                            <a:srgbClr val="000000"/>
                          </a:solidFill>
                          <a:effectLst/>
                          <a:latin typeface="Calibri" panose="020F0502020204030204" pitchFamily="34" charset="0"/>
                        </a:rPr>
                        <a:t> Team lead / Supervisor /</a:t>
                      </a:r>
                    </a:p>
                    <a:p>
                      <a:pPr algn="ctr" fontAlgn="ctr"/>
                      <a:r>
                        <a:rPr lang="en-US" sz="1600" b="1" i="0" u="none" strike="noStrike" dirty="0" smtClean="0">
                          <a:solidFill>
                            <a:srgbClr val="000000"/>
                          </a:solidFill>
                          <a:effectLst/>
                          <a:latin typeface="Calibri" panose="020F0502020204030204" pitchFamily="34" charset="0"/>
                        </a:rPr>
                        <a:t>project leader</a:t>
                      </a:r>
                    </a:p>
                    <a:p>
                      <a:pPr algn="l" fontAlgn="ctr"/>
                      <a:endParaRPr lang="en-US" sz="12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200" b="1" i="0" u="none" strike="noStrike" dirty="0">
                          <a:solidFill>
                            <a:srgbClr val="000000"/>
                          </a:solidFill>
                          <a:effectLst/>
                          <a:latin typeface="Calibri" panose="020F0502020204030204" pitchFamily="34" charset="0"/>
                        </a:rPr>
                        <a:t> </a:t>
                      </a:r>
                      <a:r>
                        <a:rPr lang="en-US" sz="1200" b="1" i="0" u="none" strike="noStrike" dirty="0" smtClean="0">
                          <a:solidFill>
                            <a:srgbClr val="000000"/>
                          </a:solidFill>
                          <a:effectLst/>
                          <a:latin typeface="Calibri" panose="020F0502020204030204" pitchFamily="34" charset="0"/>
                        </a:rPr>
                        <a:t> </a:t>
                      </a:r>
                      <a:r>
                        <a:rPr lang="en-US" sz="1600" b="1" i="0" u="none" strike="noStrike" dirty="0" smtClean="0">
                          <a:solidFill>
                            <a:srgbClr val="000000"/>
                          </a:solidFill>
                          <a:effectLst/>
                          <a:latin typeface="Calibri" panose="020F0502020204030204" pitchFamily="34" charset="0"/>
                        </a:rPr>
                        <a:t>Manager</a:t>
                      </a:r>
                    </a:p>
                    <a:p>
                      <a:pPr algn="ctr" fontAlgn="ctr"/>
                      <a:endParaRPr lang="en-US" sz="12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 xmlns:a16="http://schemas.microsoft.com/office/drawing/2014/main" val="10003"/>
                  </a:ext>
                </a:extLst>
              </a:tr>
              <a:tr h="1146906">
                <a:tc>
                  <a:txBody>
                    <a:bodyPr/>
                    <a:lstStyle/>
                    <a:p>
                      <a:pPr algn="l" fontAlgn="ctr"/>
                      <a:r>
                        <a:rPr lang="en-US" sz="1200" b="1" i="0" u="none" strike="noStrike" dirty="0">
                          <a:solidFill>
                            <a:srgbClr val="000000"/>
                          </a:solidFill>
                          <a:effectLst/>
                          <a:latin typeface="Calibri" panose="020F0502020204030204" pitchFamily="34" charset="0"/>
                        </a:rPr>
                        <a:t>6. % UNPLANNED LEAVES ON GIVEN DAY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rgbClr val="000000"/>
                          </a:solidFill>
                          <a:effectLst/>
                          <a:latin typeface="Calibri" panose="020F0502020204030204" pitchFamily="34" charset="0"/>
                        </a:rPr>
                        <a:t> </a:t>
                      </a:r>
                      <a:r>
                        <a:rPr lang="en-US" sz="1200" b="1" i="0" u="none" strike="noStrike" dirty="0" smtClean="0">
                          <a:solidFill>
                            <a:srgbClr val="000000"/>
                          </a:solidFill>
                          <a:effectLst/>
                          <a:latin typeface="Calibri" panose="020F0502020204030204" pitchFamily="34" charset="0"/>
                        </a:rPr>
                        <a:t>1. Analyze unplanned leaves pattern restructure appraisal policy with negative points on unplanned leaves</a:t>
                      </a:r>
                    </a:p>
                    <a:p>
                      <a:pPr marL="0" marR="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1200" b="1" i="0" u="none" strike="noStrike" dirty="0" smtClean="0">
                          <a:solidFill>
                            <a:srgbClr val="000000"/>
                          </a:solidFill>
                          <a:effectLst/>
                          <a:latin typeface="Calibri" panose="020F0502020204030204" pitchFamily="34" charset="0"/>
                        </a:rPr>
                        <a:t>2. Encourage team planned leaves before time.</a:t>
                      </a:r>
                    </a:p>
                    <a:p>
                      <a:pPr algn="l" fontAlgn="ctr"/>
                      <a:endParaRPr lang="en-US" sz="12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smtClean="0">
                          <a:solidFill>
                            <a:srgbClr val="000000"/>
                          </a:solidFill>
                          <a:effectLst/>
                          <a:latin typeface="Calibri" panose="020F0502020204030204" pitchFamily="34" charset="0"/>
                        </a:rPr>
                        <a:t>7-10 days</a:t>
                      </a:r>
                      <a:r>
                        <a:rPr lang="en-US" sz="1400" b="1"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
        <p:nvSpPr>
          <p:cNvPr id="10" name="Rectangle 9"/>
          <p:cNvSpPr/>
          <p:nvPr/>
        </p:nvSpPr>
        <p:spPr>
          <a:xfrm>
            <a:off x="489673" y="1416331"/>
            <a:ext cx="11177994" cy="1128712"/>
          </a:xfrm>
          <a:prstGeom prst="rect">
            <a:avLst/>
          </a:prstGeom>
          <a:solidFill>
            <a:schemeClr val="accent2">
              <a:lumMod val="75000"/>
              <a:alpha val="17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Tree>
    <p:extLst>
      <p:ext uri="{BB962C8B-B14F-4D97-AF65-F5344CB8AC3E}">
        <p14:creationId xmlns:p14="http://schemas.microsoft.com/office/powerpoint/2010/main" val="15953710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8"/>
          <p:cNvSpPr>
            <a:spLocks noChangeArrowheads="1"/>
          </p:cNvSpPr>
          <p:nvPr/>
        </p:nvSpPr>
        <p:spPr bwMode="auto">
          <a:xfrm>
            <a:off x="804984" y="1214758"/>
            <a:ext cx="10529851" cy="4833596"/>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just"/>
            <a:endParaRPr lang="en-US" dirty="0">
              <a:solidFill>
                <a:srgbClr val="FFFFFF"/>
              </a:solidFill>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119</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472147" y="31273"/>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a:solidFill>
                  <a:srgbClr val="007BB9"/>
                </a:solidFill>
              </a:rPr>
              <a:t>Project </a:t>
            </a:r>
            <a:r>
              <a:rPr lang="en-US" sz="3600" b="1" kern="0" dirty="0" smtClean="0">
                <a:solidFill>
                  <a:srgbClr val="007BB9"/>
                </a:solidFill>
              </a:rPr>
              <a:t>Sign off &amp; Closure</a:t>
            </a:r>
            <a:endParaRPr lang="en-US" sz="3600" b="1" kern="0" dirty="0">
              <a:solidFill>
                <a:srgbClr val="007BB9"/>
              </a:solidFill>
            </a:endParaRPr>
          </a:p>
        </p:txBody>
      </p:sp>
      <p:sp>
        <p:nvSpPr>
          <p:cNvPr id="10" name="Text Box 8"/>
          <p:cNvSpPr txBox="1">
            <a:spLocks noChangeArrowheads="1"/>
          </p:cNvSpPr>
          <p:nvPr/>
        </p:nvSpPr>
        <p:spPr bwMode="auto">
          <a:xfrm>
            <a:off x="950466" y="1270837"/>
            <a:ext cx="10107678" cy="4708981"/>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400" b="1" i="1" dirty="0">
                <a:solidFill>
                  <a:prstClr val="black"/>
                </a:solidFill>
              </a:rPr>
              <a:t>       Receiving approval from Process Owner, MBB and Finance Manager for project completion. </a:t>
            </a:r>
          </a:p>
          <a:p>
            <a:pPr algn="just" fontAlgn="base">
              <a:spcBef>
                <a:spcPct val="50000"/>
              </a:spcBef>
              <a:spcAft>
                <a:spcPct val="0"/>
              </a:spcAft>
            </a:pPr>
            <a:r>
              <a:rPr lang="en-US" sz="2400" b="1" i="1" dirty="0">
                <a:solidFill>
                  <a:prstClr val="black"/>
                </a:solidFill>
              </a:rPr>
              <a:t>      We computed Long term sigma, as short term sigma not applicable here. Every single month for next 3 months it will be responsibility of supervisor to share that data with GB. </a:t>
            </a:r>
          </a:p>
          <a:p>
            <a:pPr algn="just" fontAlgn="base">
              <a:spcBef>
                <a:spcPct val="50000"/>
              </a:spcBef>
              <a:spcAft>
                <a:spcPct val="0"/>
              </a:spcAft>
            </a:pPr>
            <a:r>
              <a:rPr lang="en-US" sz="2400" b="1" i="1" dirty="0">
                <a:solidFill>
                  <a:prstClr val="black"/>
                </a:solidFill>
              </a:rPr>
              <a:t>      The responsibility of GB is to calculate sigma value for every month. GB need to investigate If that value is less than long term sigma and if it is less and If it happens consistently for 3 months then BB need to get involve and fix it.</a:t>
            </a:r>
          </a:p>
          <a:p>
            <a:pPr algn="just" fontAlgn="base">
              <a:spcBef>
                <a:spcPct val="50000"/>
              </a:spcBef>
              <a:spcAft>
                <a:spcPct val="0"/>
              </a:spcAft>
            </a:pPr>
            <a:r>
              <a:rPr lang="en-US" sz="2400" b="1" i="1" dirty="0">
                <a:solidFill>
                  <a:prstClr val="black"/>
                </a:solidFill>
              </a:rPr>
              <a:t>      Submission of LSS GB project master file, cause and solutions log and relevant documents to responsible person from operation.</a:t>
            </a:r>
          </a:p>
        </p:txBody>
      </p:sp>
    </p:spTree>
    <p:extLst>
      <p:ext uri="{BB962C8B-B14F-4D97-AF65-F5344CB8AC3E}">
        <p14:creationId xmlns:p14="http://schemas.microsoft.com/office/powerpoint/2010/main" val="39062203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34" y="807467"/>
            <a:ext cx="11582401" cy="687504"/>
          </a:xfrm>
        </p:spPr>
        <p:txBody>
          <a:bodyPr anchor="ctr"/>
          <a:lstStyle/>
          <a:p>
            <a:r>
              <a:rPr lang="en-US" dirty="0" smtClean="0"/>
              <a:t>COMMUNICATION PLAN (RACI MATRIX)</a:t>
            </a:r>
            <a:endParaRPr lang="en-US" dirty="0"/>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12</a:t>
            </a:fld>
            <a:endParaRPr lang="en">
              <a:solidFill>
                <a:srgbClr val="FFFFFF"/>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742856531"/>
              </p:ext>
            </p:extLst>
          </p:nvPr>
        </p:nvGraphicFramePr>
        <p:xfrm>
          <a:off x="609599" y="1770742"/>
          <a:ext cx="10922433" cy="1818640"/>
        </p:xfrm>
        <a:graphic>
          <a:graphicData uri="http://schemas.openxmlformats.org/drawingml/2006/table">
            <a:tbl>
              <a:tblPr firstRow="1" bandRow="1">
                <a:tableStyleId>{69012ECD-51FC-41F1-AA8D-1B2483CD663E}</a:tableStyleId>
              </a:tblPr>
              <a:tblGrid>
                <a:gridCol w="2032001">
                  <a:extLst>
                    <a:ext uri="{9D8B030D-6E8A-4147-A177-3AD203B41FA5}">
                      <a16:colId xmlns="" xmlns:a16="http://schemas.microsoft.com/office/drawing/2014/main" val="608974487"/>
                    </a:ext>
                  </a:extLst>
                </a:gridCol>
                <a:gridCol w="2931886">
                  <a:extLst>
                    <a:ext uri="{9D8B030D-6E8A-4147-A177-3AD203B41FA5}">
                      <a16:colId xmlns="" xmlns:a16="http://schemas.microsoft.com/office/drawing/2014/main" val="3233032893"/>
                    </a:ext>
                  </a:extLst>
                </a:gridCol>
                <a:gridCol w="5958546">
                  <a:extLst>
                    <a:ext uri="{9D8B030D-6E8A-4147-A177-3AD203B41FA5}">
                      <a16:colId xmlns="" xmlns:a16="http://schemas.microsoft.com/office/drawing/2014/main" val="1203036978"/>
                    </a:ext>
                  </a:extLst>
                </a:gridCol>
              </a:tblGrid>
              <a:tr h="370840">
                <a:tc>
                  <a:txBody>
                    <a:bodyPr/>
                    <a:lstStyle/>
                    <a:p>
                      <a:pPr algn="ctr"/>
                      <a:r>
                        <a:rPr lang="en-US" sz="1600" dirty="0" smtClean="0"/>
                        <a:t>RACI</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RESPONSIBLE</a:t>
                      </a:r>
                      <a:r>
                        <a:rPr lang="en-US" sz="1600" baseline="0" dirty="0" smtClean="0"/>
                        <a:t> PERSON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NAME OF</a:t>
                      </a:r>
                      <a:r>
                        <a:rPr lang="en-US" sz="1600" baseline="0" dirty="0" smtClean="0"/>
                        <a:t> PERSON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297313417"/>
                  </a:ext>
                </a:extLst>
              </a:tr>
              <a:tr h="370840">
                <a:tc>
                  <a:txBody>
                    <a:bodyPr/>
                    <a:lstStyle/>
                    <a:p>
                      <a:pPr algn="ctr"/>
                      <a:r>
                        <a:rPr lang="en-US" sz="1600" dirty="0" smtClean="0"/>
                        <a:t>Responsible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Green Belt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cap="none" normalizeH="0" baseline="0" dirty="0" smtClean="0">
                          <a:ln>
                            <a:noFill/>
                          </a:ln>
                          <a:solidFill>
                            <a:schemeClr val="tx1"/>
                          </a:solidFill>
                          <a:effectLst/>
                          <a:latin typeface="Arial" charset="0"/>
                        </a:rPr>
                        <a:t>Mr. </a:t>
                      </a:r>
                      <a:r>
                        <a:rPr kumimoji="0" lang="en-US" sz="1600" b="0" i="0" u="none" strike="noStrike" cap="none" normalizeH="0" baseline="0" dirty="0" err="1" smtClean="0">
                          <a:ln>
                            <a:noFill/>
                          </a:ln>
                          <a:solidFill>
                            <a:schemeClr val="tx1"/>
                          </a:solidFill>
                          <a:effectLst/>
                          <a:latin typeface="Arial" charset="0"/>
                        </a:rPr>
                        <a:t>Mohit</a:t>
                      </a:r>
                      <a:r>
                        <a:rPr kumimoji="0" lang="en-US" sz="1600" b="0" i="0" u="none" strike="noStrike" cap="none" normalizeH="0" baseline="0" dirty="0" smtClean="0">
                          <a:ln>
                            <a:noFill/>
                          </a:ln>
                          <a:solidFill>
                            <a:schemeClr val="tx1"/>
                          </a:solidFill>
                          <a:effectLst/>
                          <a:latin typeface="Arial" charset="0"/>
                        </a:rPr>
                        <a:t> </a:t>
                      </a:r>
                      <a:r>
                        <a:rPr kumimoji="0" lang="en-US" sz="1600" b="0" i="0" u="none" strike="noStrike" cap="none" normalizeH="0" baseline="0" dirty="0" err="1" smtClean="0">
                          <a:ln>
                            <a:noFill/>
                          </a:ln>
                          <a:solidFill>
                            <a:schemeClr val="tx1"/>
                          </a:solidFill>
                          <a:effectLst/>
                          <a:latin typeface="Arial" charset="0"/>
                        </a:rPr>
                        <a:t>Abhyankar</a:t>
                      </a:r>
                      <a:endParaRPr kumimoji="0" lang="en-US" sz="1600" b="0" i="0" u="none" strike="noStrike" cap="none" normalizeH="0" baseline="0" dirty="0" smtClean="0">
                        <a:ln>
                          <a:noFill/>
                        </a:ln>
                        <a:solidFill>
                          <a:schemeClr val="tx1"/>
                        </a:solidFill>
                        <a:effectLst/>
                        <a:latin typeface="Arial"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689097013"/>
                  </a:ext>
                </a:extLst>
              </a:tr>
              <a:tr h="370840">
                <a:tc>
                  <a:txBody>
                    <a:bodyPr/>
                    <a:lstStyle/>
                    <a:p>
                      <a:pPr algn="ctr"/>
                      <a:r>
                        <a:rPr lang="en-US" sz="1600" dirty="0" smtClean="0"/>
                        <a:t>Approval</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Manager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cap="none" normalizeH="0" baseline="0" dirty="0" smtClean="0">
                          <a:ln>
                            <a:noFill/>
                          </a:ln>
                          <a:solidFill>
                            <a:schemeClr val="tx1"/>
                          </a:solidFill>
                          <a:effectLst/>
                          <a:latin typeface="Arial" charset="0"/>
                        </a:rPr>
                        <a:t>Mr. Rajas </a:t>
                      </a:r>
                      <a:r>
                        <a:rPr kumimoji="0" lang="en-US" sz="1600" b="0" i="0" u="none" strike="noStrike" cap="none" normalizeH="0" baseline="0" dirty="0" err="1" smtClean="0">
                          <a:ln>
                            <a:noFill/>
                          </a:ln>
                          <a:solidFill>
                            <a:schemeClr val="tx1"/>
                          </a:solidFill>
                          <a:effectLst/>
                          <a:latin typeface="Arial" charset="0"/>
                        </a:rPr>
                        <a:t>Badgujar</a:t>
                      </a:r>
                      <a:endParaRPr kumimoji="0" lang="en-US" sz="1600" b="0" i="0" u="none" strike="noStrike" cap="none" normalizeH="0" baseline="0" dirty="0" smtClean="0">
                        <a:ln>
                          <a:noFill/>
                        </a:ln>
                        <a:solidFill>
                          <a:schemeClr val="tx1"/>
                        </a:solidFill>
                        <a:effectLst/>
                        <a:latin typeface="Arial"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187598906"/>
                  </a:ext>
                </a:extLst>
              </a:tr>
              <a:tr h="246800">
                <a:tc>
                  <a:txBody>
                    <a:bodyPr/>
                    <a:lstStyle/>
                    <a:p>
                      <a:pPr algn="ctr"/>
                      <a:r>
                        <a:rPr lang="en-US" sz="1600" dirty="0" smtClean="0"/>
                        <a:t>Consult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Sr. Manager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cap="none" normalizeH="0" baseline="0" dirty="0" smtClean="0">
                          <a:ln>
                            <a:noFill/>
                          </a:ln>
                          <a:solidFill>
                            <a:schemeClr val="tx1"/>
                          </a:solidFill>
                          <a:effectLst/>
                          <a:latin typeface="Arial" charset="0"/>
                        </a:rPr>
                        <a:t>Mr. Rajesh </a:t>
                      </a:r>
                      <a:r>
                        <a:rPr kumimoji="0" lang="en-US" sz="1600" b="0" i="0" u="none" strike="noStrike" cap="none" normalizeH="0" baseline="0" dirty="0" err="1" smtClean="0">
                          <a:ln>
                            <a:noFill/>
                          </a:ln>
                          <a:solidFill>
                            <a:schemeClr val="tx1"/>
                          </a:solidFill>
                          <a:effectLst/>
                          <a:latin typeface="Arial" charset="0"/>
                        </a:rPr>
                        <a:t>Sabhrawal</a:t>
                      </a:r>
                      <a:endParaRPr kumimoji="0" lang="en-US" sz="1600" b="0" i="0" u="none" strike="noStrike" cap="none" normalizeH="0" baseline="0" dirty="0" smtClean="0">
                        <a:ln>
                          <a:noFill/>
                        </a:ln>
                        <a:solidFill>
                          <a:schemeClr val="tx1"/>
                        </a:solidFill>
                        <a:effectLst/>
                        <a:latin typeface="Arial"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546884813"/>
                  </a:ext>
                </a:extLst>
              </a:tr>
              <a:tr h="370840">
                <a:tc>
                  <a:txBody>
                    <a:bodyPr/>
                    <a:lstStyle/>
                    <a:p>
                      <a:pPr algn="ctr"/>
                      <a:r>
                        <a:rPr lang="en-US" sz="1600" dirty="0" smtClean="0"/>
                        <a:t>Inform</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Process Owner/MBB</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cap="none" normalizeH="0" baseline="0" dirty="0" smtClean="0">
                          <a:ln>
                            <a:noFill/>
                          </a:ln>
                          <a:solidFill>
                            <a:schemeClr val="tx1"/>
                          </a:solidFill>
                          <a:effectLst/>
                          <a:latin typeface="Arial" charset="0"/>
                        </a:rPr>
                        <a:t>Mr. </a:t>
                      </a:r>
                      <a:r>
                        <a:rPr kumimoji="0" lang="en-US" sz="1600" b="0" i="0" u="none" strike="noStrike" cap="none" normalizeH="0" baseline="0" dirty="0" err="1" smtClean="0">
                          <a:ln>
                            <a:noFill/>
                          </a:ln>
                          <a:solidFill>
                            <a:schemeClr val="tx1"/>
                          </a:solidFill>
                          <a:effectLst/>
                          <a:latin typeface="Arial" charset="0"/>
                        </a:rPr>
                        <a:t>Vinod</a:t>
                      </a:r>
                      <a:r>
                        <a:rPr kumimoji="0" lang="en-US" sz="1600" b="0" i="0" u="none" strike="noStrike" cap="none" normalizeH="0" baseline="0" dirty="0" smtClean="0">
                          <a:ln>
                            <a:noFill/>
                          </a:ln>
                          <a:solidFill>
                            <a:schemeClr val="tx1"/>
                          </a:solidFill>
                          <a:effectLst/>
                          <a:latin typeface="Arial" charset="0"/>
                        </a:rPr>
                        <a:t> </a:t>
                      </a:r>
                      <a:r>
                        <a:rPr kumimoji="0" lang="en-US" sz="1600" b="0" i="0" u="none" strike="noStrike" cap="none" normalizeH="0" baseline="0" dirty="0" err="1" smtClean="0">
                          <a:ln>
                            <a:noFill/>
                          </a:ln>
                          <a:solidFill>
                            <a:schemeClr val="tx1"/>
                          </a:solidFill>
                          <a:effectLst/>
                          <a:latin typeface="Arial" charset="0"/>
                        </a:rPr>
                        <a:t>Patil</a:t>
                      </a:r>
                      <a:r>
                        <a:rPr kumimoji="0" lang="en-US" sz="1600" b="0" i="0" u="none" strike="noStrike" cap="none" normalizeH="0" baseline="0" dirty="0" smtClean="0">
                          <a:ln>
                            <a:noFill/>
                          </a:ln>
                          <a:solidFill>
                            <a:schemeClr val="tx1"/>
                          </a:solidFill>
                          <a:effectLst/>
                          <a:latin typeface="Arial" charset="0"/>
                        </a:rPr>
                        <a:t> &amp; Mr. Rajesh </a:t>
                      </a:r>
                      <a:r>
                        <a:rPr kumimoji="0" lang="en-US" sz="1600" b="0" i="0" u="none" strike="noStrike" cap="none" normalizeH="0" baseline="0" dirty="0" err="1" smtClean="0">
                          <a:ln>
                            <a:noFill/>
                          </a:ln>
                          <a:solidFill>
                            <a:schemeClr val="tx1"/>
                          </a:solidFill>
                          <a:effectLst/>
                          <a:latin typeface="Arial" charset="0"/>
                        </a:rPr>
                        <a:t>Sabhrawal</a:t>
                      </a:r>
                      <a:endParaRPr kumimoji="0" lang="en-US" sz="1600" b="0" i="0" u="none" strike="noStrike" cap="none" normalizeH="0" baseline="0" dirty="0" smtClean="0">
                        <a:ln>
                          <a:noFill/>
                        </a:ln>
                        <a:solidFill>
                          <a:schemeClr val="tx1"/>
                        </a:solidFill>
                        <a:effectLst/>
                        <a:latin typeface="Arial"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25238516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556287244"/>
              </p:ext>
            </p:extLst>
          </p:nvPr>
        </p:nvGraphicFramePr>
        <p:xfrm>
          <a:off x="609598" y="3976537"/>
          <a:ext cx="10922433" cy="2302343"/>
        </p:xfrm>
        <a:graphic>
          <a:graphicData uri="http://schemas.openxmlformats.org/drawingml/2006/table">
            <a:tbl>
              <a:tblPr firstRow="1" bandRow="1">
                <a:tableStyleId>{69012ECD-51FC-41F1-AA8D-1B2483CD663E}</a:tableStyleId>
              </a:tblPr>
              <a:tblGrid>
                <a:gridCol w="2032002">
                  <a:extLst>
                    <a:ext uri="{9D8B030D-6E8A-4147-A177-3AD203B41FA5}">
                      <a16:colId xmlns="" xmlns:a16="http://schemas.microsoft.com/office/drawing/2014/main" val="608974487"/>
                    </a:ext>
                  </a:extLst>
                </a:gridCol>
                <a:gridCol w="3004457">
                  <a:extLst>
                    <a:ext uri="{9D8B030D-6E8A-4147-A177-3AD203B41FA5}">
                      <a16:colId xmlns="" xmlns:a16="http://schemas.microsoft.com/office/drawing/2014/main" val="3233032893"/>
                    </a:ext>
                  </a:extLst>
                </a:gridCol>
                <a:gridCol w="5885974">
                  <a:extLst>
                    <a:ext uri="{9D8B030D-6E8A-4147-A177-3AD203B41FA5}">
                      <a16:colId xmlns="" xmlns:a16="http://schemas.microsoft.com/office/drawing/2014/main" val="1203036978"/>
                    </a:ext>
                  </a:extLst>
                </a:gridCol>
              </a:tblGrid>
              <a:tr h="370840">
                <a:tc>
                  <a:txBody>
                    <a:bodyPr/>
                    <a:lstStyle/>
                    <a:p>
                      <a:pPr algn="ctr"/>
                      <a:r>
                        <a:rPr lang="en-US" sz="1600" dirty="0" smtClean="0"/>
                        <a:t>Review</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RESPONSIBLE</a:t>
                      </a:r>
                      <a:r>
                        <a:rPr lang="en-US" sz="1600" baseline="0" dirty="0" smtClean="0"/>
                        <a:t> PERSON</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NAME OF</a:t>
                      </a:r>
                      <a:r>
                        <a:rPr lang="en-US" sz="1600" baseline="0" dirty="0" smtClean="0"/>
                        <a:t> PERSON</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297313417"/>
                  </a:ext>
                </a:extLst>
              </a:tr>
              <a:tr h="529423">
                <a:tc>
                  <a:txBody>
                    <a:bodyPr/>
                    <a:lstStyle/>
                    <a:p>
                      <a:pPr algn="ctr"/>
                      <a:r>
                        <a:rPr lang="en-US" sz="1600" dirty="0" smtClean="0"/>
                        <a:t>Weekly</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Responsible,</a:t>
                      </a:r>
                      <a:r>
                        <a:rPr lang="en-US" sz="1600" baseline="0" dirty="0" smtClean="0"/>
                        <a:t> Approval</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cap="none" normalizeH="0" baseline="0" dirty="0" smtClean="0">
                          <a:ln>
                            <a:noFill/>
                          </a:ln>
                          <a:solidFill>
                            <a:schemeClr val="tx1"/>
                          </a:solidFill>
                          <a:effectLst/>
                          <a:latin typeface="Arial" charset="0"/>
                        </a:rPr>
                        <a:t>Mr. </a:t>
                      </a:r>
                      <a:r>
                        <a:rPr kumimoji="0" lang="en-US" sz="1600" b="0" i="0" u="none" strike="noStrike" cap="none" normalizeH="0" baseline="0" dirty="0" err="1" smtClean="0">
                          <a:ln>
                            <a:noFill/>
                          </a:ln>
                          <a:solidFill>
                            <a:schemeClr val="tx1"/>
                          </a:solidFill>
                          <a:effectLst/>
                          <a:latin typeface="Arial" charset="0"/>
                        </a:rPr>
                        <a:t>Mohit</a:t>
                      </a:r>
                      <a:r>
                        <a:rPr kumimoji="0" lang="en-US" sz="1600" b="0" i="0" u="none" strike="noStrike" cap="none" normalizeH="0" baseline="0" dirty="0" smtClean="0">
                          <a:ln>
                            <a:noFill/>
                          </a:ln>
                          <a:solidFill>
                            <a:schemeClr val="tx1"/>
                          </a:solidFill>
                          <a:effectLst/>
                          <a:latin typeface="Arial" charset="0"/>
                        </a:rPr>
                        <a:t> </a:t>
                      </a:r>
                      <a:r>
                        <a:rPr kumimoji="0" lang="en-US" sz="1600" b="0" i="0" u="none" strike="noStrike" cap="none" normalizeH="0" baseline="0" dirty="0" err="1" smtClean="0">
                          <a:ln>
                            <a:noFill/>
                          </a:ln>
                          <a:solidFill>
                            <a:schemeClr val="tx1"/>
                          </a:solidFill>
                          <a:effectLst/>
                          <a:latin typeface="Arial" charset="0"/>
                        </a:rPr>
                        <a:t>Abhyankar</a:t>
                      </a:r>
                      <a:r>
                        <a:rPr kumimoji="0" lang="en-US" sz="1600" b="0" i="0" u="none" strike="noStrike" cap="none" normalizeH="0" baseline="0" dirty="0" smtClean="0">
                          <a:ln>
                            <a:noFill/>
                          </a:ln>
                          <a:solidFill>
                            <a:schemeClr val="tx1"/>
                          </a:solidFill>
                          <a:effectLst/>
                          <a:latin typeface="Arial" charset="0"/>
                        </a:rPr>
                        <a:t> &amp; Mr. Rajas </a:t>
                      </a:r>
                      <a:r>
                        <a:rPr kumimoji="0" lang="en-US" sz="1600" b="0" i="0" u="none" strike="noStrike" cap="none" normalizeH="0" baseline="0" dirty="0" err="1" smtClean="0">
                          <a:ln>
                            <a:noFill/>
                          </a:ln>
                          <a:solidFill>
                            <a:schemeClr val="tx1"/>
                          </a:solidFill>
                          <a:effectLst/>
                          <a:latin typeface="Arial" charset="0"/>
                        </a:rPr>
                        <a:t>Badgujar</a:t>
                      </a:r>
                      <a:endParaRPr kumimoji="0" lang="en-US" sz="1600" b="0" i="0" u="none" strike="noStrike" cap="none" normalizeH="0" baseline="0" dirty="0" smtClean="0">
                        <a:ln>
                          <a:noFill/>
                        </a:ln>
                        <a:solidFill>
                          <a:schemeClr val="tx1"/>
                        </a:solidFill>
                        <a:effectLst/>
                        <a:latin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689097013"/>
                  </a:ext>
                </a:extLst>
              </a:tr>
              <a:tr h="370840">
                <a:tc>
                  <a:txBody>
                    <a:bodyPr/>
                    <a:lstStyle/>
                    <a:p>
                      <a:pPr algn="ctr"/>
                      <a:r>
                        <a:rPr lang="en-US" sz="1600" dirty="0" smtClean="0"/>
                        <a:t>Fortnightly</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Responsible,</a:t>
                      </a:r>
                      <a:r>
                        <a:rPr lang="en-US" sz="1600" baseline="0" dirty="0" smtClean="0"/>
                        <a:t> Approval &amp; Consult</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cap="none" normalizeH="0" baseline="0" dirty="0" smtClean="0">
                          <a:ln>
                            <a:noFill/>
                          </a:ln>
                          <a:solidFill>
                            <a:schemeClr val="tx1"/>
                          </a:solidFill>
                          <a:effectLst/>
                          <a:latin typeface="Arial" charset="0"/>
                        </a:rPr>
                        <a:t>Mr. </a:t>
                      </a:r>
                      <a:r>
                        <a:rPr kumimoji="0" lang="en-US" sz="1600" b="0" i="0" u="none" strike="noStrike" cap="none" normalizeH="0" baseline="0" dirty="0" err="1" smtClean="0">
                          <a:ln>
                            <a:noFill/>
                          </a:ln>
                          <a:solidFill>
                            <a:schemeClr val="tx1"/>
                          </a:solidFill>
                          <a:effectLst/>
                          <a:latin typeface="Arial" charset="0"/>
                        </a:rPr>
                        <a:t>Mohit</a:t>
                      </a:r>
                      <a:r>
                        <a:rPr kumimoji="0" lang="en-US" sz="1600" b="0" i="0" u="none" strike="noStrike" cap="none" normalizeH="0" baseline="0" dirty="0" smtClean="0">
                          <a:ln>
                            <a:noFill/>
                          </a:ln>
                          <a:solidFill>
                            <a:schemeClr val="tx1"/>
                          </a:solidFill>
                          <a:effectLst/>
                          <a:latin typeface="Arial" charset="0"/>
                        </a:rPr>
                        <a:t> </a:t>
                      </a:r>
                      <a:r>
                        <a:rPr kumimoji="0" lang="en-US" sz="1600" b="0" i="0" u="none" strike="noStrike" cap="none" normalizeH="0" baseline="0" dirty="0" err="1" smtClean="0">
                          <a:ln>
                            <a:noFill/>
                          </a:ln>
                          <a:solidFill>
                            <a:schemeClr val="tx1"/>
                          </a:solidFill>
                          <a:effectLst/>
                          <a:latin typeface="Arial" charset="0"/>
                        </a:rPr>
                        <a:t>Abhyankar</a:t>
                      </a:r>
                      <a:r>
                        <a:rPr kumimoji="0" lang="en-US" sz="1600" b="0" i="0" u="none" strike="noStrike" cap="none" normalizeH="0" baseline="0" dirty="0" smtClean="0">
                          <a:ln>
                            <a:noFill/>
                          </a:ln>
                          <a:solidFill>
                            <a:schemeClr val="tx1"/>
                          </a:solidFill>
                          <a:effectLst/>
                          <a:latin typeface="Arial" charset="0"/>
                        </a:rPr>
                        <a:t> &amp; Mr. Rajas </a:t>
                      </a:r>
                      <a:r>
                        <a:rPr kumimoji="0" lang="en-US" sz="1600" b="0" i="0" u="none" strike="noStrike" cap="none" normalizeH="0" baseline="0" dirty="0" err="1" smtClean="0">
                          <a:ln>
                            <a:noFill/>
                          </a:ln>
                          <a:solidFill>
                            <a:schemeClr val="tx1"/>
                          </a:solidFill>
                          <a:effectLst/>
                          <a:latin typeface="Arial" charset="0"/>
                        </a:rPr>
                        <a:t>Badgujar</a:t>
                      </a:r>
                      <a:r>
                        <a:rPr kumimoji="0" lang="en-US" sz="1600" b="0" i="0" u="none" strike="noStrike" cap="none" normalizeH="0" baseline="0" dirty="0" smtClean="0">
                          <a:ln>
                            <a:noFill/>
                          </a:ln>
                          <a:solidFill>
                            <a:schemeClr val="tx1"/>
                          </a:solidFill>
                          <a:effectLst/>
                          <a:latin typeface="Arial" charset="0"/>
                        </a:rPr>
                        <a:t> &amp; Mr. Rajesh </a:t>
                      </a:r>
                      <a:r>
                        <a:rPr kumimoji="0" lang="en-US" sz="1600" b="0" i="0" u="none" strike="noStrike" cap="none" normalizeH="0" baseline="0" dirty="0" err="1" smtClean="0">
                          <a:ln>
                            <a:noFill/>
                          </a:ln>
                          <a:solidFill>
                            <a:schemeClr val="tx1"/>
                          </a:solidFill>
                          <a:effectLst/>
                          <a:latin typeface="Arial" charset="0"/>
                        </a:rPr>
                        <a:t>Sabhrawal</a:t>
                      </a:r>
                      <a:endParaRPr kumimoji="0" lang="en-US" sz="1600" b="0" i="0" u="none" strike="noStrike" cap="none" normalizeH="0" baseline="0" dirty="0" smtClean="0">
                        <a:ln>
                          <a:noFill/>
                        </a:ln>
                        <a:solidFill>
                          <a:schemeClr val="tx1"/>
                        </a:solidFill>
                        <a:effectLst/>
                        <a:latin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187598906"/>
                  </a:ext>
                </a:extLst>
              </a:tr>
              <a:tr h="370840">
                <a:tc>
                  <a:txBody>
                    <a:bodyPr/>
                    <a:lstStyle/>
                    <a:p>
                      <a:pPr algn="ctr"/>
                      <a:r>
                        <a:rPr lang="en-US" sz="1600" dirty="0" smtClean="0"/>
                        <a:t>Monthly/Tollgate</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Responsible,</a:t>
                      </a:r>
                      <a:r>
                        <a:rPr lang="en-US" sz="1600" baseline="0" dirty="0" smtClean="0"/>
                        <a:t> Approval, Consult &amp; Inform</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cap="none" normalizeH="0" baseline="0" dirty="0" smtClean="0">
                          <a:ln>
                            <a:noFill/>
                          </a:ln>
                          <a:solidFill>
                            <a:schemeClr val="tx1"/>
                          </a:solidFill>
                          <a:effectLst/>
                          <a:latin typeface="Arial" charset="0"/>
                        </a:rPr>
                        <a:t>Mr. </a:t>
                      </a:r>
                      <a:r>
                        <a:rPr kumimoji="0" lang="en-US" sz="1600" b="0" i="0" u="none" strike="noStrike" cap="none" normalizeH="0" baseline="0" dirty="0" err="1" smtClean="0">
                          <a:ln>
                            <a:noFill/>
                          </a:ln>
                          <a:solidFill>
                            <a:schemeClr val="tx1"/>
                          </a:solidFill>
                          <a:effectLst/>
                          <a:latin typeface="Arial" charset="0"/>
                        </a:rPr>
                        <a:t>Mohit</a:t>
                      </a:r>
                      <a:r>
                        <a:rPr kumimoji="0" lang="en-US" sz="1600" b="0" i="0" u="none" strike="noStrike" cap="none" normalizeH="0" baseline="0" dirty="0" smtClean="0">
                          <a:ln>
                            <a:noFill/>
                          </a:ln>
                          <a:solidFill>
                            <a:schemeClr val="tx1"/>
                          </a:solidFill>
                          <a:effectLst/>
                          <a:latin typeface="Arial" charset="0"/>
                        </a:rPr>
                        <a:t> </a:t>
                      </a:r>
                      <a:r>
                        <a:rPr kumimoji="0" lang="en-US" sz="1600" b="0" i="0" u="none" strike="noStrike" cap="none" normalizeH="0" baseline="0" dirty="0" err="1" smtClean="0">
                          <a:ln>
                            <a:noFill/>
                          </a:ln>
                          <a:solidFill>
                            <a:schemeClr val="tx1"/>
                          </a:solidFill>
                          <a:effectLst/>
                          <a:latin typeface="Arial" charset="0"/>
                        </a:rPr>
                        <a:t>Abhyankar</a:t>
                      </a:r>
                      <a:r>
                        <a:rPr kumimoji="0" lang="en-US" sz="1600" b="0" i="0" u="none" strike="noStrike" cap="none" normalizeH="0" baseline="0" dirty="0" smtClean="0">
                          <a:ln>
                            <a:noFill/>
                          </a:ln>
                          <a:solidFill>
                            <a:schemeClr val="tx1"/>
                          </a:solidFill>
                          <a:effectLst/>
                          <a:latin typeface="Arial" charset="0"/>
                        </a:rPr>
                        <a:t> &amp; Mr. Rajas </a:t>
                      </a:r>
                      <a:r>
                        <a:rPr kumimoji="0" lang="en-US" sz="1600" b="0" i="0" u="none" strike="noStrike" cap="none" normalizeH="0" baseline="0" dirty="0" err="1" smtClean="0">
                          <a:ln>
                            <a:noFill/>
                          </a:ln>
                          <a:solidFill>
                            <a:schemeClr val="tx1"/>
                          </a:solidFill>
                          <a:effectLst/>
                          <a:latin typeface="Arial" charset="0"/>
                        </a:rPr>
                        <a:t>Badgujar</a:t>
                      </a:r>
                      <a:r>
                        <a:rPr kumimoji="0" lang="en-US" sz="1600" b="0" i="0" u="none" strike="noStrike" cap="none" normalizeH="0" baseline="0" dirty="0" smtClean="0">
                          <a:ln>
                            <a:noFill/>
                          </a:ln>
                          <a:solidFill>
                            <a:schemeClr val="tx1"/>
                          </a:solidFill>
                          <a:effectLst/>
                          <a:latin typeface="Arial" charset="0"/>
                        </a:rPr>
                        <a:t> &amp; Mr. Rajesh </a:t>
                      </a:r>
                      <a:r>
                        <a:rPr kumimoji="0" lang="en-US" sz="1600" b="0" i="0" u="none" strike="noStrike" cap="none" normalizeH="0" baseline="0" dirty="0" err="1" smtClean="0">
                          <a:ln>
                            <a:noFill/>
                          </a:ln>
                          <a:solidFill>
                            <a:schemeClr val="tx1"/>
                          </a:solidFill>
                          <a:effectLst/>
                          <a:latin typeface="Arial" charset="0"/>
                        </a:rPr>
                        <a:t>Sabhrawal</a:t>
                      </a:r>
                      <a:r>
                        <a:rPr kumimoji="0" lang="en-US" sz="1600" b="0" i="0" u="none" strike="noStrike" cap="none" normalizeH="0" baseline="0" dirty="0" smtClean="0">
                          <a:ln>
                            <a:noFill/>
                          </a:ln>
                          <a:solidFill>
                            <a:schemeClr val="tx1"/>
                          </a:solidFill>
                          <a:effectLst/>
                          <a:latin typeface="Arial" charset="0"/>
                        </a:rPr>
                        <a:t> &amp; Mr. </a:t>
                      </a:r>
                      <a:r>
                        <a:rPr kumimoji="0" lang="en-US" sz="1600" b="0" i="0" u="none" strike="noStrike" cap="none" normalizeH="0" baseline="0" dirty="0" err="1" smtClean="0">
                          <a:ln>
                            <a:noFill/>
                          </a:ln>
                          <a:solidFill>
                            <a:schemeClr val="tx1"/>
                          </a:solidFill>
                          <a:effectLst/>
                          <a:latin typeface="Arial" charset="0"/>
                        </a:rPr>
                        <a:t>Vinod</a:t>
                      </a:r>
                      <a:r>
                        <a:rPr kumimoji="0" lang="en-US" sz="1600" b="0" i="0" u="none" strike="noStrike" cap="none" normalizeH="0" baseline="0" dirty="0" smtClean="0">
                          <a:ln>
                            <a:noFill/>
                          </a:ln>
                          <a:solidFill>
                            <a:schemeClr val="tx1"/>
                          </a:solidFill>
                          <a:effectLst/>
                          <a:latin typeface="Arial" charset="0"/>
                        </a:rPr>
                        <a:t> </a:t>
                      </a:r>
                      <a:r>
                        <a:rPr kumimoji="0" lang="en-US" sz="1600" b="0" i="0" u="none" strike="noStrike" cap="none" normalizeH="0" baseline="0" dirty="0" err="1" smtClean="0">
                          <a:ln>
                            <a:noFill/>
                          </a:ln>
                          <a:solidFill>
                            <a:schemeClr val="tx1"/>
                          </a:solidFill>
                          <a:effectLst/>
                          <a:latin typeface="Arial" charset="0"/>
                        </a:rPr>
                        <a:t>Patil</a:t>
                      </a:r>
                      <a:r>
                        <a:rPr kumimoji="0" lang="en-US" sz="1600" b="0" i="0" u="none" strike="noStrike" cap="none" normalizeH="0" baseline="0" dirty="0" smtClean="0">
                          <a:ln>
                            <a:noFill/>
                          </a:ln>
                          <a:solidFill>
                            <a:schemeClr val="tx1"/>
                          </a:solidFill>
                          <a:effectLst/>
                          <a:latin typeface="Arial" charset="0"/>
                        </a:rPr>
                        <a:t> </a:t>
                      </a: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546884813"/>
                  </a:ext>
                </a:extLst>
              </a:tr>
            </a:tbl>
          </a:graphicData>
        </a:graphic>
      </p:graphicFrame>
      <p:pic>
        <p:nvPicPr>
          <p:cNvPr id="6" name="Picture 5">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Tree>
    <p:extLst>
      <p:ext uri="{BB962C8B-B14F-4D97-AF65-F5344CB8AC3E}">
        <p14:creationId xmlns:p14="http://schemas.microsoft.com/office/powerpoint/2010/main" val="194919028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8"/>
          <p:cNvSpPr>
            <a:spLocks noChangeArrowheads="1"/>
          </p:cNvSpPr>
          <p:nvPr/>
        </p:nvSpPr>
        <p:spPr bwMode="auto">
          <a:xfrm>
            <a:off x="804984" y="1079291"/>
            <a:ext cx="10529851" cy="4833596"/>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headEnd/>
            <a:tailEnd/>
          </a:ln>
          <a:scene3d>
            <a:camera prst="orthographicFront">
              <a:rot lat="0" lon="0" rev="0"/>
            </a:camera>
            <a:lightRig rig="threePt" dir="t">
              <a:rot lat="0" lon="0" rev="1200000"/>
            </a:lightRig>
          </a:scene3d>
          <a:sp3d>
            <a:bevelT w="63500" h="25400" prst="coolSlant"/>
          </a:sp3d>
        </p:spPr>
        <p:style>
          <a:lnRef idx="0">
            <a:schemeClr val="accent2"/>
          </a:lnRef>
          <a:fillRef idx="3">
            <a:schemeClr val="accent2"/>
          </a:fillRef>
          <a:effectRef idx="3">
            <a:schemeClr val="accent2"/>
          </a:effectRef>
          <a:fontRef idx="minor">
            <a:schemeClr val="lt1"/>
          </a:fontRef>
        </p:style>
        <p:txBody>
          <a:bodyPr wrap="none" anchor="ctr"/>
          <a:lstStyle/>
          <a:p>
            <a:pPr algn="just"/>
            <a:endParaRPr lang="en-US" dirty="0">
              <a:solidFill>
                <a:srgbClr val="FFFFFF"/>
              </a:solidFill>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120</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10" name="Text Box 8"/>
          <p:cNvSpPr txBox="1">
            <a:spLocks noChangeArrowheads="1"/>
          </p:cNvSpPr>
          <p:nvPr/>
        </p:nvSpPr>
        <p:spPr bwMode="auto">
          <a:xfrm>
            <a:off x="1266648" y="1449087"/>
            <a:ext cx="9302693" cy="4094003"/>
          </a:xfrm>
          <a:prstGeom prst="rect">
            <a:avLst/>
          </a:prstGeom>
          <a:noFill/>
          <a:ln w="9525">
            <a:noFill/>
            <a:miter lim="800000"/>
            <a:headEnd/>
            <a:tailEnd/>
          </a:ln>
        </p:spPr>
        <p:txBody>
          <a:bodyPr wrap="square">
            <a:spAutoFit/>
          </a:bodyPr>
          <a:lstStyle/>
          <a:p>
            <a:pPr algn="ctr" fontAlgn="base">
              <a:spcBef>
                <a:spcPct val="50000"/>
              </a:spcBef>
              <a:spcAft>
                <a:spcPct val="0"/>
              </a:spcAft>
            </a:pPr>
            <a:r>
              <a:rPr lang="en-US" sz="3600" b="1" i="1" dirty="0">
                <a:solidFill>
                  <a:prstClr val="black"/>
                </a:solidFill>
              </a:rPr>
              <a:t>       </a:t>
            </a:r>
            <a:r>
              <a:rPr lang="en-US" sz="3600" b="1" i="1" spc="50" dirty="0" smtClean="0">
                <a:ln w="9525" cmpd="sng">
                  <a:solidFill>
                    <a:schemeClr val="accent1"/>
                  </a:solidFill>
                  <a:prstDash val="solid"/>
                </a:ln>
                <a:solidFill>
                  <a:srgbClr val="70AD47">
                    <a:tint val="1000"/>
                  </a:srgbClr>
                </a:solidFill>
                <a:effectLst>
                  <a:glow rad="38100">
                    <a:schemeClr val="accent1">
                      <a:alpha val="40000"/>
                    </a:schemeClr>
                  </a:glow>
                </a:effectLst>
              </a:rPr>
              <a:t>HERE, WE ARE DONE WITH ALL THE FIVE PHASES OF DMAIC AND OUR CSAT PROJECT.</a:t>
            </a:r>
          </a:p>
          <a:p>
            <a:pPr algn="ctr" fontAlgn="base">
              <a:spcBef>
                <a:spcPct val="50000"/>
              </a:spcBef>
              <a:spcAft>
                <a:spcPct val="0"/>
              </a:spcAft>
            </a:pPr>
            <a:r>
              <a:rPr lang="en-US" sz="3600" b="1" i="1" spc="50" dirty="0" smtClean="0">
                <a:ln w="9525" cmpd="sng">
                  <a:solidFill>
                    <a:schemeClr val="accent1"/>
                  </a:solidFill>
                  <a:prstDash val="solid"/>
                </a:ln>
                <a:solidFill>
                  <a:srgbClr val="70AD47">
                    <a:tint val="1000"/>
                  </a:srgbClr>
                </a:solidFill>
                <a:effectLst>
                  <a:glow rad="38100">
                    <a:schemeClr val="accent1">
                      <a:alpha val="40000"/>
                    </a:schemeClr>
                  </a:glow>
                </a:effectLst>
              </a:rPr>
              <a:t>‘CONGRATULATIONS’ TO YOU ALL FOR COMPLETING THIS PROJECT.</a:t>
            </a:r>
          </a:p>
          <a:p>
            <a:pPr algn="ctr" fontAlgn="base">
              <a:spcBef>
                <a:spcPct val="50000"/>
              </a:spcBef>
              <a:spcAft>
                <a:spcPct val="0"/>
              </a:spcAft>
            </a:pPr>
            <a:r>
              <a:rPr lang="en-US" sz="3600" b="1" i="1" spc="50" dirty="0" smtClean="0">
                <a:ln w="9525" cmpd="sng">
                  <a:solidFill>
                    <a:schemeClr val="accent1"/>
                  </a:solidFill>
                  <a:prstDash val="solid"/>
                </a:ln>
                <a:solidFill>
                  <a:srgbClr val="70AD47">
                    <a:tint val="1000"/>
                  </a:srgbClr>
                </a:solidFill>
                <a:effectLst>
                  <a:glow rad="38100">
                    <a:schemeClr val="accent1">
                      <a:alpha val="40000"/>
                    </a:schemeClr>
                  </a:glow>
                </a:effectLst>
              </a:rPr>
              <a:t>THANK YOU!!!</a:t>
            </a:r>
            <a:endParaRPr lang="en-US" sz="3600" b="1" i="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2814401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0400" y="2781410"/>
            <a:ext cx="7521200" cy="992304"/>
          </a:xfrm>
        </p:spPr>
        <p:txBody>
          <a:bodyPr anchor="ctr"/>
          <a:lstStyle/>
          <a:p>
            <a:pPr algn="ctr"/>
            <a:r>
              <a:rPr lang="en-US" sz="6000" b="1" dirty="0" smtClean="0"/>
              <a:t>MEASURE PHASE</a:t>
            </a:r>
            <a:endParaRPr lang="en-US" sz="6000" b="1" dirty="0"/>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13</a:t>
            </a:fld>
            <a:endParaRPr lang="en">
              <a:solidFill>
                <a:srgbClr val="FFFFFF"/>
              </a:solidFill>
            </a:endParaRPr>
          </a:p>
        </p:txBody>
      </p:sp>
      <p:pic>
        <p:nvPicPr>
          <p:cNvPr id="4" name="Picture 3">
            <a:extLst>
              <a:ext uri="{FF2B5EF4-FFF2-40B4-BE49-F238E27FC236}">
                <a16:creationId xmlns="" xmlns:a16="http://schemas.microsoft.com/office/drawing/2014/main" id="{E85C3302-1762-444F-ACD9-5767BD884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5" name="TextBox 4">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a:defRPr/>
            </a:pPr>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Tree>
    <p:extLst>
      <p:ext uri="{BB962C8B-B14F-4D97-AF65-F5344CB8AC3E}">
        <p14:creationId xmlns:p14="http://schemas.microsoft.com/office/powerpoint/2010/main" val="15151911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14</a:t>
            </a:fld>
            <a:endParaRPr dirty="0">
              <a:solidFill>
                <a:srgbClr val="FFFFFF"/>
              </a:solidFill>
            </a:endParaRPr>
          </a:p>
        </p:txBody>
      </p:sp>
      <p:sp>
        <p:nvSpPr>
          <p:cNvPr id="99" name="Title 3"/>
          <p:cNvSpPr txBox="1">
            <a:spLocks/>
          </p:cNvSpPr>
          <p:nvPr/>
        </p:nvSpPr>
        <p:spPr>
          <a:xfrm>
            <a:off x="804984" y="115493"/>
            <a:ext cx="11307688" cy="8313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buClr>
                <a:srgbClr val="007BB9"/>
              </a:buClr>
            </a:pPr>
            <a:r>
              <a:rPr lang="en-US" sz="3600" dirty="0">
                <a:solidFill>
                  <a:srgbClr val="007BB9"/>
                </a:solidFill>
              </a:rPr>
              <a:t>Performance Standards</a:t>
            </a:r>
          </a:p>
        </p:txBody>
      </p:sp>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grpSp>
        <p:nvGrpSpPr>
          <p:cNvPr id="14" name="Group 16"/>
          <p:cNvGrpSpPr>
            <a:grpSpLocks/>
          </p:cNvGrpSpPr>
          <p:nvPr/>
        </p:nvGrpSpPr>
        <p:grpSpPr bwMode="auto">
          <a:xfrm>
            <a:off x="683936" y="74697"/>
            <a:ext cx="11152693" cy="5545559"/>
            <a:chOff x="-863558" y="1198686"/>
            <a:chExt cx="8957815" cy="5976619"/>
          </a:xfrm>
        </p:grpSpPr>
        <p:sp>
          <p:nvSpPr>
            <p:cNvPr id="16" name="Pentagon 3"/>
            <p:cNvSpPr>
              <a:spLocks noChangeArrowheads="1"/>
            </p:cNvSpPr>
            <p:nvPr/>
          </p:nvSpPr>
          <p:spPr bwMode="auto">
            <a:xfrm>
              <a:off x="-863558" y="3293682"/>
              <a:ext cx="4632515" cy="873027"/>
            </a:xfrm>
            <a:prstGeom prst="homePlate">
              <a:avLst>
                <a:gd name="adj" fmla="val 50000"/>
              </a:avLst>
            </a:prstGeom>
            <a:solidFill>
              <a:schemeClr val="accent1">
                <a:lumMod val="75000"/>
              </a:schemeClr>
            </a:solidFill>
            <a:ln w="9525" algn="ctr">
              <a:solidFill>
                <a:schemeClr val="tx1"/>
              </a:solidFill>
              <a:round/>
              <a:headEnd/>
              <a:tailEnd/>
            </a:ln>
          </p:spPr>
          <p:txBody>
            <a:bodyPr wrap="none" anchor="ctr"/>
            <a:lstStyle/>
            <a:p>
              <a:pPr algn="ctr" fontAlgn="ctr">
                <a:lnSpc>
                  <a:spcPct val="95000"/>
                </a:lnSpc>
                <a:spcBef>
                  <a:spcPct val="35000"/>
                </a:spcBef>
                <a:buClr>
                  <a:srgbClr val="000000"/>
                </a:buClr>
                <a:buFont typeface="Arial"/>
                <a:buNone/>
              </a:pPr>
              <a:r>
                <a:rPr lang="en-US" b="1" dirty="0" smtClean="0">
                  <a:solidFill>
                    <a:srgbClr val="FFFFFF"/>
                  </a:solidFill>
                  <a:latin typeface="Calibri" panose="020F0502020204030204" pitchFamily="34" charset="0"/>
                  <a:sym typeface="Arial"/>
                </a:rPr>
                <a:t>CSAT Score Given By Customer For Resolved Query</a:t>
              </a:r>
              <a:endParaRPr lang="en-US" b="1" dirty="0">
                <a:solidFill>
                  <a:srgbClr val="FFFFFF"/>
                </a:solidFill>
                <a:latin typeface="Calibri" panose="020F0502020204030204" pitchFamily="34" charset="0"/>
                <a:sym typeface="Arial"/>
              </a:endParaRPr>
            </a:p>
          </p:txBody>
        </p:sp>
        <p:sp>
          <p:nvSpPr>
            <p:cNvPr id="17" name="Pentagon 4"/>
            <p:cNvSpPr>
              <a:spLocks noChangeArrowheads="1"/>
            </p:cNvSpPr>
            <p:nvPr/>
          </p:nvSpPr>
          <p:spPr bwMode="auto">
            <a:xfrm>
              <a:off x="4614864" y="1198686"/>
              <a:ext cx="3463329" cy="987313"/>
            </a:xfrm>
            <a:prstGeom prst="homePlate">
              <a:avLst>
                <a:gd name="adj" fmla="val 0"/>
              </a:avLst>
            </a:prstGeom>
            <a:solidFill>
              <a:schemeClr val="accent1">
                <a:lumMod val="75000"/>
              </a:schemeClr>
            </a:solidFill>
            <a:ln w="9525" algn="ctr">
              <a:solidFill>
                <a:schemeClr val="tx1"/>
              </a:solidFill>
              <a:round/>
              <a:headEnd/>
              <a:tailEnd/>
            </a:ln>
          </p:spPr>
          <p:txBody>
            <a:bodyPr wrap="none" anchor="ctr"/>
            <a:lstStyle/>
            <a:p>
              <a:pPr>
                <a:lnSpc>
                  <a:spcPct val="95000"/>
                </a:lnSpc>
                <a:spcBef>
                  <a:spcPct val="35000"/>
                </a:spcBef>
                <a:buClr>
                  <a:srgbClr val="3A3F50"/>
                </a:buClr>
              </a:pPr>
              <a:r>
                <a:rPr lang="en-US" sz="1600" b="1" dirty="0" smtClean="0">
                  <a:solidFill>
                    <a:srgbClr val="FFFFFF"/>
                  </a:solidFill>
                </a:rPr>
                <a:t> </a:t>
              </a:r>
              <a:r>
                <a:rPr lang="en-US" sz="1600" b="1" dirty="0" smtClean="0">
                  <a:solidFill>
                    <a:srgbClr val="FFC000"/>
                  </a:solidFill>
                </a:rPr>
                <a:t>Operational Definition</a:t>
              </a:r>
            </a:p>
            <a:p>
              <a:pPr algn="ctr" fontAlgn="ctr">
                <a:buClr>
                  <a:srgbClr val="000000"/>
                </a:buClr>
                <a:buFont typeface="Arial"/>
                <a:buNone/>
              </a:pPr>
              <a:r>
                <a:rPr lang="en-US" sz="1200" b="1" dirty="0" smtClean="0">
                  <a:solidFill>
                    <a:srgbClr val="FFFFFF"/>
                  </a:solidFill>
                  <a:latin typeface="Calibri" panose="020F0502020204030204" pitchFamily="34" charset="0"/>
                  <a:sym typeface="Arial"/>
                </a:rPr>
                <a:t>CSAT </a:t>
              </a:r>
              <a:r>
                <a:rPr lang="en-US" sz="1200" b="1" dirty="0">
                  <a:solidFill>
                    <a:srgbClr val="FFFFFF"/>
                  </a:solidFill>
                  <a:latin typeface="Calibri" panose="020F0502020204030204" pitchFamily="34" charset="0"/>
                  <a:sym typeface="Arial"/>
                </a:rPr>
                <a:t>score is the performance rating given by the end user </a:t>
              </a:r>
              <a:r>
                <a:rPr lang="en-US" sz="1200" b="1" dirty="0" smtClean="0">
                  <a:solidFill>
                    <a:srgbClr val="FFFFFF"/>
                  </a:solidFill>
                  <a:latin typeface="Calibri" panose="020F0502020204030204" pitchFamily="34" charset="0"/>
                  <a:sym typeface="Arial"/>
                </a:rPr>
                <a:t>for</a:t>
              </a:r>
            </a:p>
            <a:p>
              <a:pPr algn="ctr" fontAlgn="ctr">
                <a:buClr>
                  <a:srgbClr val="000000"/>
                </a:buClr>
                <a:buFont typeface="Arial"/>
                <a:buNone/>
              </a:pPr>
              <a:r>
                <a:rPr lang="en-US" sz="1200" b="1" dirty="0" smtClean="0">
                  <a:solidFill>
                    <a:srgbClr val="FFFFFF"/>
                  </a:solidFill>
                  <a:latin typeface="Calibri" panose="020F0502020204030204" pitchFamily="34" charset="0"/>
                  <a:sym typeface="Arial"/>
                </a:rPr>
                <a:t> </a:t>
              </a:r>
              <a:r>
                <a:rPr lang="en-US" sz="1200" b="1" dirty="0">
                  <a:solidFill>
                    <a:srgbClr val="FFFFFF"/>
                  </a:solidFill>
                  <a:latin typeface="Calibri" panose="020F0502020204030204" pitchFamily="34" charset="0"/>
                  <a:sym typeface="Arial"/>
                </a:rPr>
                <a:t>respective query based on satisfactory resolution of the same.</a:t>
              </a:r>
            </a:p>
          </p:txBody>
        </p:sp>
        <p:sp>
          <p:nvSpPr>
            <p:cNvPr id="18" name="TextBox 9"/>
            <p:cNvSpPr txBox="1">
              <a:spLocks noChangeArrowheads="1"/>
            </p:cNvSpPr>
            <p:nvPr/>
          </p:nvSpPr>
          <p:spPr bwMode="auto">
            <a:xfrm>
              <a:off x="-219820" y="4328382"/>
              <a:ext cx="2987675" cy="270336"/>
            </a:xfrm>
            <a:prstGeom prst="rect">
              <a:avLst/>
            </a:prstGeom>
            <a:noFill/>
            <a:ln w="9525">
              <a:noFill/>
              <a:miter lim="800000"/>
              <a:headEnd/>
              <a:tailEnd/>
            </a:ln>
          </p:spPr>
          <p:txBody>
            <a:bodyPr lIns="0" rIns="0" bIns="0">
              <a:spAutoFit/>
            </a:bodyPr>
            <a:lstStyle/>
            <a:p>
              <a:pPr algn="ctr">
                <a:lnSpc>
                  <a:spcPct val="95000"/>
                </a:lnSpc>
                <a:spcBef>
                  <a:spcPct val="35000"/>
                </a:spcBef>
                <a:buClr>
                  <a:srgbClr val="3A3F50"/>
                </a:buClr>
              </a:pPr>
              <a:r>
                <a:rPr lang="en-US" sz="1400" b="1" dirty="0">
                  <a:solidFill>
                    <a:srgbClr val="FF0000"/>
                  </a:solidFill>
                </a:rPr>
                <a:t>Data (Y) - </a:t>
              </a:r>
              <a:r>
                <a:rPr lang="en-US" sz="1400" b="1" dirty="0" smtClean="0">
                  <a:solidFill>
                    <a:srgbClr val="FF0000"/>
                  </a:solidFill>
                </a:rPr>
                <a:t>Discrete</a:t>
              </a:r>
              <a:endParaRPr lang="en-US" sz="1400" b="1" dirty="0">
                <a:solidFill>
                  <a:srgbClr val="FF0000"/>
                </a:solidFill>
              </a:endParaRPr>
            </a:p>
          </p:txBody>
        </p:sp>
        <p:sp>
          <p:nvSpPr>
            <p:cNvPr id="19" name="Pentagon 7"/>
            <p:cNvSpPr>
              <a:spLocks noChangeArrowheads="1"/>
            </p:cNvSpPr>
            <p:nvPr/>
          </p:nvSpPr>
          <p:spPr bwMode="auto">
            <a:xfrm>
              <a:off x="4630926" y="2378900"/>
              <a:ext cx="3463331" cy="997613"/>
            </a:xfrm>
            <a:prstGeom prst="homePlate">
              <a:avLst>
                <a:gd name="adj" fmla="val 0"/>
              </a:avLst>
            </a:prstGeom>
            <a:solidFill>
              <a:schemeClr val="accent1">
                <a:lumMod val="75000"/>
              </a:schemeClr>
            </a:solidFill>
            <a:ln w="9525" algn="ctr">
              <a:solidFill>
                <a:schemeClr val="tx1"/>
              </a:solidFill>
              <a:round/>
              <a:headEnd/>
              <a:tailEnd/>
            </a:ln>
          </p:spPr>
          <p:txBody>
            <a:bodyPr wrap="none" anchor="ctr"/>
            <a:lstStyle/>
            <a:p>
              <a:pPr>
                <a:lnSpc>
                  <a:spcPct val="95000"/>
                </a:lnSpc>
                <a:spcBef>
                  <a:spcPct val="35000"/>
                </a:spcBef>
                <a:buClr>
                  <a:srgbClr val="3A3F50"/>
                </a:buClr>
              </a:pPr>
              <a:endParaRPr lang="en-US" sz="1200" b="1" dirty="0">
                <a:solidFill>
                  <a:srgbClr val="FFFFFF"/>
                </a:solidFill>
                <a:latin typeface="Calibri" panose="020F0502020204030204" pitchFamily="34" charset="0"/>
                <a:sym typeface="Arial"/>
              </a:endParaRPr>
            </a:p>
          </p:txBody>
        </p:sp>
        <p:sp>
          <p:nvSpPr>
            <p:cNvPr id="20" name="Pentagon 9"/>
            <p:cNvSpPr>
              <a:spLocks noChangeArrowheads="1"/>
            </p:cNvSpPr>
            <p:nvPr/>
          </p:nvSpPr>
          <p:spPr bwMode="auto">
            <a:xfrm>
              <a:off x="4614862" y="5919666"/>
              <a:ext cx="3463330" cy="1255639"/>
            </a:xfrm>
            <a:prstGeom prst="homePlate">
              <a:avLst>
                <a:gd name="adj" fmla="val 0"/>
              </a:avLst>
            </a:prstGeom>
            <a:solidFill>
              <a:schemeClr val="accent1">
                <a:lumMod val="75000"/>
              </a:schemeClr>
            </a:solidFill>
            <a:ln w="9525" algn="ctr">
              <a:solidFill>
                <a:schemeClr val="tx1"/>
              </a:solidFill>
              <a:round/>
              <a:headEnd/>
              <a:tailEnd/>
            </a:ln>
          </p:spPr>
          <p:txBody>
            <a:bodyPr wrap="none" anchor="ctr"/>
            <a:lstStyle/>
            <a:p>
              <a:pPr>
                <a:lnSpc>
                  <a:spcPct val="95000"/>
                </a:lnSpc>
                <a:spcBef>
                  <a:spcPct val="35000"/>
                </a:spcBef>
                <a:buClr>
                  <a:srgbClr val="3A3F50"/>
                </a:buClr>
              </a:pPr>
              <a:endParaRPr lang="en-US" sz="1100" b="1" dirty="0" smtClean="0">
                <a:solidFill>
                  <a:srgbClr val="FFFFFF"/>
                </a:solidFill>
              </a:endParaRPr>
            </a:p>
            <a:p>
              <a:pPr>
                <a:lnSpc>
                  <a:spcPct val="95000"/>
                </a:lnSpc>
                <a:spcBef>
                  <a:spcPct val="35000"/>
                </a:spcBef>
                <a:buClr>
                  <a:srgbClr val="3A3F50"/>
                </a:buClr>
              </a:pPr>
              <a:r>
                <a:rPr lang="en-US" sz="1600" b="1" dirty="0">
                  <a:solidFill>
                    <a:srgbClr val="FFC000"/>
                  </a:solidFill>
                </a:rPr>
                <a:t>Specification Limits &amp; Target Value</a:t>
              </a:r>
            </a:p>
            <a:p>
              <a:pPr fontAlgn="ctr">
                <a:lnSpc>
                  <a:spcPct val="95000"/>
                </a:lnSpc>
                <a:spcBef>
                  <a:spcPct val="35000"/>
                </a:spcBef>
                <a:buClr>
                  <a:srgbClr val="000000"/>
                </a:buClr>
              </a:pPr>
              <a:r>
                <a:rPr lang="en-US" sz="1400" b="1" dirty="0" smtClean="0">
                  <a:solidFill>
                    <a:srgbClr val="FFC000"/>
                  </a:solidFill>
                  <a:latin typeface="Calibri" panose="020F0502020204030204" pitchFamily="34" charset="0"/>
                  <a:sym typeface="Arial"/>
                </a:rPr>
                <a:t>USL</a:t>
              </a:r>
              <a:r>
                <a:rPr lang="en-US" sz="1200" b="1" dirty="0" smtClean="0">
                  <a:solidFill>
                    <a:srgbClr val="FFC000"/>
                  </a:solidFill>
                  <a:latin typeface="Calibri" panose="020F0502020204030204" pitchFamily="34" charset="0"/>
                  <a:sym typeface="Arial"/>
                </a:rPr>
                <a:t> – </a:t>
              </a:r>
              <a:r>
                <a:rPr lang="en-US" sz="1200" b="1" dirty="0" smtClean="0">
                  <a:solidFill>
                    <a:srgbClr val="FFFFFF"/>
                  </a:solidFill>
                  <a:latin typeface="Calibri" panose="020F0502020204030204" pitchFamily="34" charset="0"/>
                  <a:sym typeface="Arial"/>
                </a:rPr>
                <a:t> </a:t>
              </a:r>
              <a:r>
                <a:rPr lang="en-US" sz="1200" b="1" dirty="0">
                  <a:solidFill>
                    <a:srgbClr val="FFFFFF"/>
                  </a:solidFill>
                  <a:latin typeface="Calibri" panose="020F0502020204030204" pitchFamily="34" charset="0"/>
                  <a:sym typeface="Arial"/>
                </a:rPr>
                <a:t>NA       </a:t>
              </a:r>
              <a:r>
                <a:rPr lang="en-US" sz="1400" b="1" dirty="0">
                  <a:solidFill>
                    <a:srgbClr val="FFC000"/>
                  </a:solidFill>
                  <a:latin typeface="Calibri" panose="020F0502020204030204" pitchFamily="34" charset="0"/>
                  <a:sym typeface="Arial"/>
                </a:rPr>
                <a:t>Target-</a:t>
              </a:r>
              <a:r>
                <a:rPr lang="en-US" sz="1200" b="1" dirty="0">
                  <a:solidFill>
                    <a:srgbClr val="FFC000"/>
                  </a:solidFill>
                  <a:latin typeface="Calibri" panose="020F0502020204030204" pitchFamily="34" charset="0"/>
                  <a:sym typeface="Arial"/>
                </a:rPr>
                <a:t> </a:t>
              </a:r>
              <a:r>
                <a:rPr lang="en-US" sz="1200" b="1" dirty="0">
                  <a:solidFill>
                    <a:srgbClr val="FFFFFF"/>
                  </a:solidFill>
                  <a:latin typeface="Calibri" panose="020F0502020204030204" pitchFamily="34" charset="0"/>
                  <a:sym typeface="Arial"/>
                </a:rPr>
                <a:t>3    </a:t>
              </a:r>
              <a:r>
                <a:rPr lang="en-US" sz="1200" b="1" dirty="0" smtClean="0">
                  <a:solidFill>
                    <a:srgbClr val="FFFFFF"/>
                  </a:solidFill>
                  <a:latin typeface="Calibri" panose="020F0502020204030204" pitchFamily="34" charset="0"/>
                  <a:sym typeface="Arial"/>
                </a:rPr>
                <a:t>              </a:t>
              </a:r>
            </a:p>
            <a:p>
              <a:pPr fontAlgn="ctr">
                <a:lnSpc>
                  <a:spcPct val="95000"/>
                </a:lnSpc>
                <a:spcBef>
                  <a:spcPct val="35000"/>
                </a:spcBef>
                <a:buClr>
                  <a:srgbClr val="000000"/>
                </a:buClr>
              </a:pPr>
              <a:r>
                <a:rPr lang="en-US" sz="1200" b="1" dirty="0" smtClean="0">
                  <a:solidFill>
                    <a:srgbClr val="FFC000"/>
                  </a:solidFill>
                  <a:latin typeface="Calibri" panose="020F0502020204030204" pitchFamily="34" charset="0"/>
                  <a:sym typeface="Arial"/>
                </a:rPr>
                <a:t> </a:t>
              </a:r>
              <a:r>
                <a:rPr lang="en-US" sz="1400" b="1" dirty="0">
                  <a:solidFill>
                    <a:srgbClr val="FFC000"/>
                  </a:solidFill>
                  <a:latin typeface="Calibri" panose="020F0502020204030204" pitchFamily="34" charset="0"/>
                  <a:sym typeface="Arial"/>
                </a:rPr>
                <a:t>LSL –</a:t>
              </a:r>
            </a:p>
            <a:p>
              <a:pPr fontAlgn="ctr">
                <a:lnSpc>
                  <a:spcPct val="95000"/>
                </a:lnSpc>
                <a:spcBef>
                  <a:spcPct val="35000"/>
                </a:spcBef>
                <a:buClr>
                  <a:srgbClr val="000000"/>
                </a:buClr>
              </a:pPr>
              <a:r>
                <a:rPr lang="en-US" sz="1050" b="1" dirty="0" smtClean="0">
                  <a:solidFill>
                    <a:srgbClr val="FFFFFF"/>
                  </a:solidFill>
                  <a:latin typeface="Calibri" panose="020F0502020204030204" pitchFamily="34" charset="0"/>
                </a:rPr>
                <a:t>1) Less </a:t>
              </a:r>
              <a:r>
                <a:rPr lang="en-US" sz="1050" b="1" dirty="0">
                  <a:solidFill>
                    <a:srgbClr val="FFFFFF"/>
                  </a:solidFill>
                  <a:latin typeface="Calibri" panose="020F0502020204030204" pitchFamily="34" charset="0"/>
                </a:rPr>
                <a:t>than 3 </a:t>
              </a:r>
              <a:r>
                <a:rPr lang="en-US" sz="1050" b="1" dirty="0" smtClean="0">
                  <a:solidFill>
                    <a:srgbClr val="FFFFFF"/>
                  </a:solidFill>
                  <a:latin typeface="Calibri" panose="020F0502020204030204" pitchFamily="34" charset="0"/>
                </a:rPr>
                <a:t>( for</a:t>
              </a:r>
              <a:r>
                <a:rPr lang="en-US" sz="1050" dirty="0" smtClean="0">
                  <a:solidFill>
                    <a:srgbClr val="3A3F50"/>
                  </a:solidFill>
                </a:rPr>
                <a:t> </a:t>
              </a:r>
              <a:r>
                <a:rPr lang="en-US" sz="1050" b="1" dirty="0">
                  <a:solidFill>
                    <a:srgbClr val="FFFFFF"/>
                  </a:solidFill>
                  <a:latin typeface="Calibri" panose="020F0502020204030204" pitchFamily="34" charset="0"/>
                </a:rPr>
                <a:t>CSAT per customer </a:t>
              </a:r>
              <a:r>
                <a:rPr lang="en-US" sz="1050" b="1" dirty="0" smtClean="0">
                  <a:solidFill>
                    <a:srgbClr val="FFFFFF"/>
                  </a:solidFill>
                  <a:latin typeface="Calibri" panose="020F0502020204030204" pitchFamily="34" charset="0"/>
                </a:rPr>
                <a:t>query ) </a:t>
              </a:r>
            </a:p>
            <a:p>
              <a:pPr fontAlgn="ctr">
                <a:lnSpc>
                  <a:spcPct val="95000"/>
                </a:lnSpc>
                <a:spcBef>
                  <a:spcPct val="35000"/>
                </a:spcBef>
                <a:buClr>
                  <a:srgbClr val="000000"/>
                </a:buClr>
              </a:pPr>
              <a:r>
                <a:rPr lang="en-US" sz="1050" b="1" dirty="0" smtClean="0">
                  <a:solidFill>
                    <a:srgbClr val="FFFFFF"/>
                  </a:solidFill>
                  <a:latin typeface="Calibri" panose="020F0502020204030204" pitchFamily="34" charset="0"/>
                </a:rPr>
                <a:t>2) Less </a:t>
              </a:r>
              <a:r>
                <a:rPr lang="en-US" sz="1050" b="1" dirty="0">
                  <a:solidFill>
                    <a:srgbClr val="FFFFFF"/>
                  </a:solidFill>
                  <a:latin typeface="Calibri" panose="020F0502020204030204" pitchFamily="34" charset="0"/>
                </a:rPr>
                <a:t>than 2.5  </a:t>
              </a:r>
              <a:r>
                <a:rPr lang="en-US" sz="1050" b="1" dirty="0" smtClean="0">
                  <a:solidFill>
                    <a:srgbClr val="FFFFFF"/>
                  </a:solidFill>
                  <a:latin typeface="Calibri" panose="020F0502020204030204" pitchFamily="34" charset="0"/>
                </a:rPr>
                <a:t>( for </a:t>
              </a:r>
              <a:r>
                <a:rPr lang="en-US" sz="1050" b="1" dirty="0">
                  <a:solidFill>
                    <a:srgbClr val="FFFFFF"/>
                  </a:solidFill>
                  <a:latin typeface="Calibri" panose="020F0502020204030204" pitchFamily="34" charset="0"/>
                </a:rPr>
                <a:t>Avg. CSAT score per </a:t>
              </a:r>
              <a:r>
                <a:rPr lang="en-US" sz="1050" b="1" dirty="0" smtClean="0">
                  <a:solidFill>
                    <a:srgbClr val="FFFFFF"/>
                  </a:solidFill>
                  <a:latin typeface="Calibri" panose="020F0502020204030204" pitchFamily="34" charset="0"/>
                </a:rPr>
                <a:t>Day )</a:t>
              </a:r>
              <a:endParaRPr lang="en-US" sz="1050" b="1" dirty="0">
                <a:solidFill>
                  <a:srgbClr val="FFFFFF"/>
                </a:solidFill>
                <a:latin typeface="Calibri" panose="020F0502020204030204" pitchFamily="34" charset="0"/>
              </a:endParaRPr>
            </a:p>
            <a:p>
              <a:pPr fontAlgn="ctr">
                <a:lnSpc>
                  <a:spcPct val="95000"/>
                </a:lnSpc>
                <a:spcBef>
                  <a:spcPct val="35000"/>
                </a:spcBef>
                <a:buClr>
                  <a:srgbClr val="000000"/>
                </a:buClr>
              </a:pPr>
              <a:endParaRPr lang="en-US" sz="1200" b="1" dirty="0">
                <a:solidFill>
                  <a:srgbClr val="FFFFFF"/>
                </a:solidFill>
                <a:latin typeface="Calibri" panose="020F0502020204030204" pitchFamily="34" charset="0"/>
                <a:sym typeface="Arial"/>
              </a:endParaRPr>
            </a:p>
          </p:txBody>
        </p:sp>
        <p:cxnSp>
          <p:nvCxnSpPr>
            <p:cNvPr id="21" name="Elbow Connector 11"/>
            <p:cNvCxnSpPr>
              <a:cxnSpLocks noChangeShapeType="1"/>
              <a:stCxn id="16" idx="3"/>
              <a:endCxn id="17" idx="1"/>
            </p:cNvCxnSpPr>
            <p:nvPr/>
          </p:nvCxnSpPr>
          <p:spPr bwMode="auto">
            <a:xfrm flipV="1">
              <a:off x="3768957" y="1692343"/>
              <a:ext cx="845907" cy="2037853"/>
            </a:xfrm>
            <a:prstGeom prst="bentConnector3">
              <a:avLst>
                <a:gd name="adj1" fmla="val 50000"/>
              </a:avLst>
            </a:prstGeom>
            <a:noFill/>
            <a:ln w="28575" algn="ctr">
              <a:solidFill>
                <a:schemeClr val="tx1"/>
              </a:solidFill>
              <a:round/>
              <a:headEnd/>
              <a:tailEnd type="arrow" w="med" len="med"/>
            </a:ln>
          </p:spPr>
        </p:cxnSp>
        <p:cxnSp>
          <p:nvCxnSpPr>
            <p:cNvPr id="22" name="Elbow Connector 13"/>
            <p:cNvCxnSpPr>
              <a:cxnSpLocks noChangeShapeType="1"/>
            </p:cNvCxnSpPr>
            <p:nvPr/>
          </p:nvCxnSpPr>
          <p:spPr bwMode="auto">
            <a:xfrm>
              <a:off x="3768957" y="3775886"/>
              <a:ext cx="845905" cy="2692222"/>
            </a:xfrm>
            <a:prstGeom prst="bentConnector3">
              <a:avLst>
                <a:gd name="adj1" fmla="val 50000"/>
              </a:avLst>
            </a:prstGeom>
            <a:noFill/>
            <a:ln w="28575" algn="ctr">
              <a:solidFill>
                <a:schemeClr val="tx1"/>
              </a:solidFill>
              <a:round/>
              <a:headEnd/>
              <a:tailEnd type="arrow" w="med" len="med"/>
            </a:ln>
          </p:spPr>
        </p:cxnSp>
        <p:cxnSp>
          <p:nvCxnSpPr>
            <p:cNvPr id="23" name="Elbow Connector 16"/>
            <p:cNvCxnSpPr>
              <a:cxnSpLocks noChangeShapeType="1"/>
            </p:cNvCxnSpPr>
            <p:nvPr/>
          </p:nvCxnSpPr>
          <p:spPr bwMode="auto">
            <a:xfrm>
              <a:off x="3768957" y="3746346"/>
              <a:ext cx="845904" cy="1582345"/>
            </a:xfrm>
            <a:prstGeom prst="bentConnector3">
              <a:avLst>
                <a:gd name="adj1" fmla="val 50000"/>
              </a:avLst>
            </a:prstGeom>
            <a:noFill/>
            <a:ln w="28575" algn="ctr">
              <a:solidFill>
                <a:schemeClr val="tx1"/>
              </a:solidFill>
              <a:round/>
              <a:headEnd/>
              <a:tailEnd type="arrow" w="med" len="med"/>
            </a:ln>
          </p:spPr>
        </p:cxnSp>
        <p:sp>
          <p:nvSpPr>
            <p:cNvPr id="24" name="Pentagon 28"/>
            <p:cNvSpPr>
              <a:spLocks noChangeArrowheads="1"/>
            </p:cNvSpPr>
            <p:nvPr/>
          </p:nvSpPr>
          <p:spPr bwMode="auto">
            <a:xfrm>
              <a:off x="4614862" y="3639107"/>
              <a:ext cx="3463330" cy="980253"/>
            </a:xfrm>
            <a:prstGeom prst="homePlate">
              <a:avLst>
                <a:gd name="adj" fmla="val 0"/>
              </a:avLst>
            </a:prstGeom>
            <a:solidFill>
              <a:schemeClr val="accent1">
                <a:lumMod val="75000"/>
              </a:schemeClr>
            </a:solidFill>
            <a:ln w="9525" algn="ctr">
              <a:solidFill>
                <a:schemeClr val="tx1"/>
              </a:solidFill>
              <a:round/>
              <a:headEnd/>
              <a:tailEnd/>
            </a:ln>
          </p:spPr>
          <p:txBody>
            <a:bodyPr wrap="none" anchor="ctr"/>
            <a:lstStyle/>
            <a:p>
              <a:pPr>
                <a:lnSpc>
                  <a:spcPct val="95000"/>
                </a:lnSpc>
                <a:spcBef>
                  <a:spcPct val="35000"/>
                </a:spcBef>
                <a:buClr>
                  <a:srgbClr val="3A3F50"/>
                </a:buClr>
              </a:pPr>
              <a:endParaRPr lang="en-US" sz="1200" b="1" dirty="0">
                <a:solidFill>
                  <a:srgbClr val="FFFFFF"/>
                </a:solidFill>
                <a:latin typeface="Calibri" panose="020F0502020204030204" pitchFamily="34" charset="0"/>
                <a:sym typeface="Arial"/>
              </a:endParaRPr>
            </a:p>
          </p:txBody>
        </p:sp>
        <p:sp>
          <p:nvSpPr>
            <p:cNvPr id="25" name="Pentagon 29"/>
            <p:cNvSpPr>
              <a:spLocks noChangeArrowheads="1"/>
            </p:cNvSpPr>
            <p:nvPr/>
          </p:nvSpPr>
          <p:spPr bwMode="auto">
            <a:xfrm>
              <a:off x="4614862" y="4807771"/>
              <a:ext cx="3463330" cy="1009537"/>
            </a:xfrm>
            <a:prstGeom prst="homePlate">
              <a:avLst>
                <a:gd name="adj" fmla="val 0"/>
              </a:avLst>
            </a:prstGeom>
            <a:solidFill>
              <a:schemeClr val="accent1">
                <a:lumMod val="75000"/>
              </a:schemeClr>
            </a:solidFill>
            <a:ln w="9525" algn="ctr">
              <a:solidFill>
                <a:schemeClr val="tx1"/>
              </a:solidFill>
              <a:round/>
              <a:headEnd/>
              <a:tailEnd/>
            </a:ln>
          </p:spPr>
          <p:txBody>
            <a:bodyPr wrap="none" anchor="ctr"/>
            <a:lstStyle/>
            <a:p>
              <a:pPr>
                <a:lnSpc>
                  <a:spcPct val="95000"/>
                </a:lnSpc>
                <a:spcBef>
                  <a:spcPct val="35000"/>
                </a:spcBef>
                <a:buClr>
                  <a:srgbClr val="3A3F50"/>
                </a:buClr>
              </a:pPr>
              <a:endParaRPr lang="en-US" sz="1200" b="1" dirty="0">
                <a:solidFill>
                  <a:srgbClr val="FFFFFF"/>
                </a:solidFill>
                <a:latin typeface="Calibri" panose="020F0502020204030204" pitchFamily="34" charset="0"/>
                <a:sym typeface="Arial"/>
              </a:endParaRPr>
            </a:p>
          </p:txBody>
        </p:sp>
        <p:cxnSp>
          <p:nvCxnSpPr>
            <p:cNvPr id="26" name="Elbow Connector 43"/>
            <p:cNvCxnSpPr>
              <a:cxnSpLocks noChangeShapeType="1"/>
              <a:stCxn id="16" idx="3"/>
              <a:endCxn id="19" idx="1"/>
            </p:cNvCxnSpPr>
            <p:nvPr/>
          </p:nvCxnSpPr>
          <p:spPr bwMode="auto">
            <a:xfrm flipV="1">
              <a:off x="3768957" y="2877708"/>
              <a:ext cx="861969" cy="852487"/>
            </a:xfrm>
            <a:prstGeom prst="bentConnector3">
              <a:avLst>
                <a:gd name="adj1" fmla="val 50000"/>
              </a:avLst>
            </a:prstGeom>
            <a:noFill/>
            <a:ln w="28575" algn="ctr">
              <a:solidFill>
                <a:schemeClr val="tx1"/>
              </a:solidFill>
              <a:round/>
              <a:headEnd/>
              <a:tailEnd type="arrow" w="med" len="med"/>
            </a:ln>
          </p:spPr>
        </p:cxnSp>
        <p:cxnSp>
          <p:nvCxnSpPr>
            <p:cNvPr id="27" name="Elbow Connector 49"/>
            <p:cNvCxnSpPr>
              <a:cxnSpLocks noChangeShapeType="1"/>
            </p:cNvCxnSpPr>
            <p:nvPr/>
          </p:nvCxnSpPr>
          <p:spPr bwMode="auto">
            <a:xfrm>
              <a:off x="3758755" y="3730195"/>
              <a:ext cx="845905" cy="399038"/>
            </a:xfrm>
            <a:prstGeom prst="bentConnector3">
              <a:avLst>
                <a:gd name="adj1" fmla="val 50000"/>
              </a:avLst>
            </a:prstGeom>
            <a:noFill/>
            <a:ln w="28575" algn="ctr">
              <a:solidFill>
                <a:schemeClr val="tx1"/>
              </a:solidFill>
              <a:round/>
              <a:headEnd/>
              <a:tailEnd type="arrow" w="med" len="med"/>
            </a:ln>
          </p:spPr>
        </p:cxnSp>
      </p:grpSp>
      <p:pic>
        <p:nvPicPr>
          <p:cNvPr id="28" name="Picture 2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29" name="Pentagon 9"/>
          <p:cNvSpPr>
            <a:spLocks noChangeArrowheads="1"/>
          </p:cNvSpPr>
          <p:nvPr/>
        </p:nvSpPr>
        <p:spPr bwMode="auto">
          <a:xfrm>
            <a:off x="7524701" y="5695026"/>
            <a:ext cx="4311928" cy="888853"/>
          </a:xfrm>
          <a:prstGeom prst="homePlate">
            <a:avLst>
              <a:gd name="adj" fmla="val 0"/>
            </a:avLst>
          </a:prstGeom>
          <a:solidFill>
            <a:schemeClr val="accent1">
              <a:lumMod val="75000"/>
            </a:schemeClr>
          </a:solidFill>
          <a:ln w="9525" algn="ctr">
            <a:solidFill>
              <a:schemeClr val="tx1"/>
            </a:solidFill>
            <a:round/>
            <a:headEnd/>
            <a:tailEnd/>
          </a:ln>
        </p:spPr>
        <p:txBody>
          <a:bodyPr wrap="none" anchor="ctr"/>
          <a:lstStyle/>
          <a:p>
            <a:pPr>
              <a:lnSpc>
                <a:spcPct val="95000"/>
              </a:lnSpc>
              <a:spcBef>
                <a:spcPct val="35000"/>
              </a:spcBef>
              <a:buClr>
                <a:srgbClr val="3A3F50"/>
              </a:buClr>
            </a:pPr>
            <a:r>
              <a:rPr lang="en-US" sz="1600" b="1" dirty="0">
                <a:solidFill>
                  <a:srgbClr val="FFC000"/>
                </a:solidFill>
              </a:rPr>
              <a:t>Defective D</a:t>
            </a:r>
            <a:r>
              <a:rPr lang="en-US" sz="1600" b="1" dirty="0" smtClean="0">
                <a:solidFill>
                  <a:srgbClr val="FFC000"/>
                </a:solidFill>
              </a:rPr>
              <a:t>efinition: </a:t>
            </a:r>
          </a:p>
          <a:p>
            <a:pPr>
              <a:lnSpc>
                <a:spcPct val="95000"/>
              </a:lnSpc>
              <a:spcBef>
                <a:spcPct val="35000"/>
              </a:spcBef>
              <a:buClr>
                <a:srgbClr val="3A3F50"/>
              </a:buClr>
            </a:pPr>
            <a:r>
              <a:rPr lang="en-US" sz="1200" b="1" dirty="0" smtClean="0">
                <a:solidFill>
                  <a:srgbClr val="FFFFFF"/>
                </a:solidFill>
                <a:latin typeface="Calibri" panose="020F0502020204030204" pitchFamily="34" charset="0"/>
                <a:sym typeface="Arial"/>
              </a:rPr>
              <a:t>Any query which has  CSAT score &lt; 3.  </a:t>
            </a:r>
            <a:endParaRPr lang="en-US" sz="1200" b="1" dirty="0">
              <a:solidFill>
                <a:srgbClr val="FFFFFF"/>
              </a:solidFill>
              <a:latin typeface="Calibri" panose="020F0502020204030204" pitchFamily="34" charset="0"/>
              <a:sym typeface="Arial"/>
            </a:endParaRPr>
          </a:p>
        </p:txBody>
      </p:sp>
      <p:sp>
        <p:nvSpPr>
          <p:cNvPr id="3" name="Rectangle 2"/>
          <p:cNvSpPr/>
          <p:nvPr/>
        </p:nvSpPr>
        <p:spPr>
          <a:xfrm>
            <a:off x="7617699" y="3581531"/>
            <a:ext cx="2841534" cy="568617"/>
          </a:xfrm>
          <a:prstGeom prst="rect">
            <a:avLst/>
          </a:prstGeom>
        </p:spPr>
        <p:txBody>
          <a:bodyPr wrap="square">
            <a:spAutoFit/>
          </a:bodyPr>
          <a:lstStyle/>
          <a:p>
            <a:pPr fontAlgn="ctr">
              <a:lnSpc>
                <a:spcPct val="95000"/>
              </a:lnSpc>
              <a:spcBef>
                <a:spcPct val="35000"/>
              </a:spcBef>
              <a:buClr>
                <a:srgbClr val="000000"/>
              </a:buClr>
            </a:pPr>
            <a:r>
              <a:rPr lang="en-US" sz="1600" b="1" dirty="0">
                <a:solidFill>
                  <a:srgbClr val="FFC000"/>
                </a:solidFill>
              </a:rPr>
              <a:t>Data </a:t>
            </a:r>
            <a:r>
              <a:rPr lang="en-US" sz="1600" b="1" dirty="0" smtClean="0">
                <a:solidFill>
                  <a:srgbClr val="FFC000"/>
                </a:solidFill>
              </a:rPr>
              <a:t>Source</a:t>
            </a:r>
          </a:p>
          <a:p>
            <a:pPr fontAlgn="ctr">
              <a:lnSpc>
                <a:spcPct val="95000"/>
              </a:lnSpc>
              <a:spcBef>
                <a:spcPct val="35000"/>
              </a:spcBef>
              <a:buClr>
                <a:srgbClr val="000000"/>
              </a:buClr>
            </a:pPr>
            <a:r>
              <a:rPr lang="en-US" sz="1200" b="1" dirty="0" smtClean="0">
                <a:solidFill>
                  <a:srgbClr val="FFFFFF"/>
                </a:solidFill>
                <a:latin typeface="Calibri" panose="020F0502020204030204" pitchFamily="34" charset="0"/>
                <a:sym typeface="Arial"/>
              </a:rPr>
              <a:t>System</a:t>
            </a:r>
            <a:r>
              <a:rPr lang="en-US" sz="1200" b="1" dirty="0">
                <a:solidFill>
                  <a:srgbClr val="FFFFFF"/>
                </a:solidFill>
                <a:latin typeface="Calibri" panose="020F0502020204030204" pitchFamily="34" charset="0"/>
                <a:sym typeface="Arial"/>
              </a:rPr>
              <a:t>/(Helpdesk Ticketing tool)</a:t>
            </a:r>
          </a:p>
        </p:txBody>
      </p:sp>
      <p:sp>
        <p:nvSpPr>
          <p:cNvPr id="5" name="Rectangle 4"/>
          <p:cNvSpPr/>
          <p:nvPr/>
        </p:nvSpPr>
        <p:spPr>
          <a:xfrm>
            <a:off x="7544697" y="1274699"/>
            <a:ext cx="3987336" cy="566309"/>
          </a:xfrm>
          <a:prstGeom prst="rect">
            <a:avLst/>
          </a:prstGeom>
        </p:spPr>
        <p:txBody>
          <a:bodyPr wrap="square">
            <a:spAutoFit/>
          </a:bodyPr>
          <a:lstStyle/>
          <a:p>
            <a:pPr>
              <a:lnSpc>
                <a:spcPct val="95000"/>
              </a:lnSpc>
              <a:spcBef>
                <a:spcPct val="35000"/>
              </a:spcBef>
              <a:buClr>
                <a:srgbClr val="3A3F50"/>
              </a:buClr>
            </a:pPr>
            <a:r>
              <a:rPr lang="en-US" sz="1600" b="1" dirty="0">
                <a:solidFill>
                  <a:srgbClr val="FFC000"/>
                </a:solidFill>
              </a:rPr>
              <a:t>Unit Of Measure (UOM)</a:t>
            </a:r>
          </a:p>
          <a:p>
            <a:pPr>
              <a:lnSpc>
                <a:spcPct val="95000"/>
              </a:lnSpc>
              <a:spcBef>
                <a:spcPct val="35000"/>
              </a:spcBef>
              <a:buClr>
                <a:srgbClr val="3A3F50"/>
              </a:buClr>
            </a:pPr>
            <a:r>
              <a:rPr lang="en-US" sz="1200" b="1" dirty="0">
                <a:solidFill>
                  <a:srgbClr val="FFFFFF"/>
                </a:solidFill>
                <a:latin typeface="Calibri" panose="020F0502020204030204" pitchFamily="34" charset="0"/>
                <a:sym typeface="Arial"/>
              </a:rPr>
              <a:t>Every single </a:t>
            </a:r>
            <a:r>
              <a:rPr lang="en-US" sz="1200" b="1" dirty="0" smtClean="0">
                <a:solidFill>
                  <a:srgbClr val="FFFFFF"/>
                </a:solidFill>
                <a:latin typeface="Calibri" panose="020F0502020204030204" pitchFamily="34" charset="0"/>
                <a:sym typeface="Arial"/>
              </a:rPr>
              <a:t>query that receives CSAT score.</a:t>
            </a:r>
            <a:endParaRPr lang="en-US" sz="1200" b="1" dirty="0">
              <a:solidFill>
                <a:srgbClr val="FFFFFF"/>
              </a:solidFill>
              <a:latin typeface="Calibri" panose="020F0502020204030204" pitchFamily="34" charset="0"/>
              <a:sym typeface="Arial"/>
            </a:endParaRPr>
          </a:p>
        </p:txBody>
      </p:sp>
      <p:sp>
        <p:nvSpPr>
          <p:cNvPr id="6" name="Rectangle 5"/>
          <p:cNvSpPr/>
          <p:nvPr/>
        </p:nvSpPr>
        <p:spPr>
          <a:xfrm>
            <a:off x="7584721" y="2455664"/>
            <a:ext cx="1505540" cy="355482"/>
          </a:xfrm>
          <a:prstGeom prst="rect">
            <a:avLst/>
          </a:prstGeom>
        </p:spPr>
        <p:txBody>
          <a:bodyPr wrap="none">
            <a:spAutoFit/>
          </a:bodyPr>
          <a:lstStyle/>
          <a:p>
            <a:pPr>
              <a:lnSpc>
                <a:spcPct val="95000"/>
              </a:lnSpc>
              <a:spcBef>
                <a:spcPct val="35000"/>
              </a:spcBef>
              <a:buClr>
                <a:srgbClr val="3A3F50"/>
              </a:buClr>
            </a:pPr>
            <a:r>
              <a:rPr lang="en-US" b="1" dirty="0" smtClean="0">
                <a:solidFill>
                  <a:srgbClr val="FFC000"/>
                </a:solidFill>
              </a:rPr>
              <a:t>Opportunity</a:t>
            </a:r>
            <a:endParaRPr lang="en-US" b="1" dirty="0">
              <a:solidFill>
                <a:srgbClr val="FFC000"/>
              </a:solidFill>
            </a:endParaRPr>
          </a:p>
        </p:txBody>
      </p:sp>
      <p:sp>
        <p:nvSpPr>
          <p:cNvPr id="8" name="Rectangle 7"/>
          <p:cNvSpPr/>
          <p:nvPr/>
        </p:nvSpPr>
        <p:spPr>
          <a:xfrm>
            <a:off x="7584721" y="2811146"/>
            <a:ext cx="3388002" cy="267766"/>
          </a:xfrm>
          <a:prstGeom prst="rect">
            <a:avLst/>
          </a:prstGeom>
        </p:spPr>
        <p:txBody>
          <a:bodyPr wrap="square">
            <a:spAutoFit/>
          </a:bodyPr>
          <a:lstStyle/>
          <a:p>
            <a:pPr>
              <a:lnSpc>
                <a:spcPct val="95000"/>
              </a:lnSpc>
              <a:spcBef>
                <a:spcPct val="35000"/>
              </a:spcBef>
              <a:buClr>
                <a:srgbClr val="3A3F50"/>
              </a:buClr>
            </a:pPr>
            <a:r>
              <a:rPr lang="en-US" sz="1200" b="1" dirty="0">
                <a:solidFill>
                  <a:srgbClr val="FFFFFF"/>
                </a:solidFill>
                <a:latin typeface="Calibri" panose="020F0502020204030204" pitchFamily="34" charset="0"/>
                <a:sym typeface="Arial"/>
              </a:rPr>
              <a:t>Every single query that receives CSAT score.</a:t>
            </a:r>
          </a:p>
        </p:txBody>
      </p:sp>
      <p:cxnSp>
        <p:nvCxnSpPr>
          <p:cNvPr id="33" name="Elbow Connector 16"/>
          <p:cNvCxnSpPr>
            <a:cxnSpLocks noChangeShapeType="1"/>
            <a:endCxn id="29" idx="1"/>
          </p:cNvCxnSpPr>
          <p:nvPr/>
        </p:nvCxnSpPr>
        <p:spPr bwMode="auto">
          <a:xfrm rot="16200000" flipH="1">
            <a:off x="6663714" y="5278466"/>
            <a:ext cx="1175386" cy="546587"/>
          </a:xfrm>
          <a:prstGeom prst="bentConnector2">
            <a:avLst/>
          </a:prstGeom>
          <a:noFill/>
          <a:ln w="28575" algn="ctr">
            <a:solidFill>
              <a:schemeClr val="tx1"/>
            </a:solidFill>
            <a:round/>
            <a:headEnd/>
            <a:tailEnd type="arrow" w="med" len="med"/>
          </a:ln>
        </p:spPr>
      </p:cxnSp>
    </p:spTree>
    <p:extLst>
      <p:ext uri="{BB962C8B-B14F-4D97-AF65-F5344CB8AC3E}">
        <p14:creationId xmlns:p14="http://schemas.microsoft.com/office/powerpoint/2010/main" val="15282772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15</a:t>
            </a:fld>
            <a:endParaRPr dirty="0">
              <a:solidFill>
                <a:srgbClr val="FFFFFF"/>
              </a:solidFill>
            </a:endParaRPr>
          </a:p>
        </p:txBody>
      </p:sp>
      <p:sp>
        <p:nvSpPr>
          <p:cNvPr id="99" name="Title 3"/>
          <p:cNvSpPr txBox="1">
            <a:spLocks/>
          </p:cNvSpPr>
          <p:nvPr/>
        </p:nvSpPr>
        <p:spPr>
          <a:xfrm>
            <a:off x="1869237" y="103109"/>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pPr>
            <a:r>
              <a:rPr lang="en-US" sz="3600" b="1" kern="0" dirty="0" smtClean="0">
                <a:solidFill>
                  <a:srgbClr val="007BB9"/>
                </a:solidFill>
              </a:rPr>
              <a:t>MEASUREMENT SYSTEM ANALYSIS</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266440" y="1906651"/>
            <a:ext cx="11634408" cy="830997"/>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wrap="square">
            <a:spAutoFit/>
          </a:bodyPr>
          <a:lstStyle/>
          <a:p>
            <a:pPr algn="ctr" fontAlgn="base">
              <a:spcBef>
                <a:spcPct val="50000"/>
              </a:spcBef>
              <a:spcAft>
                <a:spcPct val="0"/>
              </a:spcAft>
            </a:pPr>
            <a:r>
              <a:rPr lang="en-US" sz="2400" b="1" i="1" dirty="0" smtClean="0">
                <a:solidFill>
                  <a:prstClr val="black"/>
                </a:solidFill>
              </a:rPr>
              <a:t>As Data Is Collected From System I.E. Data Is Generated From Helpdesk Ticketing Tool, So There Is No Need To Perform MSA</a:t>
            </a:r>
            <a:endParaRPr lang="en-US" sz="2400" b="1" i="1" dirty="0">
              <a:solidFill>
                <a:prstClr val="black"/>
              </a:solidFill>
            </a:endParaRPr>
          </a:p>
        </p:txBody>
      </p:sp>
    </p:spTree>
    <p:extLst>
      <p:ext uri="{BB962C8B-B14F-4D97-AF65-F5344CB8AC3E}">
        <p14:creationId xmlns:p14="http://schemas.microsoft.com/office/powerpoint/2010/main" val="24603323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16</a:t>
            </a:fld>
            <a:endParaRPr dirty="0">
              <a:solidFill>
                <a:srgbClr val="FFFFFF"/>
              </a:solidFill>
            </a:endParaRPr>
          </a:p>
        </p:txBody>
      </p:sp>
      <p:sp>
        <p:nvSpPr>
          <p:cNvPr id="99" name="Title 3"/>
          <p:cNvSpPr txBox="1">
            <a:spLocks/>
          </p:cNvSpPr>
          <p:nvPr/>
        </p:nvSpPr>
        <p:spPr>
          <a:xfrm>
            <a:off x="1690639" y="0"/>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List of Potential Causes</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graphicFrame>
        <p:nvGraphicFramePr>
          <p:cNvPr id="4" name="Table 3"/>
          <p:cNvGraphicFramePr>
            <a:graphicFrameLocks noGrp="1"/>
          </p:cNvGraphicFramePr>
          <p:nvPr>
            <p:extLst/>
          </p:nvPr>
        </p:nvGraphicFramePr>
        <p:xfrm>
          <a:off x="809409" y="1045248"/>
          <a:ext cx="4918291" cy="5425524"/>
        </p:xfrm>
        <a:graphic>
          <a:graphicData uri="http://schemas.openxmlformats.org/drawingml/2006/table">
            <a:tbl>
              <a:tblPr/>
              <a:tblGrid>
                <a:gridCol w="677887">
                  <a:extLst>
                    <a:ext uri="{9D8B030D-6E8A-4147-A177-3AD203B41FA5}">
                      <a16:colId xmlns="" xmlns:a16="http://schemas.microsoft.com/office/drawing/2014/main" val="20000"/>
                    </a:ext>
                  </a:extLst>
                </a:gridCol>
                <a:gridCol w="4240404">
                  <a:extLst>
                    <a:ext uri="{9D8B030D-6E8A-4147-A177-3AD203B41FA5}">
                      <a16:colId xmlns="" xmlns:a16="http://schemas.microsoft.com/office/drawing/2014/main" val="20001"/>
                    </a:ext>
                  </a:extLst>
                </a:gridCol>
              </a:tblGrid>
              <a:tr h="417348">
                <a:tc>
                  <a:txBody>
                    <a:bodyPr/>
                    <a:lstStyle/>
                    <a:p>
                      <a:pPr algn="ctr" rtl="0" fontAlgn="ctr"/>
                      <a:r>
                        <a:rPr lang="en-US" sz="1600" b="1" i="0" u="none" strike="noStrike" dirty="0">
                          <a:solidFill>
                            <a:srgbClr val="FFFFFF"/>
                          </a:solidFill>
                          <a:effectLst/>
                          <a:latin typeface="Calibri" panose="020F0502020204030204" pitchFamily="34" charset="0"/>
                        </a:rPr>
                        <a:t>SR NO</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rtl="0" fontAlgn="ctr"/>
                      <a:r>
                        <a:rPr lang="en-US" sz="1600" b="1" i="0" u="none" strike="noStrike" dirty="0">
                          <a:solidFill>
                            <a:srgbClr val="FFFFFF"/>
                          </a:solidFill>
                          <a:effectLst/>
                          <a:latin typeface="Calibri" panose="020F0502020204030204" pitchFamily="34" charset="0"/>
                        </a:rPr>
                        <a:t>CAUSES</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417348">
                <a:tc>
                  <a:txBody>
                    <a:bodyPr/>
                    <a:lstStyle/>
                    <a:p>
                      <a:pPr algn="ctr" rtl="0" fontAlgn="ctr"/>
                      <a:r>
                        <a:rPr lang="en-US" sz="1600" b="1" i="0" u="none" strike="noStrike" dirty="0">
                          <a:solidFill>
                            <a:srgbClr val="000000"/>
                          </a:solidFill>
                          <a:effectLst/>
                          <a:latin typeface="Calibri" panose="020F0502020204030204" pitchFamily="34" charset="0"/>
                        </a:rPr>
                        <a:t>1</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Shifts</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417348">
                <a:tc>
                  <a:txBody>
                    <a:bodyPr/>
                    <a:lstStyle/>
                    <a:p>
                      <a:pPr algn="ctr" rtl="0" fontAlgn="ctr"/>
                      <a:r>
                        <a:rPr lang="en-US" sz="1600" b="1" i="0" u="none" strike="noStrike" dirty="0">
                          <a:solidFill>
                            <a:srgbClr val="000000"/>
                          </a:solidFill>
                          <a:effectLst/>
                          <a:latin typeface="Calibri" panose="020F0502020204030204" pitchFamily="34" charset="0"/>
                        </a:rPr>
                        <a:t>2</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Unplanned call fluctuations</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417348">
                <a:tc>
                  <a:txBody>
                    <a:bodyPr/>
                    <a:lstStyle/>
                    <a:p>
                      <a:pPr algn="ctr" rtl="0" fontAlgn="ctr"/>
                      <a:r>
                        <a:rPr lang="en-US" sz="1600" b="1" i="0" u="none" strike="noStrike" dirty="0">
                          <a:solidFill>
                            <a:srgbClr val="000000"/>
                          </a:solidFill>
                          <a:effectLst/>
                          <a:latin typeface="Calibri" panose="020F0502020204030204" pitchFamily="34" charset="0"/>
                        </a:rPr>
                        <a:t>3</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Employee</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417348">
                <a:tc>
                  <a:txBody>
                    <a:bodyPr/>
                    <a:lstStyle/>
                    <a:p>
                      <a:pPr algn="ctr" rtl="0" fontAlgn="ctr"/>
                      <a:r>
                        <a:rPr lang="en-US" sz="1600" b="1" i="0" u="none" strike="noStrike" dirty="0">
                          <a:solidFill>
                            <a:srgbClr val="000000"/>
                          </a:solidFill>
                          <a:effectLst/>
                          <a:latin typeface="Calibri" panose="020F0502020204030204" pitchFamily="34" charset="0"/>
                        </a:rPr>
                        <a:t>4</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Educational background</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417348">
                <a:tc>
                  <a:txBody>
                    <a:bodyPr/>
                    <a:lstStyle/>
                    <a:p>
                      <a:pPr algn="ctr" rtl="0" fontAlgn="ctr"/>
                      <a:r>
                        <a:rPr lang="en-US" sz="1600" b="1" i="0" u="none" strike="noStrike" dirty="0">
                          <a:solidFill>
                            <a:srgbClr val="000000"/>
                          </a:solidFill>
                          <a:effectLst/>
                          <a:latin typeface="Calibri" panose="020F0502020204030204" pitchFamily="34" charset="0"/>
                        </a:rPr>
                        <a:t>5</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Gender</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417348">
                <a:tc>
                  <a:txBody>
                    <a:bodyPr/>
                    <a:lstStyle/>
                    <a:p>
                      <a:pPr algn="ctr" rtl="0" fontAlgn="ctr"/>
                      <a:r>
                        <a:rPr lang="en-US" sz="1600" b="1" i="0" u="none" strike="noStrike" dirty="0">
                          <a:solidFill>
                            <a:srgbClr val="000000"/>
                          </a:solidFill>
                          <a:effectLst/>
                          <a:latin typeface="Calibri" panose="020F0502020204030204" pitchFamily="34" charset="0"/>
                        </a:rPr>
                        <a:t>6</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Experience</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417348">
                <a:tc>
                  <a:txBody>
                    <a:bodyPr/>
                    <a:lstStyle/>
                    <a:p>
                      <a:pPr algn="ctr" rtl="0" fontAlgn="ctr"/>
                      <a:r>
                        <a:rPr lang="en-US" sz="1600" b="1" i="0" u="none" strike="noStrike" dirty="0">
                          <a:solidFill>
                            <a:srgbClr val="000000"/>
                          </a:solidFill>
                          <a:effectLst/>
                          <a:latin typeface="Calibri" panose="020F0502020204030204" pitchFamily="34" charset="0"/>
                        </a:rPr>
                        <a:t>7</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Calls Take Longer Than Expected</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417348">
                <a:tc>
                  <a:txBody>
                    <a:bodyPr/>
                    <a:lstStyle/>
                    <a:p>
                      <a:pPr algn="ctr" rtl="0" fontAlgn="ctr"/>
                      <a:r>
                        <a:rPr lang="en-US" sz="1600" b="1" i="0" u="none" strike="noStrike" dirty="0">
                          <a:solidFill>
                            <a:srgbClr val="000000"/>
                          </a:solidFill>
                          <a:effectLst/>
                          <a:latin typeface="Calibri" panose="020F0502020204030204" pitchFamily="34" charset="0"/>
                        </a:rPr>
                        <a:t>8</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Long after call work (wrap-up) time</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417348">
                <a:tc>
                  <a:txBody>
                    <a:bodyPr/>
                    <a:lstStyle/>
                    <a:p>
                      <a:pPr algn="ctr" rtl="0" fontAlgn="ctr"/>
                      <a:r>
                        <a:rPr lang="en-US" sz="1600" b="1" i="0" u="none" strike="noStrike" dirty="0">
                          <a:solidFill>
                            <a:srgbClr val="000000"/>
                          </a:solidFill>
                          <a:effectLst/>
                          <a:latin typeface="Calibri" panose="020F0502020204030204" pitchFamily="34" charset="0"/>
                        </a:rPr>
                        <a:t>9</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smtClean="0">
                          <a:solidFill>
                            <a:srgbClr val="000000"/>
                          </a:solidFill>
                          <a:effectLst/>
                          <a:latin typeface="Bodoni MT" panose="02070603080606020203" pitchFamily="18" charset="0"/>
                        </a:rPr>
                        <a:t>Server down issues</a:t>
                      </a:r>
                      <a:endParaRPr lang="en-US" sz="1600" b="1" i="0" u="none" strike="noStrike" dirty="0">
                        <a:solidFill>
                          <a:srgbClr val="000000"/>
                        </a:solidFill>
                        <a:effectLst/>
                        <a:latin typeface="Bodoni MT" panose="02070603080606020203" pitchFamily="18" charset="0"/>
                      </a:endParaRP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417348">
                <a:tc>
                  <a:txBody>
                    <a:bodyPr/>
                    <a:lstStyle/>
                    <a:p>
                      <a:pPr algn="ctr" rtl="0" fontAlgn="ctr"/>
                      <a:r>
                        <a:rPr lang="en-US" sz="1600" b="1" i="0" u="none" strike="noStrike" dirty="0">
                          <a:solidFill>
                            <a:srgbClr val="000000"/>
                          </a:solidFill>
                          <a:effectLst/>
                          <a:latin typeface="Calibri" panose="020F0502020204030204" pitchFamily="34" charset="0"/>
                        </a:rPr>
                        <a:t>10</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smtClean="0">
                          <a:solidFill>
                            <a:srgbClr val="000000"/>
                          </a:solidFill>
                          <a:effectLst/>
                          <a:latin typeface="Bodoni MT" panose="02070603080606020203" pitchFamily="18" charset="0"/>
                        </a:rPr>
                        <a:t>Lack of knowledge to resolve</a:t>
                      </a:r>
                      <a:endParaRPr lang="en-US" sz="1600" b="1" i="0" u="none" strike="noStrike" dirty="0">
                        <a:solidFill>
                          <a:srgbClr val="000000"/>
                        </a:solidFill>
                        <a:effectLst/>
                        <a:latin typeface="Bodoni MT" panose="02070603080606020203" pitchFamily="18" charset="0"/>
                      </a:endParaRP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r h="417348">
                <a:tc>
                  <a:txBody>
                    <a:bodyPr/>
                    <a:lstStyle/>
                    <a:p>
                      <a:pPr algn="ctr" rtl="0" fontAlgn="ctr"/>
                      <a:r>
                        <a:rPr lang="en-US" sz="1600" b="1" i="0" u="none" strike="noStrike" dirty="0">
                          <a:solidFill>
                            <a:srgbClr val="000000"/>
                          </a:solidFill>
                          <a:effectLst/>
                          <a:latin typeface="Calibri" panose="020F0502020204030204" pitchFamily="34" charset="0"/>
                        </a:rPr>
                        <a:t>11</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Lack of confidence</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1"/>
                  </a:ext>
                </a:extLst>
              </a:tr>
              <a:tr h="417348">
                <a:tc>
                  <a:txBody>
                    <a:bodyPr/>
                    <a:lstStyle/>
                    <a:p>
                      <a:pPr algn="ctr" rtl="0" fontAlgn="ctr"/>
                      <a:r>
                        <a:rPr lang="en-US" sz="1600" b="1" i="0" u="none" strike="noStrike" dirty="0">
                          <a:solidFill>
                            <a:srgbClr val="000000"/>
                          </a:solidFill>
                          <a:effectLst/>
                          <a:latin typeface="Calibri" panose="020F0502020204030204" pitchFamily="34" charset="0"/>
                        </a:rPr>
                        <a:t>12</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TL</a:t>
                      </a:r>
                    </a:p>
                  </a:txBody>
                  <a:tcPr marL="6949" marR="6949" marT="69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graphicFrame>
        <p:nvGraphicFramePr>
          <p:cNvPr id="5" name="Table 4"/>
          <p:cNvGraphicFramePr>
            <a:graphicFrameLocks noGrp="1"/>
          </p:cNvGraphicFramePr>
          <p:nvPr>
            <p:extLst/>
          </p:nvPr>
        </p:nvGraphicFramePr>
        <p:xfrm>
          <a:off x="6115421" y="1072027"/>
          <a:ext cx="4872603" cy="5391578"/>
        </p:xfrm>
        <a:graphic>
          <a:graphicData uri="http://schemas.openxmlformats.org/drawingml/2006/table">
            <a:tbl>
              <a:tblPr/>
              <a:tblGrid>
                <a:gridCol w="671590">
                  <a:extLst>
                    <a:ext uri="{9D8B030D-6E8A-4147-A177-3AD203B41FA5}">
                      <a16:colId xmlns="" xmlns:a16="http://schemas.microsoft.com/office/drawing/2014/main" val="20000"/>
                    </a:ext>
                  </a:extLst>
                </a:gridCol>
                <a:gridCol w="4201013">
                  <a:extLst>
                    <a:ext uri="{9D8B030D-6E8A-4147-A177-3AD203B41FA5}">
                      <a16:colId xmlns="" xmlns:a16="http://schemas.microsoft.com/office/drawing/2014/main" val="20001"/>
                    </a:ext>
                  </a:extLst>
                </a:gridCol>
              </a:tblGrid>
              <a:tr h="407472">
                <a:tc>
                  <a:txBody>
                    <a:bodyPr/>
                    <a:lstStyle/>
                    <a:p>
                      <a:pPr algn="ctr" rtl="0" fontAlgn="ctr"/>
                      <a:r>
                        <a:rPr lang="en-US" sz="1600" b="1" i="0" u="none" strike="noStrike" dirty="0">
                          <a:solidFill>
                            <a:srgbClr val="FFFFFF"/>
                          </a:solidFill>
                          <a:effectLst/>
                          <a:latin typeface="Calibri" panose="020F0502020204030204" pitchFamily="34" charset="0"/>
                        </a:rPr>
                        <a:t>SR NO</a:t>
                      </a: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rtl="0" fontAlgn="ctr"/>
                      <a:r>
                        <a:rPr lang="en-US" sz="1600" b="1" i="0" u="none" strike="noStrike" dirty="0">
                          <a:solidFill>
                            <a:srgbClr val="FFFFFF"/>
                          </a:solidFill>
                          <a:effectLst/>
                          <a:latin typeface="Calibri" panose="020F0502020204030204" pitchFamily="34" charset="0"/>
                        </a:rPr>
                        <a:t>CAUSES</a:t>
                      </a: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520659">
                <a:tc>
                  <a:txBody>
                    <a:bodyPr/>
                    <a:lstStyle/>
                    <a:p>
                      <a:pPr algn="ctr" rtl="0" fontAlgn="ctr"/>
                      <a:r>
                        <a:rPr lang="en-US" sz="1400" b="1" i="0" u="none" strike="noStrike" dirty="0">
                          <a:solidFill>
                            <a:srgbClr val="000000"/>
                          </a:solidFill>
                          <a:effectLst/>
                          <a:latin typeface="Calibri" panose="020F0502020204030204" pitchFamily="34" charset="0"/>
                        </a:rPr>
                        <a:t>13</a:t>
                      </a: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a:solidFill>
                            <a:srgbClr val="000000"/>
                          </a:solidFill>
                          <a:effectLst/>
                          <a:latin typeface="Bodoni MT" panose="02070603080606020203" pitchFamily="18" charset="0"/>
                        </a:rPr>
                        <a:t>% Of  Rework Incidences In Given Day (% Of Total Rework Incidences / Total Requests Processed)</a:t>
                      </a: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407472">
                <a:tc>
                  <a:txBody>
                    <a:bodyPr/>
                    <a:lstStyle/>
                    <a:p>
                      <a:pPr algn="ctr" rtl="0" fontAlgn="ctr"/>
                      <a:r>
                        <a:rPr lang="en-US" sz="1400" b="1" i="0" u="none" strike="noStrike" dirty="0">
                          <a:solidFill>
                            <a:srgbClr val="000000"/>
                          </a:solidFill>
                          <a:effectLst/>
                          <a:latin typeface="Calibri" panose="020F0502020204030204" pitchFamily="34" charset="0"/>
                        </a:rPr>
                        <a:t>14</a:t>
                      </a: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Unscheduled meeting on given day</a:t>
                      </a: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407472">
                <a:tc>
                  <a:txBody>
                    <a:bodyPr/>
                    <a:lstStyle/>
                    <a:p>
                      <a:pPr algn="ctr" rtl="0" fontAlgn="ctr"/>
                      <a:r>
                        <a:rPr lang="en-US" sz="1400" b="1" i="0" u="none" strike="noStrike" dirty="0">
                          <a:solidFill>
                            <a:srgbClr val="000000"/>
                          </a:solidFill>
                          <a:effectLst/>
                          <a:latin typeface="Calibri" panose="020F0502020204030204" pitchFamily="34" charset="0"/>
                        </a:rPr>
                        <a:t>15</a:t>
                      </a: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600" b="1" i="0" u="none" strike="noStrike" cap="none" dirty="0">
                          <a:solidFill>
                            <a:srgbClr val="000000"/>
                          </a:solidFill>
                          <a:effectLst/>
                          <a:latin typeface="Bodoni MT" panose="02070603080606020203" pitchFamily="18" charset="0"/>
                          <a:ea typeface="+mn-ea"/>
                          <a:cs typeface="+mn-cs"/>
                          <a:sym typeface="Arial"/>
                        </a:rPr>
                        <a:t>% Unplanned leaves on given day</a:t>
                      </a: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407472">
                <a:tc>
                  <a:txBody>
                    <a:bodyPr/>
                    <a:lstStyle/>
                    <a:p>
                      <a:pPr algn="ctr" rtl="0" fontAlgn="ctr"/>
                      <a:r>
                        <a:rPr lang="en-US" sz="1400" b="1" i="0" u="none" strike="noStrike" dirty="0">
                          <a:solidFill>
                            <a:srgbClr val="000000"/>
                          </a:solidFill>
                          <a:effectLst/>
                          <a:latin typeface="Calibri" panose="020F0502020204030204" pitchFamily="34" charset="0"/>
                        </a:rPr>
                        <a:t>16</a:t>
                      </a: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600" b="1" i="0" u="none" strike="noStrike" cap="none" dirty="0" smtClean="0">
                          <a:solidFill>
                            <a:srgbClr val="000000"/>
                          </a:solidFill>
                          <a:effectLst/>
                          <a:latin typeface="Bodoni MT" panose="02070603080606020203" pitchFamily="18" charset="0"/>
                          <a:ea typeface="+mn-ea"/>
                          <a:cs typeface="+mn-cs"/>
                          <a:sym typeface="Arial"/>
                        </a:rPr>
                        <a:t>Query Handling time (IN HRS)</a:t>
                      </a:r>
                      <a:endParaRPr lang="en-US" sz="1600" b="1" i="0" u="none" strike="noStrike" cap="none" dirty="0">
                        <a:solidFill>
                          <a:srgbClr val="000000"/>
                        </a:solidFill>
                        <a:effectLst/>
                        <a:latin typeface="Bodoni MT" panose="02070603080606020203" pitchFamily="18" charset="0"/>
                        <a:ea typeface="+mn-ea"/>
                        <a:cs typeface="+mn-cs"/>
                        <a:sym typeface="Arial"/>
                      </a:endParaRP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388727">
                <a:tc>
                  <a:txBody>
                    <a:bodyPr/>
                    <a:lstStyle/>
                    <a:p>
                      <a:pPr algn="ctr" rtl="0" fontAlgn="ctr"/>
                      <a:r>
                        <a:rPr lang="en-US" sz="1400" b="1" i="0" u="none" strike="noStrike" dirty="0" smtClean="0">
                          <a:solidFill>
                            <a:srgbClr val="000000"/>
                          </a:solidFill>
                          <a:effectLst/>
                          <a:latin typeface="Calibri" panose="020F0502020204030204" pitchFamily="34" charset="0"/>
                        </a:rPr>
                        <a:t>17</a:t>
                      </a:r>
                      <a:endParaRPr lang="en-US" sz="1400" b="1" i="0" u="none" strike="noStrike" dirty="0">
                        <a:solidFill>
                          <a:srgbClr val="000000"/>
                        </a:solidFill>
                        <a:effectLst/>
                        <a:latin typeface="Calibri" panose="020F0502020204030204" pitchFamily="34" charset="0"/>
                      </a:endParaRP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rtl="0" fontAlgn="ctr">
                        <a:lnSpc>
                          <a:spcPct val="100000"/>
                        </a:lnSpc>
                        <a:spcBef>
                          <a:spcPts val="0"/>
                        </a:spcBef>
                        <a:spcAft>
                          <a:spcPts val="0"/>
                        </a:spcAft>
                        <a:buClr>
                          <a:srgbClr val="000000"/>
                        </a:buClr>
                        <a:buFont typeface="Arial"/>
                      </a:pPr>
                      <a:r>
                        <a:rPr lang="en-US" sz="1600" b="1" i="0" u="none" strike="noStrike" cap="none" dirty="0">
                          <a:solidFill>
                            <a:srgbClr val="000000"/>
                          </a:solidFill>
                          <a:effectLst/>
                          <a:latin typeface="Bodoni MT" panose="02070603080606020203" pitchFamily="18" charset="0"/>
                          <a:ea typeface="+mn-ea"/>
                          <a:cs typeface="+mn-cs"/>
                          <a:sym typeface="Arial"/>
                        </a:rPr>
                        <a:t>Unscheduled meeting on given 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407472">
                <a:tc>
                  <a:txBody>
                    <a:bodyPr/>
                    <a:lstStyle/>
                    <a:p>
                      <a:pPr algn="ctr" rtl="0" fontAlgn="ctr"/>
                      <a:r>
                        <a:rPr lang="en-US" sz="1400" b="1" i="0" u="none" strike="noStrike" dirty="0" smtClean="0">
                          <a:solidFill>
                            <a:srgbClr val="000000"/>
                          </a:solidFill>
                          <a:effectLst/>
                          <a:latin typeface="Calibri" panose="020F0502020204030204" pitchFamily="34" charset="0"/>
                        </a:rPr>
                        <a:t>18</a:t>
                      </a:r>
                      <a:endParaRPr lang="en-US" sz="1400" b="1" i="0" u="none" strike="noStrike" dirty="0">
                        <a:solidFill>
                          <a:srgbClr val="000000"/>
                        </a:solidFill>
                        <a:effectLst/>
                        <a:latin typeface="Calibri" panose="020F0502020204030204" pitchFamily="34" charset="0"/>
                      </a:endParaRP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rtl="0" fontAlgn="ctr">
                        <a:lnSpc>
                          <a:spcPct val="100000"/>
                        </a:lnSpc>
                        <a:spcBef>
                          <a:spcPts val="0"/>
                        </a:spcBef>
                        <a:spcAft>
                          <a:spcPts val="0"/>
                        </a:spcAft>
                        <a:buClr>
                          <a:srgbClr val="000000"/>
                        </a:buClr>
                        <a:buFont typeface="Arial"/>
                      </a:pPr>
                      <a:r>
                        <a:rPr lang="en-US" sz="1600" b="1" i="0" u="none" strike="noStrike" cap="none" dirty="0">
                          <a:solidFill>
                            <a:srgbClr val="000000"/>
                          </a:solidFill>
                          <a:effectLst/>
                          <a:latin typeface="Bodoni MT" panose="02070603080606020203" pitchFamily="18" charset="0"/>
                          <a:ea typeface="+mn-ea"/>
                          <a:cs typeface="+mn-cs"/>
                          <a:sym typeface="Arial"/>
                        </a:rPr>
                        <a:t>Handling multiple task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407472">
                <a:tc>
                  <a:txBody>
                    <a:bodyPr/>
                    <a:lstStyle/>
                    <a:p>
                      <a:pPr algn="ctr" rtl="0" fontAlgn="ctr"/>
                      <a:r>
                        <a:rPr lang="en-US" sz="1400" b="1" i="0" u="none" strike="noStrike" dirty="0" smtClean="0">
                          <a:solidFill>
                            <a:srgbClr val="000000"/>
                          </a:solidFill>
                          <a:effectLst/>
                          <a:latin typeface="Calibri" panose="020F0502020204030204" pitchFamily="34" charset="0"/>
                        </a:rPr>
                        <a:t>19</a:t>
                      </a:r>
                      <a:endParaRPr lang="en-US" sz="1400" b="1" i="0" u="none" strike="noStrike" dirty="0">
                        <a:solidFill>
                          <a:srgbClr val="000000"/>
                        </a:solidFill>
                        <a:effectLst/>
                        <a:latin typeface="Calibri" panose="020F0502020204030204" pitchFamily="34" charset="0"/>
                      </a:endParaRP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rtl="0" fontAlgn="ctr">
                        <a:lnSpc>
                          <a:spcPct val="100000"/>
                        </a:lnSpc>
                        <a:spcBef>
                          <a:spcPts val="0"/>
                        </a:spcBef>
                        <a:spcAft>
                          <a:spcPts val="0"/>
                        </a:spcAft>
                        <a:buClr>
                          <a:srgbClr val="000000"/>
                        </a:buClr>
                        <a:buFont typeface="Arial"/>
                      </a:pPr>
                      <a:r>
                        <a:rPr lang="en-US" sz="1600" b="1" i="0" u="none" strike="noStrike" cap="none" dirty="0">
                          <a:solidFill>
                            <a:srgbClr val="000000"/>
                          </a:solidFill>
                          <a:effectLst/>
                          <a:latin typeface="Bodoni MT" panose="02070603080606020203" pitchFamily="18" charset="0"/>
                          <a:ea typeface="+mn-ea"/>
                          <a:cs typeface="+mn-cs"/>
                          <a:sym typeface="Arial"/>
                        </a:rPr>
                        <a:t>% Unplanned leaves on given 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407472">
                <a:tc>
                  <a:txBody>
                    <a:bodyPr/>
                    <a:lstStyle/>
                    <a:p>
                      <a:pPr algn="ctr" rtl="0" fontAlgn="ctr"/>
                      <a:r>
                        <a:rPr lang="en-US" sz="1400" b="1" i="0" u="none" strike="noStrike" dirty="0" smtClean="0">
                          <a:solidFill>
                            <a:srgbClr val="000000"/>
                          </a:solidFill>
                          <a:effectLst/>
                          <a:latin typeface="Calibri" panose="020F0502020204030204" pitchFamily="34" charset="0"/>
                        </a:rPr>
                        <a:t>20</a:t>
                      </a:r>
                      <a:endParaRPr lang="en-US" sz="1400" b="1" i="0" u="none" strike="noStrike" dirty="0">
                        <a:solidFill>
                          <a:srgbClr val="000000"/>
                        </a:solidFill>
                        <a:effectLst/>
                        <a:latin typeface="Calibri" panose="020F0502020204030204" pitchFamily="34" charset="0"/>
                      </a:endParaRP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algn="ctr" rtl="0" fontAlgn="ctr">
                        <a:lnSpc>
                          <a:spcPct val="100000"/>
                        </a:lnSpc>
                        <a:spcBef>
                          <a:spcPts val="0"/>
                        </a:spcBef>
                        <a:spcAft>
                          <a:spcPts val="0"/>
                        </a:spcAft>
                        <a:buClr>
                          <a:srgbClr val="000000"/>
                        </a:buClr>
                        <a:buFont typeface="Arial"/>
                      </a:pPr>
                      <a:r>
                        <a:rPr lang="en-US" sz="1600" b="1" i="0" u="none" strike="noStrike" cap="none" dirty="0">
                          <a:solidFill>
                            <a:srgbClr val="000000"/>
                          </a:solidFill>
                          <a:effectLst/>
                          <a:latin typeface="Bodoni MT" panose="02070603080606020203" pitchFamily="18" charset="0"/>
                          <a:ea typeface="+mn-ea"/>
                          <a:cs typeface="+mn-cs"/>
                          <a:sym typeface="Arial"/>
                        </a:rPr>
                        <a:t>No. Of  rework incidences in given 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407472">
                <a:tc>
                  <a:txBody>
                    <a:bodyPr/>
                    <a:lstStyle/>
                    <a:p>
                      <a:pPr algn="ctr" rtl="0" fontAlgn="ctr"/>
                      <a:r>
                        <a:rPr lang="en-US" sz="1400" b="1" i="0" u="none" strike="noStrike" dirty="0" smtClean="0">
                          <a:solidFill>
                            <a:srgbClr val="000000"/>
                          </a:solidFill>
                          <a:effectLst/>
                          <a:latin typeface="Calibri" panose="020F0502020204030204" pitchFamily="34" charset="0"/>
                        </a:rPr>
                        <a:t>21</a:t>
                      </a:r>
                      <a:endParaRPr lang="en-US" sz="1400" b="1" i="0" u="none" strike="noStrike" dirty="0">
                        <a:solidFill>
                          <a:srgbClr val="000000"/>
                        </a:solidFill>
                        <a:effectLst/>
                        <a:latin typeface="Calibri" panose="020F0502020204030204" pitchFamily="34" charset="0"/>
                      </a:endParaRP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Technical System issue</a:t>
                      </a: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407472">
                <a:tc>
                  <a:txBody>
                    <a:bodyPr/>
                    <a:lstStyle/>
                    <a:p>
                      <a:pPr algn="ctr" rtl="0" fontAlgn="ctr"/>
                      <a:r>
                        <a:rPr lang="en-US" sz="1400" b="1" i="0" u="none" strike="noStrike" dirty="0" smtClean="0">
                          <a:solidFill>
                            <a:srgbClr val="000000"/>
                          </a:solidFill>
                          <a:effectLst/>
                          <a:latin typeface="Calibri" panose="020F0502020204030204" pitchFamily="34" charset="0"/>
                        </a:rPr>
                        <a:t>22</a:t>
                      </a:r>
                      <a:endParaRPr lang="en-US" sz="1400" b="1" i="0" u="none" strike="noStrike" dirty="0">
                        <a:solidFill>
                          <a:srgbClr val="000000"/>
                        </a:solidFill>
                        <a:effectLst/>
                        <a:latin typeface="Calibri" panose="020F0502020204030204" pitchFamily="34" charset="0"/>
                      </a:endParaRP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Unwillingness to work</a:t>
                      </a: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r h="407472">
                <a:tc>
                  <a:txBody>
                    <a:bodyPr/>
                    <a:lstStyle/>
                    <a:p>
                      <a:pPr algn="ctr" rtl="0" fontAlgn="ctr"/>
                      <a:r>
                        <a:rPr lang="en-US" sz="1400" b="1" i="0" u="none" strike="noStrike" dirty="0" smtClean="0">
                          <a:solidFill>
                            <a:srgbClr val="000000"/>
                          </a:solidFill>
                          <a:effectLst/>
                          <a:latin typeface="Calibri" panose="020F0502020204030204" pitchFamily="34" charset="0"/>
                        </a:rPr>
                        <a:t>21</a:t>
                      </a:r>
                      <a:endParaRPr lang="en-US" sz="1400" b="1" i="0" u="none" strike="noStrike" dirty="0">
                        <a:solidFill>
                          <a:srgbClr val="000000"/>
                        </a:solidFill>
                        <a:effectLst/>
                        <a:latin typeface="Calibri" panose="020F0502020204030204" pitchFamily="34" charset="0"/>
                      </a:endParaRP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Technical System issue</a:t>
                      </a: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1"/>
                  </a:ext>
                </a:extLst>
              </a:tr>
              <a:tr h="407472">
                <a:tc>
                  <a:txBody>
                    <a:bodyPr/>
                    <a:lstStyle/>
                    <a:p>
                      <a:pPr algn="ctr" rtl="0" fontAlgn="ctr"/>
                      <a:r>
                        <a:rPr lang="en-US" sz="1400" b="1" i="0" u="none" strike="noStrike" dirty="0" smtClean="0">
                          <a:solidFill>
                            <a:srgbClr val="000000"/>
                          </a:solidFill>
                          <a:effectLst/>
                          <a:latin typeface="Calibri" panose="020F0502020204030204" pitchFamily="34" charset="0"/>
                        </a:rPr>
                        <a:t>22</a:t>
                      </a:r>
                      <a:endParaRPr lang="en-US" sz="1400" b="1" i="0" u="none" strike="noStrike" dirty="0">
                        <a:solidFill>
                          <a:srgbClr val="000000"/>
                        </a:solidFill>
                        <a:effectLst/>
                        <a:latin typeface="Calibri" panose="020F0502020204030204" pitchFamily="34" charset="0"/>
                      </a:endParaRP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Bodoni MT" panose="02070603080606020203" pitchFamily="18" charset="0"/>
                        </a:rPr>
                        <a:t>Unwillingness to work</a:t>
                      </a:r>
                    </a:p>
                  </a:txBody>
                  <a:tcPr marL="7473" marR="7473" marT="74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9654532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2" name="Rectangle 11"/>
          <p:cNvSpPr/>
          <p:nvPr/>
        </p:nvSpPr>
        <p:spPr>
          <a:xfrm>
            <a:off x="6609143" y="1782500"/>
            <a:ext cx="1281965" cy="3160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FFFF"/>
              </a:solidFill>
            </a:endParaRPr>
          </a:p>
        </p:txBody>
      </p:sp>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b="1">
                <a:solidFill>
                  <a:srgbClr val="FFFFFF"/>
                </a:solidFill>
              </a:rPr>
              <a:pPr/>
              <a:t>17</a:t>
            </a:fld>
            <a:endParaRPr b="1" dirty="0">
              <a:solidFill>
                <a:srgbClr val="FFFFFF"/>
              </a:solidFill>
            </a:endParaRPr>
          </a:p>
        </p:txBody>
      </p:sp>
      <p:sp>
        <p:nvSpPr>
          <p:cNvPr id="99" name="Title 3"/>
          <p:cNvSpPr txBox="1">
            <a:spLocks/>
          </p:cNvSpPr>
          <p:nvPr/>
        </p:nvSpPr>
        <p:spPr>
          <a:xfrm>
            <a:off x="585505" y="267919"/>
            <a:ext cx="11307688" cy="8313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buClr>
                <a:srgbClr val="007BB9"/>
              </a:buClr>
            </a:pPr>
            <a:r>
              <a:rPr lang="en-US" sz="3600" b="1" dirty="0">
                <a:solidFill>
                  <a:srgbClr val="007BB9"/>
                </a:solidFill>
              </a:rPr>
              <a:t>Ishikawa / Fishbone/ Cause &amp; Effect Diagram</a:t>
            </a:r>
          </a:p>
        </p:txBody>
      </p:sp>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pic>
        <p:nvPicPr>
          <p:cNvPr id="28" name="Picture 2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pic>
        <p:nvPicPr>
          <p:cNvPr id="29" name="Picture 28"/>
          <p:cNvPicPr>
            <a:picLocks noChangeAspect="1"/>
          </p:cNvPicPr>
          <p:nvPr/>
        </p:nvPicPr>
        <p:blipFill>
          <a:blip r:embed="rId4"/>
          <a:stretch>
            <a:fillRect/>
          </a:stretch>
        </p:blipFill>
        <p:spPr>
          <a:xfrm>
            <a:off x="457343" y="1074669"/>
            <a:ext cx="11659682" cy="5459309"/>
          </a:xfrm>
          <a:prstGeom prst="rect">
            <a:avLst/>
          </a:prstGeom>
        </p:spPr>
      </p:pic>
      <p:sp>
        <p:nvSpPr>
          <p:cNvPr id="43" name="TextBox 42"/>
          <p:cNvSpPr txBox="1"/>
          <p:nvPr/>
        </p:nvSpPr>
        <p:spPr>
          <a:xfrm>
            <a:off x="10511766" y="3364362"/>
            <a:ext cx="2918475" cy="276999"/>
          </a:xfrm>
          <a:prstGeom prst="rect">
            <a:avLst/>
          </a:prstGeom>
          <a:noFill/>
        </p:spPr>
        <p:txBody>
          <a:bodyPr wrap="square" rtlCol="0">
            <a:spAutoFit/>
          </a:bodyPr>
          <a:lstStyle/>
          <a:p>
            <a:r>
              <a:rPr lang="en-US" sz="1200" b="1" dirty="0" smtClean="0">
                <a:solidFill>
                  <a:srgbClr val="3A3F50"/>
                </a:solidFill>
                <a:latin typeface="Arial Black" panose="020B0A04020102020204" pitchFamily="34" charset="0"/>
              </a:rPr>
              <a:t>)    CSAT score(Y)</a:t>
            </a:r>
            <a:endParaRPr lang="en-US" sz="1200" b="1" dirty="0">
              <a:solidFill>
                <a:srgbClr val="3A3F50"/>
              </a:solidFill>
              <a:latin typeface="Arial Black" panose="020B0A04020102020204" pitchFamily="34" charset="0"/>
            </a:endParaRPr>
          </a:p>
        </p:txBody>
      </p:sp>
      <p:sp>
        <p:nvSpPr>
          <p:cNvPr id="32" name="Rounded Rectangle 31"/>
          <p:cNvSpPr/>
          <p:nvPr/>
        </p:nvSpPr>
        <p:spPr>
          <a:xfrm>
            <a:off x="10777327" y="3347181"/>
            <a:ext cx="1339697" cy="490651"/>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FFFF"/>
              </a:solidFill>
            </a:endParaRPr>
          </a:p>
        </p:txBody>
      </p:sp>
      <p:sp>
        <p:nvSpPr>
          <p:cNvPr id="33" name="Rounded Rectangle 32"/>
          <p:cNvSpPr/>
          <p:nvPr/>
        </p:nvSpPr>
        <p:spPr>
          <a:xfrm>
            <a:off x="6648712" y="1762077"/>
            <a:ext cx="1592763" cy="30468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38100">
                <a:solidFill>
                  <a:srgbClr val="3A3F50"/>
                </a:solidFill>
              </a:ln>
              <a:solidFill>
                <a:srgbClr val="FFFFFF"/>
              </a:solidFill>
            </a:endParaRPr>
          </a:p>
        </p:txBody>
      </p:sp>
      <p:sp>
        <p:nvSpPr>
          <p:cNvPr id="34" name="Rounded Rectangle 33"/>
          <p:cNvSpPr/>
          <p:nvPr/>
        </p:nvSpPr>
        <p:spPr>
          <a:xfrm>
            <a:off x="4709947" y="1748120"/>
            <a:ext cx="1592763" cy="30468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38100">
                <a:solidFill>
                  <a:srgbClr val="3A3F50"/>
                </a:solidFill>
              </a:ln>
              <a:solidFill>
                <a:srgbClr val="FFFFFF"/>
              </a:solidFill>
            </a:endParaRPr>
          </a:p>
        </p:txBody>
      </p:sp>
      <p:sp>
        <p:nvSpPr>
          <p:cNvPr id="36" name="Rounded Rectangle 35"/>
          <p:cNvSpPr/>
          <p:nvPr/>
        </p:nvSpPr>
        <p:spPr>
          <a:xfrm>
            <a:off x="2575682" y="1760634"/>
            <a:ext cx="1592763" cy="30468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38100">
                <a:solidFill>
                  <a:srgbClr val="3A3F50"/>
                </a:solidFill>
              </a:ln>
              <a:solidFill>
                <a:srgbClr val="FFFFFF"/>
              </a:solidFill>
            </a:endParaRPr>
          </a:p>
        </p:txBody>
      </p:sp>
      <p:sp>
        <p:nvSpPr>
          <p:cNvPr id="37" name="Rounded Rectangle 36"/>
          <p:cNvSpPr/>
          <p:nvPr/>
        </p:nvSpPr>
        <p:spPr>
          <a:xfrm>
            <a:off x="2575681" y="5358711"/>
            <a:ext cx="1592763" cy="30468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38100">
                <a:solidFill>
                  <a:srgbClr val="3A3F50"/>
                </a:solidFill>
              </a:ln>
              <a:solidFill>
                <a:srgbClr val="FFFFFF"/>
              </a:solidFill>
            </a:endParaRPr>
          </a:p>
        </p:txBody>
      </p:sp>
      <p:sp>
        <p:nvSpPr>
          <p:cNvPr id="38" name="Rounded Rectangle 37"/>
          <p:cNvSpPr/>
          <p:nvPr/>
        </p:nvSpPr>
        <p:spPr>
          <a:xfrm>
            <a:off x="4643395" y="5359072"/>
            <a:ext cx="1592763" cy="30468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38100">
                <a:solidFill>
                  <a:srgbClr val="3A3F50"/>
                </a:solidFill>
              </a:ln>
              <a:solidFill>
                <a:srgbClr val="FFFFFF"/>
              </a:solidFill>
            </a:endParaRPr>
          </a:p>
        </p:txBody>
      </p:sp>
      <p:sp>
        <p:nvSpPr>
          <p:cNvPr id="39" name="Rounded Rectangle 38"/>
          <p:cNvSpPr/>
          <p:nvPr/>
        </p:nvSpPr>
        <p:spPr>
          <a:xfrm>
            <a:off x="6682750" y="5360349"/>
            <a:ext cx="1592763" cy="304689"/>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38100">
                <a:solidFill>
                  <a:srgbClr val="3A3F50"/>
                </a:solidFill>
              </a:ln>
              <a:solidFill>
                <a:srgbClr val="FFFFFF"/>
              </a:solidFill>
            </a:endParaRPr>
          </a:p>
        </p:txBody>
      </p:sp>
      <p:sp>
        <p:nvSpPr>
          <p:cNvPr id="3" name="Rectangle 2"/>
          <p:cNvSpPr/>
          <p:nvPr/>
        </p:nvSpPr>
        <p:spPr>
          <a:xfrm>
            <a:off x="5898524" y="2205950"/>
            <a:ext cx="4523341" cy="954107"/>
          </a:xfrm>
          <a:prstGeom prst="rect">
            <a:avLst/>
          </a:prstGeom>
        </p:spPr>
        <p:txBody>
          <a:bodyPr wrap="square">
            <a:spAutoFit/>
          </a:bodyPr>
          <a:lstStyle/>
          <a:p>
            <a:pPr fontAlgn="ctr"/>
            <a:r>
              <a:rPr lang="en-US" sz="1400" b="1" dirty="0" smtClean="0">
                <a:solidFill>
                  <a:srgbClr val="000000"/>
                </a:solidFill>
                <a:latin typeface="Bodoni MT" pitchFamily="18" charset="0"/>
              </a:rPr>
              <a:t> </a:t>
            </a:r>
            <a:r>
              <a:rPr lang="en-US" sz="1400" b="1" dirty="0">
                <a:solidFill>
                  <a:srgbClr val="000000"/>
                </a:solidFill>
                <a:latin typeface="Bodoni MT" pitchFamily="18" charset="0"/>
              </a:rPr>
              <a:t> </a:t>
            </a:r>
            <a:r>
              <a:rPr lang="en-US" sz="1400" b="1" dirty="0" smtClean="0">
                <a:solidFill>
                  <a:srgbClr val="000000"/>
                </a:solidFill>
                <a:latin typeface="Bodoni MT" pitchFamily="18" charset="0"/>
              </a:rPr>
              <a:t>             Experience        Educational backgroun</a:t>
            </a:r>
            <a:r>
              <a:rPr lang="en-US" sz="1400" b="1" dirty="0">
                <a:solidFill>
                  <a:srgbClr val="000000"/>
                </a:solidFill>
                <a:latin typeface="Bodoni MT" pitchFamily="18" charset="0"/>
              </a:rPr>
              <a:t>d</a:t>
            </a:r>
            <a:r>
              <a:rPr lang="en-US" sz="1400" b="1" dirty="0" smtClean="0">
                <a:solidFill>
                  <a:srgbClr val="000000"/>
                </a:solidFill>
                <a:latin typeface="Bodoni MT" pitchFamily="18" charset="0"/>
              </a:rPr>
              <a:t>                                   </a:t>
            </a:r>
          </a:p>
          <a:p>
            <a:pPr fontAlgn="ctr"/>
            <a:r>
              <a:rPr lang="en-US" sz="1400" b="1" dirty="0" smtClean="0">
                <a:solidFill>
                  <a:srgbClr val="000000"/>
                </a:solidFill>
                <a:latin typeface="Bodoni MT" pitchFamily="18" charset="0"/>
              </a:rPr>
              <a:t>     Lack of confidence      Unwillingness to work</a:t>
            </a:r>
          </a:p>
          <a:p>
            <a:pPr fontAlgn="ctr"/>
            <a:r>
              <a:rPr lang="en-US" sz="1400" b="1" dirty="0">
                <a:solidFill>
                  <a:srgbClr val="000000"/>
                </a:solidFill>
                <a:latin typeface="Bodoni MT" pitchFamily="18" charset="0"/>
              </a:rPr>
              <a:t> </a:t>
            </a:r>
            <a:r>
              <a:rPr lang="en-US" sz="1400" b="1" dirty="0" smtClean="0">
                <a:solidFill>
                  <a:srgbClr val="000000"/>
                </a:solidFill>
                <a:latin typeface="Bodoni MT" pitchFamily="18" charset="0"/>
              </a:rPr>
              <a:t>                      Employee       TL</a:t>
            </a:r>
          </a:p>
          <a:p>
            <a:pPr fontAlgn="ctr"/>
            <a:r>
              <a:rPr lang="en-US" sz="1400" b="1" dirty="0">
                <a:solidFill>
                  <a:srgbClr val="000000"/>
                </a:solidFill>
                <a:latin typeface="Bodoni MT" pitchFamily="18" charset="0"/>
              </a:rPr>
              <a:t> </a:t>
            </a:r>
            <a:r>
              <a:rPr lang="en-US" sz="1400" b="1" dirty="0" smtClean="0">
                <a:solidFill>
                  <a:srgbClr val="000000"/>
                </a:solidFill>
                <a:latin typeface="Bodoni MT" pitchFamily="18" charset="0"/>
              </a:rPr>
              <a:t>                              Gender </a:t>
            </a:r>
            <a:endParaRPr lang="en-US" sz="1400" b="1" dirty="0">
              <a:solidFill>
                <a:srgbClr val="000000"/>
              </a:solidFill>
              <a:latin typeface="Bodoni MT" pitchFamily="18" charset="0"/>
            </a:endParaRPr>
          </a:p>
        </p:txBody>
      </p:sp>
      <p:sp>
        <p:nvSpPr>
          <p:cNvPr id="2" name="TextBox 1"/>
          <p:cNvSpPr txBox="1"/>
          <p:nvPr/>
        </p:nvSpPr>
        <p:spPr>
          <a:xfrm>
            <a:off x="0" y="2149747"/>
            <a:ext cx="5898524" cy="1046440"/>
          </a:xfrm>
          <a:prstGeom prst="rect">
            <a:avLst/>
          </a:prstGeom>
          <a:noFill/>
        </p:spPr>
        <p:txBody>
          <a:bodyPr wrap="square" rtlCol="0">
            <a:spAutoFit/>
          </a:bodyPr>
          <a:lstStyle/>
          <a:p>
            <a:r>
              <a:rPr lang="en-US" sz="1400" b="1" dirty="0" smtClean="0">
                <a:latin typeface="Bodoni MT" pitchFamily="18" charset="0"/>
              </a:rPr>
              <a:t>              % of Rework Incidences in given day   Handling multiple tasks</a:t>
            </a:r>
          </a:p>
          <a:p>
            <a:r>
              <a:rPr lang="en-US" sz="1400" b="1" dirty="0" smtClean="0">
                <a:latin typeface="Bodoni MT" pitchFamily="18" charset="0"/>
              </a:rPr>
              <a:t>                     Unscheduled meeting on given day   Query handling time</a:t>
            </a:r>
          </a:p>
          <a:p>
            <a:r>
              <a:rPr lang="en-US" sz="1400" b="1" dirty="0" smtClean="0">
                <a:latin typeface="Bodoni MT" pitchFamily="18" charset="0"/>
              </a:rPr>
              <a:t>                    % of unplanned </a:t>
            </a:r>
            <a:r>
              <a:rPr lang="en-US" sz="1600" b="1" dirty="0" smtClean="0">
                <a:latin typeface="Bodoni MT" pitchFamily="18" charset="0"/>
              </a:rPr>
              <a:t>leaves</a:t>
            </a:r>
            <a:r>
              <a:rPr lang="en-US" sz="1400" b="1" dirty="0" smtClean="0">
                <a:latin typeface="Bodoni MT" pitchFamily="18" charset="0"/>
              </a:rPr>
              <a:t> on given day  </a:t>
            </a:r>
          </a:p>
          <a:p>
            <a:endParaRPr lang="en-US" b="1" dirty="0">
              <a:latin typeface="Bodoni MT" pitchFamily="18" charset="0"/>
            </a:endParaRPr>
          </a:p>
        </p:txBody>
      </p:sp>
      <p:sp>
        <p:nvSpPr>
          <p:cNvPr id="7" name="TextBox 6"/>
          <p:cNvSpPr txBox="1"/>
          <p:nvPr/>
        </p:nvSpPr>
        <p:spPr>
          <a:xfrm>
            <a:off x="1609968" y="3966693"/>
            <a:ext cx="8811897" cy="954107"/>
          </a:xfrm>
          <a:prstGeom prst="rect">
            <a:avLst/>
          </a:prstGeom>
          <a:noFill/>
        </p:spPr>
        <p:txBody>
          <a:bodyPr wrap="square" rtlCol="0">
            <a:spAutoFit/>
          </a:bodyPr>
          <a:lstStyle/>
          <a:p>
            <a:r>
              <a:rPr lang="en-US" sz="1400" b="1" dirty="0" smtClean="0">
                <a:latin typeface="Bodoni MT" pitchFamily="18" charset="0"/>
              </a:rPr>
              <a:t>  Unplanned call fluctuations          Lack of knowledge to         Long after call work             Technical system issue            </a:t>
            </a:r>
          </a:p>
          <a:p>
            <a:r>
              <a:rPr lang="en-US" sz="1400" b="1" dirty="0">
                <a:latin typeface="Bodoni MT" pitchFamily="18" charset="0"/>
              </a:rPr>
              <a:t> </a:t>
            </a:r>
            <a:r>
              <a:rPr lang="en-US" sz="1400" b="1" dirty="0" smtClean="0">
                <a:latin typeface="Bodoni MT" pitchFamily="18" charset="0"/>
              </a:rPr>
              <a:t>                                                                                 resolve                  (wrap up) time             Server down issue</a:t>
            </a:r>
          </a:p>
          <a:p>
            <a:r>
              <a:rPr lang="en-US" sz="1400" b="1" dirty="0" smtClean="0">
                <a:latin typeface="Bodoni MT" pitchFamily="18" charset="0"/>
              </a:rPr>
              <a:t>                                    Shifts          Call takes longer than</a:t>
            </a:r>
          </a:p>
          <a:p>
            <a:r>
              <a:rPr lang="en-US" sz="1400" b="1" dirty="0">
                <a:latin typeface="Bodoni MT" pitchFamily="18" charset="0"/>
              </a:rPr>
              <a:t> </a:t>
            </a:r>
            <a:r>
              <a:rPr lang="en-US" sz="1400" b="1" dirty="0" smtClean="0">
                <a:latin typeface="Bodoni MT" pitchFamily="18" charset="0"/>
              </a:rPr>
              <a:t>                                                                            expected</a:t>
            </a:r>
            <a:endParaRPr lang="en-US" sz="1400" b="1" dirty="0">
              <a:latin typeface="Bodoni MT" pitchFamily="18" charset="0"/>
            </a:endParaRPr>
          </a:p>
        </p:txBody>
      </p:sp>
    </p:spTree>
    <p:extLst>
      <p:ext uri="{BB962C8B-B14F-4D97-AF65-F5344CB8AC3E}">
        <p14:creationId xmlns:p14="http://schemas.microsoft.com/office/powerpoint/2010/main" val="1810118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18</a:t>
            </a:fld>
            <a:endParaRPr>
              <a:solidFill>
                <a:srgbClr val="FFFFFF"/>
              </a:solidFill>
            </a:endParaRPr>
          </a:p>
        </p:txBody>
      </p:sp>
      <p:sp>
        <p:nvSpPr>
          <p:cNvPr id="99" name="Title 3"/>
          <p:cNvSpPr txBox="1">
            <a:spLocks/>
          </p:cNvSpPr>
          <p:nvPr/>
        </p:nvSpPr>
        <p:spPr>
          <a:xfrm>
            <a:off x="1717714" y="6804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C-I MATRIX</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graphicFrame>
        <p:nvGraphicFramePr>
          <p:cNvPr id="4" name="Table 3"/>
          <p:cNvGraphicFramePr>
            <a:graphicFrameLocks noGrp="1"/>
          </p:cNvGraphicFramePr>
          <p:nvPr>
            <p:extLst/>
          </p:nvPr>
        </p:nvGraphicFramePr>
        <p:xfrm>
          <a:off x="609601" y="1186742"/>
          <a:ext cx="10922432" cy="4995591"/>
        </p:xfrm>
        <a:graphic>
          <a:graphicData uri="http://schemas.openxmlformats.org/drawingml/2006/table">
            <a:tbl>
              <a:tblPr/>
              <a:tblGrid>
                <a:gridCol w="718926">
                  <a:extLst>
                    <a:ext uri="{9D8B030D-6E8A-4147-A177-3AD203B41FA5}">
                      <a16:colId xmlns="" xmlns:a16="http://schemas.microsoft.com/office/drawing/2014/main" val="20000"/>
                    </a:ext>
                  </a:extLst>
                </a:gridCol>
                <a:gridCol w="3023555">
                  <a:extLst>
                    <a:ext uri="{9D8B030D-6E8A-4147-A177-3AD203B41FA5}">
                      <a16:colId xmlns="" xmlns:a16="http://schemas.microsoft.com/office/drawing/2014/main" val="20001"/>
                    </a:ext>
                  </a:extLst>
                </a:gridCol>
                <a:gridCol w="2072469">
                  <a:extLst>
                    <a:ext uri="{9D8B030D-6E8A-4147-A177-3AD203B41FA5}">
                      <a16:colId xmlns="" xmlns:a16="http://schemas.microsoft.com/office/drawing/2014/main" val="20002"/>
                    </a:ext>
                  </a:extLst>
                </a:gridCol>
                <a:gridCol w="2467677">
                  <a:extLst>
                    <a:ext uri="{9D8B030D-6E8A-4147-A177-3AD203B41FA5}">
                      <a16:colId xmlns="" xmlns:a16="http://schemas.microsoft.com/office/drawing/2014/main" val="20003"/>
                    </a:ext>
                  </a:extLst>
                </a:gridCol>
                <a:gridCol w="2639805">
                  <a:extLst>
                    <a:ext uri="{9D8B030D-6E8A-4147-A177-3AD203B41FA5}">
                      <a16:colId xmlns="" xmlns:a16="http://schemas.microsoft.com/office/drawing/2014/main" val="20004"/>
                    </a:ext>
                  </a:extLst>
                </a:gridCol>
              </a:tblGrid>
              <a:tr h="364192">
                <a:tc rowSpan="2">
                  <a:txBody>
                    <a:bodyPr/>
                    <a:lstStyle/>
                    <a:p>
                      <a:pPr marR="0" lvl="1" algn="ctr" rtl="0" fontAlgn="b">
                        <a:lnSpc>
                          <a:spcPct val="100000"/>
                        </a:lnSpc>
                        <a:spcBef>
                          <a:spcPts val="0"/>
                        </a:spcBef>
                        <a:spcAft>
                          <a:spcPts val="0"/>
                        </a:spcAft>
                        <a:buClr>
                          <a:srgbClr val="000000"/>
                        </a:buClr>
                        <a:buFont typeface="Arial"/>
                      </a:pPr>
                      <a:r>
                        <a:rPr lang="en-US" sz="2000" b="1" i="0" u="none" strike="noStrike" cap="none" dirty="0">
                          <a:solidFill>
                            <a:srgbClr val="FFFFFF"/>
                          </a:solidFill>
                          <a:effectLst/>
                          <a:latin typeface="Calibri" panose="020F0502020204030204" pitchFamily="34" charset="0"/>
                          <a:ea typeface="+mn-ea"/>
                          <a:cs typeface="+mn-cs"/>
                          <a:sym typeface="Arial"/>
                        </a:rPr>
                        <a:t>SR NO</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rowSpan="2">
                  <a:txBody>
                    <a:bodyPr/>
                    <a:lstStyle/>
                    <a:p>
                      <a:pPr lvl="1" algn="ctr" fontAlgn="b"/>
                      <a:r>
                        <a:rPr lang="en-US" sz="2000" b="1" i="0" u="none" strike="noStrike" dirty="0" smtClean="0">
                          <a:solidFill>
                            <a:srgbClr val="FFFFFF"/>
                          </a:solidFill>
                          <a:effectLst/>
                          <a:latin typeface="Calibri" panose="020F0502020204030204" pitchFamily="34" charset="0"/>
                        </a:rPr>
                        <a:t>CAUSES</a:t>
                      </a:r>
                      <a:endParaRPr lang="en-US" sz="2000" b="1" i="0" u="none" strike="noStrike" dirty="0">
                        <a:solidFill>
                          <a:srgbClr val="FFFFFF"/>
                        </a:solidFill>
                        <a:effectLst/>
                        <a:latin typeface="Calibri" panose="020F0502020204030204" pitchFamily="34" charset="0"/>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gridSpan="3">
                  <a:txBody>
                    <a:bodyPr/>
                    <a:lstStyle/>
                    <a:p>
                      <a:pPr marR="0" lvl="1" algn="ctr" rtl="0" fontAlgn="b">
                        <a:lnSpc>
                          <a:spcPct val="100000"/>
                        </a:lnSpc>
                        <a:spcBef>
                          <a:spcPts val="0"/>
                        </a:spcBef>
                        <a:spcAft>
                          <a:spcPts val="0"/>
                        </a:spcAft>
                        <a:buClr>
                          <a:srgbClr val="000000"/>
                        </a:buClr>
                        <a:buFont typeface="Arial"/>
                      </a:pPr>
                      <a:r>
                        <a:rPr lang="en-US" sz="2000" b="1" i="0" u="none" strike="noStrike" cap="none" dirty="0">
                          <a:solidFill>
                            <a:srgbClr val="FFFFFF"/>
                          </a:solidFill>
                          <a:effectLst/>
                          <a:latin typeface="Calibri" panose="020F0502020204030204" pitchFamily="34" charset="0"/>
                          <a:ea typeface="+mn-ea"/>
                          <a:cs typeface="+mn-cs"/>
                          <a:sym typeface="Arial"/>
                        </a:rPr>
                        <a:t>TYPE </a:t>
                      </a:r>
                    </a:p>
                  </a:txBody>
                  <a:tcPr marL="7738" marR="7738" marT="77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469187">
                <a:tc vMerge="1">
                  <a:txBody>
                    <a:bodyPr/>
                    <a:lstStyle/>
                    <a:p>
                      <a:endParaRPr lang="en-US"/>
                    </a:p>
                  </a:txBody>
                  <a:tcPr/>
                </a:tc>
                <a:tc vMerge="1">
                  <a:txBody>
                    <a:bodyPr/>
                    <a:lstStyle/>
                    <a:p>
                      <a:endParaRPr lang="en-US"/>
                    </a:p>
                  </a:txBody>
                  <a:tcPr/>
                </a:tc>
                <a:tc>
                  <a:txBody>
                    <a:bodyPr/>
                    <a:lstStyle/>
                    <a:p>
                      <a:pPr algn="ctr" fontAlgn="ctr"/>
                      <a:r>
                        <a:rPr lang="en-US" sz="1200" b="1" i="0" u="none" strike="noStrike" dirty="0">
                          <a:solidFill>
                            <a:srgbClr val="FFFFFF"/>
                          </a:solidFill>
                          <a:effectLst/>
                          <a:latin typeface="Calibri" panose="020F0502020204030204" pitchFamily="34" charset="0"/>
                        </a:rPr>
                        <a:t>CONTROLLABLE/ NON CONTROLLABLE </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marR="0" algn="ctr" rtl="0" fontAlgn="ctr">
                        <a:lnSpc>
                          <a:spcPct val="100000"/>
                        </a:lnSpc>
                        <a:spcBef>
                          <a:spcPts val="0"/>
                        </a:spcBef>
                        <a:spcAft>
                          <a:spcPts val="0"/>
                        </a:spcAft>
                        <a:buClr>
                          <a:srgbClr val="000000"/>
                        </a:buClr>
                        <a:buFont typeface="Arial"/>
                      </a:pPr>
                      <a:r>
                        <a:rPr lang="en-US" sz="1200" b="1" i="0" u="none" strike="noStrike" cap="none" dirty="0">
                          <a:solidFill>
                            <a:srgbClr val="FFFFFF"/>
                          </a:solidFill>
                          <a:effectLst/>
                          <a:latin typeface="Calibri" panose="020F0502020204030204" pitchFamily="34" charset="0"/>
                          <a:ea typeface="+mn-ea"/>
                          <a:cs typeface="+mn-cs"/>
                          <a:sym typeface="Arial"/>
                        </a:rPr>
                        <a:t>HIGH/LOW </a:t>
                      </a:r>
                      <a:r>
                        <a:rPr lang="en-US" sz="1200" b="1" i="0" u="none" strike="noStrike" cap="none" dirty="0" smtClean="0">
                          <a:solidFill>
                            <a:srgbClr val="FFFFFF"/>
                          </a:solidFill>
                          <a:effectLst/>
                          <a:latin typeface="Calibri" panose="020F0502020204030204" pitchFamily="34" charset="0"/>
                          <a:ea typeface="+mn-ea"/>
                          <a:cs typeface="+mn-cs"/>
                          <a:sym typeface="Arial"/>
                        </a:rPr>
                        <a:t>IMPACTABLE</a:t>
                      </a:r>
                      <a:endParaRPr lang="en-US" sz="1200" b="1" i="0" u="none" strike="noStrike" cap="none" dirty="0">
                        <a:solidFill>
                          <a:srgbClr val="FFFFFF"/>
                        </a:solidFill>
                        <a:effectLst/>
                        <a:latin typeface="Calibri" panose="020F0502020204030204" pitchFamily="34" charset="0"/>
                        <a:ea typeface="+mn-ea"/>
                        <a:cs typeface="+mn-cs"/>
                        <a:sym typeface="Arial"/>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marR="0" algn="ctr" rtl="0" fontAlgn="ctr">
                        <a:lnSpc>
                          <a:spcPct val="100000"/>
                        </a:lnSpc>
                        <a:spcBef>
                          <a:spcPts val="0"/>
                        </a:spcBef>
                        <a:spcAft>
                          <a:spcPts val="0"/>
                        </a:spcAft>
                        <a:buClr>
                          <a:srgbClr val="000000"/>
                        </a:buClr>
                        <a:buFont typeface="Arial"/>
                      </a:pPr>
                      <a:r>
                        <a:rPr lang="en-US" sz="1200" b="1" i="0" u="none" strike="noStrike" cap="none" dirty="0">
                          <a:solidFill>
                            <a:srgbClr val="FFFFFF"/>
                          </a:solidFill>
                          <a:effectLst/>
                          <a:latin typeface="Calibri" panose="020F0502020204030204" pitchFamily="34" charset="0"/>
                          <a:ea typeface="+mn-ea"/>
                          <a:cs typeface="+mn-cs"/>
                          <a:sym typeface="Arial"/>
                        </a:rPr>
                        <a:t>MEASUREABLE/NON-MEASUREABLE</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extLst>
                  <a:ext uri="{0D108BD9-81ED-4DB2-BD59-A6C34878D82A}">
                    <a16:rowId xmlns="" xmlns:a16="http://schemas.microsoft.com/office/drawing/2014/main" val="10001"/>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Calibri" panose="020F0502020204030204" pitchFamily="34" charset="0"/>
                          <a:ea typeface="+mn-ea"/>
                          <a:cs typeface="+mn-cs"/>
                          <a:sym typeface="Arial"/>
                        </a:rPr>
                        <a:t>1</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smtClean="0">
                          <a:solidFill>
                            <a:srgbClr val="000000"/>
                          </a:solidFill>
                          <a:effectLst/>
                          <a:latin typeface="Bodoni MT Black" panose="02070A03080606020203" pitchFamily="18" charset="0"/>
                        </a:rPr>
                        <a:t>DAY OF WEEK</a:t>
                      </a:r>
                      <a:endParaRPr lang="en-US" sz="1100" b="0" i="0" u="none" strike="noStrike" dirty="0">
                        <a:solidFill>
                          <a:srgbClr val="000000"/>
                        </a:solidFill>
                        <a:effectLst/>
                        <a:latin typeface="Bodoni MT Black" panose="02070A03080606020203" pitchFamily="18" charset="0"/>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1" i="0" u="none" strike="noStrike" dirty="0">
                          <a:solidFill>
                            <a:schemeClr val="bg1"/>
                          </a:solidFill>
                          <a:effectLst/>
                          <a:latin typeface="Calibri" panose="020F0502020204030204" pitchFamily="34" charset="0"/>
                        </a:rPr>
                        <a:t>CONTROLLABLE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en-US" sz="1100" b="1" i="0" u="none" strike="noStrike" dirty="0">
                          <a:solidFill>
                            <a:schemeClr val="bg1"/>
                          </a:solidFill>
                          <a:effectLst/>
                          <a:latin typeface="Calibri" panose="020F0502020204030204" pitchFamily="34" charset="0"/>
                        </a:rPr>
                        <a:t>       HIGH 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en-US" sz="1100" b="1" i="0" u="none" strike="noStrike" dirty="0">
                          <a:solidFill>
                            <a:schemeClr val="bg1"/>
                          </a:solidFill>
                          <a:effectLst/>
                          <a:latin typeface="Calibri" panose="020F0502020204030204" pitchFamily="34" charset="0"/>
                        </a:rPr>
                        <a:t>    MEASUREABLE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2"/>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Calibri" panose="020F0502020204030204" pitchFamily="34" charset="0"/>
                          <a:ea typeface="+mn-ea"/>
                          <a:cs typeface="+mn-cs"/>
                          <a:sym typeface="Arial"/>
                        </a:rPr>
                        <a:t>2</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smtClean="0">
                          <a:solidFill>
                            <a:srgbClr val="000000"/>
                          </a:solidFill>
                          <a:effectLst/>
                          <a:latin typeface="Bodoni MT Black" panose="02070A03080606020203" pitchFamily="18" charset="0"/>
                        </a:rPr>
                        <a:t>EMPLOYEE</a:t>
                      </a:r>
                      <a:endParaRPr lang="en-US" sz="1100" b="0" i="0" u="none" strike="noStrike" dirty="0">
                        <a:solidFill>
                          <a:srgbClr val="000000"/>
                        </a:solidFill>
                        <a:effectLst/>
                        <a:latin typeface="Bodoni MT Black" panose="02070A03080606020203" pitchFamily="18" charset="0"/>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NON CONTROLLABLE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LOW 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smtClean="0">
                          <a:solidFill>
                            <a:schemeClr val="bg1"/>
                          </a:solidFill>
                          <a:effectLst/>
                          <a:latin typeface="Calibri" panose="020F0502020204030204" pitchFamily="34" charset="0"/>
                          <a:ea typeface="+mn-ea"/>
                          <a:cs typeface="+mn-cs"/>
                          <a:sym typeface="Arial"/>
                        </a:rPr>
                        <a:t>MEASUREABLE</a:t>
                      </a:r>
                      <a:endParaRPr lang="en-US" sz="1100" b="1" i="0" u="none" strike="noStrike" cap="none" dirty="0">
                        <a:solidFill>
                          <a:schemeClr val="bg1"/>
                        </a:solidFill>
                        <a:effectLst/>
                        <a:latin typeface="Calibri" panose="020F0502020204030204" pitchFamily="34" charset="0"/>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3"/>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a:solidFill>
                            <a:srgbClr val="000000"/>
                          </a:solidFill>
                          <a:effectLst/>
                          <a:latin typeface="Calibri" panose="020F0502020204030204" pitchFamily="34" charset="0"/>
                          <a:ea typeface="+mn-ea"/>
                          <a:cs typeface="+mn-cs"/>
                          <a:sym typeface="Arial"/>
                        </a:rPr>
                        <a:t>3</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smtClean="0">
                          <a:solidFill>
                            <a:srgbClr val="000000"/>
                          </a:solidFill>
                          <a:effectLst/>
                          <a:latin typeface="Bodoni MT Black" panose="02070A03080606020203" pitchFamily="18" charset="0"/>
                        </a:rPr>
                        <a:t>SHIFTS</a:t>
                      </a:r>
                      <a:endParaRPr lang="en-US" sz="1100" b="0" i="0" u="none" strike="noStrike" dirty="0">
                        <a:solidFill>
                          <a:srgbClr val="000000"/>
                        </a:solidFill>
                        <a:effectLst/>
                        <a:latin typeface="Bodoni MT Black" panose="02070A03080606020203" pitchFamily="18" charset="0"/>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CONTROLLABLE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HIGH 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MEASUREABLE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4"/>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Calibri" panose="020F0502020204030204" pitchFamily="34" charset="0"/>
                          <a:ea typeface="+mn-ea"/>
                          <a:cs typeface="+mn-cs"/>
                          <a:sym typeface="Arial"/>
                        </a:rPr>
                        <a:t>4</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smtClean="0">
                          <a:solidFill>
                            <a:srgbClr val="000000"/>
                          </a:solidFill>
                          <a:effectLst/>
                          <a:latin typeface="Bodoni MT Black" panose="02070A03080606020203" pitchFamily="18" charset="0"/>
                        </a:rPr>
                        <a:t>TYPES OF TASK COMPLEXITY </a:t>
                      </a:r>
                      <a:endParaRPr lang="en-US" sz="1100" b="0" i="0" u="none" strike="noStrike" dirty="0">
                        <a:solidFill>
                          <a:srgbClr val="000000"/>
                        </a:solidFill>
                        <a:effectLst/>
                        <a:latin typeface="Bodoni MT Black" panose="02070A03080606020203" pitchFamily="18" charset="0"/>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smtClean="0">
                          <a:ln>
                            <a:noFill/>
                          </a:ln>
                          <a:solidFill>
                            <a:srgbClr val="FFFFFF"/>
                          </a:solidFill>
                          <a:effectLst/>
                          <a:uLnTx/>
                          <a:uFillTx/>
                          <a:latin typeface="Calibri" panose="020F0502020204030204" pitchFamily="34" charset="0"/>
                          <a:sym typeface="Arial"/>
                        </a:rPr>
                        <a:t>CONTROLLABLE</a:t>
                      </a:r>
                      <a:endParaRPr kumimoji="0" lang="en-US" sz="1100" b="1" i="0" u="none" strike="noStrike" kern="0" cap="none" spc="0" normalizeH="0" baseline="0" noProof="0" dirty="0">
                        <a:ln>
                          <a:noFill/>
                        </a:ln>
                        <a:solidFill>
                          <a:srgbClr val="FFFFFF"/>
                        </a:solidFill>
                        <a:effectLst/>
                        <a:uLnTx/>
                        <a:uFillTx/>
                        <a:latin typeface="Calibri" panose="020F0502020204030204" pitchFamily="34" charset="0"/>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HIGH 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MEASUREABLE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5"/>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Calibri" panose="020F0502020204030204" pitchFamily="34" charset="0"/>
                          <a:ea typeface="+mn-ea"/>
                          <a:cs typeface="+mn-cs"/>
                          <a:sym typeface="Arial"/>
                        </a:rPr>
                        <a:t>5</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cap="none" dirty="0" smtClean="0">
                          <a:solidFill>
                            <a:srgbClr val="000000"/>
                          </a:solidFill>
                          <a:effectLst/>
                          <a:latin typeface="Bodoni MT Black" panose="02070A03080606020203" pitchFamily="18" charset="0"/>
                          <a:ea typeface="+mn-ea"/>
                          <a:cs typeface="+mn-cs"/>
                          <a:sym typeface="Arial"/>
                        </a:rPr>
                        <a:t>EDUCATIONAL</a:t>
                      </a:r>
                      <a:r>
                        <a:rPr lang="en-US" sz="1100" b="0" i="0" u="none" strike="noStrike" dirty="0" smtClean="0">
                          <a:solidFill>
                            <a:srgbClr val="000000"/>
                          </a:solidFill>
                          <a:effectLst/>
                          <a:latin typeface="Bodoni MT Black" panose="02070A03080606020203" pitchFamily="18" charset="0"/>
                        </a:rPr>
                        <a:t> BACKGROUND</a:t>
                      </a:r>
                      <a:endParaRPr lang="en-US" sz="1100" b="0" i="0" u="none" strike="noStrike" dirty="0">
                        <a:solidFill>
                          <a:srgbClr val="000000"/>
                        </a:solidFill>
                        <a:effectLst/>
                        <a:latin typeface="Bodoni MT Black" panose="02070A03080606020203" pitchFamily="18" charset="0"/>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CONTROLLABLE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HIGH 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MEASUREABLE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6"/>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Calibri" panose="020F0502020204030204" pitchFamily="34" charset="0"/>
                          <a:ea typeface="+mn-ea"/>
                          <a:cs typeface="+mn-cs"/>
                          <a:sym typeface="Arial"/>
                        </a:rPr>
                        <a:t>6</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0" i="0" u="none" strike="noStrike" cap="none" dirty="0" smtClean="0">
                          <a:solidFill>
                            <a:srgbClr val="000000"/>
                          </a:solidFill>
                          <a:effectLst/>
                          <a:latin typeface="Bodoni MT Black" panose="02070A03080606020203" pitchFamily="18" charset="0"/>
                          <a:ea typeface="+mn-ea"/>
                          <a:cs typeface="+mn-cs"/>
                          <a:sym typeface="Arial"/>
                        </a:rPr>
                        <a:t>EXPERIENCE</a:t>
                      </a:r>
                      <a:endParaRPr lang="en-US" sz="1100" b="0" i="0" u="none" strike="noStrike" cap="none" dirty="0">
                        <a:solidFill>
                          <a:srgbClr val="000000"/>
                        </a:solidFill>
                        <a:effectLst/>
                        <a:latin typeface="Bodoni MT Black" panose="02070A03080606020203" pitchFamily="18" charset="0"/>
                        <a:ea typeface="+mn-ea"/>
                        <a:cs typeface="+mn-cs"/>
                        <a:sym typeface="Arial"/>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CONTROLLABLE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HIGH 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MEASUREABLE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7"/>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Calibri" panose="020F0502020204030204" pitchFamily="34" charset="0"/>
                          <a:ea typeface="+mn-ea"/>
                          <a:cs typeface="+mn-cs"/>
                          <a:sym typeface="Arial"/>
                        </a:rPr>
                        <a:t>7</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0" i="0" u="none" strike="noStrike" cap="none" dirty="0" smtClean="0">
                          <a:solidFill>
                            <a:srgbClr val="000000"/>
                          </a:solidFill>
                          <a:effectLst/>
                          <a:latin typeface="Bodoni MT Black" panose="02070A03080606020203" pitchFamily="18" charset="0"/>
                          <a:ea typeface="+mn-ea"/>
                          <a:cs typeface="+mn-cs"/>
                          <a:sym typeface="Arial"/>
                        </a:rPr>
                        <a:t>QUERY HOLDING TIME</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CONTROLLABLE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HIGH 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MEASUREABLE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8"/>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Calibri" panose="020F0502020204030204" pitchFamily="34" charset="0"/>
                          <a:ea typeface="+mn-ea"/>
                          <a:cs typeface="+mn-cs"/>
                          <a:sym typeface="Arial"/>
                        </a:rPr>
                        <a:t>8</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smtClean="0">
                          <a:solidFill>
                            <a:srgbClr val="000000"/>
                          </a:solidFill>
                          <a:effectLst/>
                          <a:latin typeface="Bodoni MT Black" panose="02070A03080606020203" pitchFamily="18" charset="0"/>
                        </a:rPr>
                        <a:t>GENDER</a:t>
                      </a:r>
                      <a:endParaRPr lang="en-US" sz="1100" b="0" i="0" u="none" strike="noStrike" dirty="0">
                        <a:solidFill>
                          <a:srgbClr val="000000"/>
                        </a:solidFill>
                        <a:effectLst/>
                        <a:latin typeface="Bodoni MT Black" panose="02070A03080606020203" pitchFamily="18" charset="0"/>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smtClean="0">
                          <a:solidFill>
                            <a:schemeClr val="bg1"/>
                          </a:solidFill>
                          <a:effectLst/>
                          <a:latin typeface="Calibri" panose="020F0502020204030204" pitchFamily="34" charset="0"/>
                          <a:ea typeface="+mn-ea"/>
                          <a:cs typeface="+mn-cs"/>
                          <a:sym typeface="Arial"/>
                        </a:rPr>
                        <a:t> </a:t>
                      </a:r>
                      <a:r>
                        <a:rPr lang="en-US" sz="1100" b="1" i="0" u="none" strike="noStrike" cap="none" dirty="0">
                          <a:solidFill>
                            <a:schemeClr val="bg1"/>
                          </a:solidFill>
                          <a:effectLst/>
                          <a:latin typeface="Calibri" panose="020F0502020204030204" pitchFamily="34" charset="0"/>
                          <a:ea typeface="+mn-ea"/>
                          <a:cs typeface="+mn-cs"/>
                          <a:sym typeface="Arial"/>
                        </a:rPr>
                        <a:t>CONTROLLABLE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LOW 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NON-MEASUREABLE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0009"/>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Calibri" panose="020F0502020204030204" pitchFamily="34" charset="0"/>
                          <a:ea typeface="+mn-ea"/>
                          <a:cs typeface="+mn-cs"/>
                          <a:sym typeface="Arial"/>
                        </a:rPr>
                        <a:t>9</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0" i="0" u="none" strike="noStrike" dirty="0" smtClean="0">
                          <a:solidFill>
                            <a:srgbClr val="000000"/>
                          </a:solidFill>
                          <a:effectLst/>
                          <a:latin typeface="Bodoni MT Black" panose="02070A03080606020203" pitchFamily="18" charset="0"/>
                        </a:rPr>
                        <a:t>TL</a:t>
                      </a:r>
                    </a:p>
                    <a:p>
                      <a:pPr algn="ctr" fontAlgn="ctr"/>
                      <a:endParaRPr lang="en-US" sz="1100" b="0" i="0" u="none" strike="noStrike" dirty="0">
                        <a:solidFill>
                          <a:srgbClr val="000000"/>
                        </a:solidFill>
                        <a:effectLst/>
                        <a:latin typeface="Bodoni MT Black" panose="02070A03080606020203" pitchFamily="18" charset="0"/>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NON CONTROLLABLE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LOW 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NON-MEASUREABLE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0010"/>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Calibri" panose="020F0502020204030204" pitchFamily="34" charset="0"/>
                          <a:ea typeface="+mn-ea"/>
                          <a:cs typeface="+mn-cs"/>
                          <a:sym typeface="Arial"/>
                        </a:rPr>
                        <a:t>10</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0" i="0" u="none" strike="noStrike" cap="none" dirty="0" smtClean="0">
                          <a:solidFill>
                            <a:srgbClr val="000000"/>
                          </a:solidFill>
                          <a:effectLst/>
                          <a:latin typeface="Bodoni MT Black" panose="02070A03080606020203" pitchFamily="18" charset="0"/>
                          <a:ea typeface="+mn-ea"/>
                          <a:cs typeface="+mn-cs"/>
                          <a:sym typeface="Arial"/>
                        </a:rPr>
                        <a:t>QUERY HANDLING TIME</a:t>
                      </a: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CONTROLLABLE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HIGH 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MEASUREABLE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11"/>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Calibri" panose="020F0502020204030204" pitchFamily="34" charset="0"/>
                          <a:ea typeface="+mn-ea"/>
                          <a:cs typeface="+mn-cs"/>
                          <a:sym typeface="Arial"/>
                        </a:rPr>
                        <a:t>11</a:t>
                      </a:r>
                      <a:endParaRPr lang="en-US" sz="1400" b="1" i="0" u="none" strike="noStrike" cap="none" dirty="0">
                        <a:solidFill>
                          <a:srgbClr val="000000"/>
                        </a:solidFill>
                        <a:effectLst/>
                        <a:latin typeface="Calibri" panose="020F0502020204030204" pitchFamily="34" charset="0"/>
                        <a:ea typeface="+mn-ea"/>
                        <a:cs typeface="+mn-cs"/>
                        <a:sym typeface="Arial"/>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smtClean="0">
                          <a:solidFill>
                            <a:srgbClr val="000000"/>
                          </a:solidFill>
                          <a:effectLst/>
                          <a:latin typeface="Bodoni MT Black" panose="02070A03080606020203" pitchFamily="18" charset="0"/>
                        </a:rPr>
                        <a:t>NO. OF  REWORK INCIDENCES IN GIVEN DAY </a:t>
                      </a:r>
                      <a:endParaRPr lang="en-US" sz="1100" b="0" i="0" u="none" strike="noStrike" dirty="0">
                        <a:solidFill>
                          <a:srgbClr val="000000"/>
                        </a:solidFill>
                        <a:effectLst/>
                        <a:latin typeface="Bodoni MT Black" panose="02070A03080606020203" pitchFamily="18" charset="0"/>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NON CONTROLLABLE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smtClean="0">
                          <a:solidFill>
                            <a:schemeClr val="bg1"/>
                          </a:solidFill>
                          <a:effectLst/>
                          <a:latin typeface="Calibri" panose="020F0502020204030204" pitchFamily="34" charset="0"/>
                          <a:ea typeface="+mn-ea"/>
                          <a:cs typeface="+mn-cs"/>
                          <a:sym typeface="Arial"/>
                        </a:rPr>
                        <a:t>HIGH </a:t>
                      </a:r>
                      <a:r>
                        <a:rPr lang="en-US" sz="1100" b="1" i="0" u="none" strike="noStrike" cap="none" dirty="0">
                          <a:solidFill>
                            <a:schemeClr val="bg1"/>
                          </a:solidFill>
                          <a:effectLst/>
                          <a:latin typeface="Calibri" panose="020F0502020204030204" pitchFamily="34" charset="0"/>
                          <a:ea typeface="+mn-ea"/>
                          <a:cs typeface="+mn-cs"/>
                          <a:sym typeface="Arial"/>
                        </a:rPr>
                        <a:t>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NON-MEASUREABLE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0012"/>
                  </a:ext>
                </a:extLst>
              </a:tr>
              <a:tr h="346851">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Calibri" panose="020F0502020204030204" pitchFamily="34" charset="0"/>
                          <a:ea typeface="+mn-ea"/>
                          <a:cs typeface="+mn-cs"/>
                          <a:sym typeface="Arial"/>
                        </a:rPr>
                        <a:t>12</a:t>
                      </a:r>
                      <a:endParaRPr lang="en-US" sz="1400" b="1" i="0" u="none" strike="noStrike" cap="none" dirty="0">
                        <a:solidFill>
                          <a:srgbClr val="000000"/>
                        </a:solidFill>
                        <a:effectLst/>
                        <a:latin typeface="Calibri" panose="020F0502020204030204" pitchFamily="34" charset="0"/>
                        <a:ea typeface="+mn-ea"/>
                        <a:cs typeface="+mn-cs"/>
                        <a:sym typeface="Arial"/>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smtClean="0">
                          <a:solidFill>
                            <a:srgbClr val="000000"/>
                          </a:solidFill>
                          <a:effectLst/>
                          <a:latin typeface="Bodoni MT Black" panose="02070A03080606020203" pitchFamily="18" charset="0"/>
                        </a:rPr>
                        <a:t>HANDLING MULTIPLE TASK</a:t>
                      </a:r>
                      <a:endParaRPr lang="en-US" sz="1100" b="0" i="0" u="none" strike="noStrike" dirty="0">
                        <a:solidFill>
                          <a:srgbClr val="000000"/>
                        </a:solidFill>
                        <a:effectLst/>
                        <a:latin typeface="Bodoni MT Black" panose="02070A03080606020203" pitchFamily="18" charset="0"/>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CONTROLLABLE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HIGH IMPACTABLE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R="0" algn="ctr" rtl="0" fontAlgn="ctr">
                        <a:lnSpc>
                          <a:spcPct val="100000"/>
                        </a:lnSpc>
                        <a:spcBef>
                          <a:spcPts val="0"/>
                        </a:spcBef>
                        <a:spcAft>
                          <a:spcPts val="0"/>
                        </a:spcAft>
                        <a:buClr>
                          <a:srgbClr val="000000"/>
                        </a:buClr>
                        <a:buFont typeface="Arial"/>
                      </a:pPr>
                      <a:r>
                        <a:rPr lang="en-US" sz="1100" b="1" i="0" u="none" strike="noStrike" cap="none" dirty="0">
                          <a:solidFill>
                            <a:schemeClr val="bg1"/>
                          </a:solidFill>
                          <a:effectLst/>
                          <a:latin typeface="Calibri" panose="020F0502020204030204" pitchFamily="34" charset="0"/>
                          <a:ea typeface="+mn-ea"/>
                          <a:cs typeface="+mn-cs"/>
                          <a:sym typeface="Arial"/>
                        </a:rPr>
                        <a:t>    MEASUREABLE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13"/>
                  </a:ext>
                </a:extLst>
              </a:tr>
            </a:tbl>
          </a:graphicData>
        </a:graphic>
      </p:graphicFrame>
      <p:sp>
        <p:nvSpPr>
          <p:cNvPr id="7" name="Rectangle 6"/>
          <p:cNvSpPr/>
          <p:nvPr/>
        </p:nvSpPr>
        <p:spPr>
          <a:xfrm>
            <a:off x="613142" y="1189401"/>
            <a:ext cx="10918891" cy="5000424"/>
          </a:xfrm>
          <a:prstGeom prst="rect">
            <a:avLst/>
          </a:prstGeom>
          <a:solidFill>
            <a:schemeClr val="accent1">
              <a:alpha val="11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1792488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19</a:t>
            </a:fld>
            <a:endParaRPr>
              <a:solidFill>
                <a:srgbClr val="FFFFFF"/>
              </a:solidFill>
            </a:endParaRPr>
          </a:p>
        </p:txBody>
      </p:sp>
      <p:sp>
        <p:nvSpPr>
          <p:cNvPr id="99" name="Title 3"/>
          <p:cNvSpPr txBox="1">
            <a:spLocks/>
          </p:cNvSpPr>
          <p:nvPr/>
        </p:nvSpPr>
        <p:spPr>
          <a:xfrm>
            <a:off x="1869237" y="103109"/>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pPr>
            <a:r>
              <a:rPr lang="en-US" sz="3600" b="1" kern="0" dirty="0" smtClean="0">
                <a:solidFill>
                  <a:srgbClr val="007BB9"/>
                </a:solidFill>
              </a:rPr>
              <a:t>SAMPLING PLAN</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602039" y="1003202"/>
            <a:ext cx="4876800" cy="461665"/>
          </a:xfrm>
          <a:prstGeom prst="rect">
            <a:avLst/>
          </a:prstGeom>
          <a:noFill/>
          <a:ln w="9525">
            <a:noFill/>
            <a:miter lim="800000"/>
            <a:headEnd/>
            <a:tailEnd/>
          </a:ln>
        </p:spPr>
        <p:txBody>
          <a:bodyPr>
            <a:spAutoFit/>
          </a:bodyPr>
          <a:lstStyle/>
          <a:p>
            <a:pPr fontAlgn="base">
              <a:spcBef>
                <a:spcPct val="50000"/>
              </a:spcBef>
              <a:spcAft>
                <a:spcPct val="0"/>
              </a:spcAft>
            </a:pPr>
            <a:r>
              <a:rPr lang="en-US" sz="2400" b="1" i="1" dirty="0">
                <a:solidFill>
                  <a:prstClr val="black"/>
                </a:solidFill>
              </a:rPr>
              <a:t>Types of Sampling used :-</a:t>
            </a:r>
          </a:p>
        </p:txBody>
      </p:sp>
      <p:sp>
        <p:nvSpPr>
          <p:cNvPr id="2" name="Rectangle 1"/>
          <p:cNvSpPr/>
          <p:nvPr/>
        </p:nvSpPr>
        <p:spPr>
          <a:xfrm>
            <a:off x="653335" y="1785759"/>
            <a:ext cx="3230372" cy="461665"/>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pPr marL="342900" indent="-342900">
              <a:spcBef>
                <a:spcPct val="50000"/>
              </a:spcBef>
              <a:buFont typeface="Arial" panose="020B0604020202020204" pitchFamily="34" charset="0"/>
              <a:buChar char="•"/>
            </a:pPr>
            <a:r>
              <a:rPr lang="en-US" sz="2400" b="1" i="1" u="sng" dirty="0">
                <a:solidFill>
                  <a:srgbClr val="CC0000"/>
                </a:solidFill>
              </a:rPr>
              <a:t>Random Sampling</a:t>
            </a:r>
          </a:p>
        </p:txBody>
      </p:sp>
      <p:sp>
        <p:nvSpPr>
          <p:cNvPr id="12" name="Text Box 8"/>
          <p:cNvSpPr txBox="1">
            <a:spLocks noChangeArrowheads="1"/>
          </p:cNvSpPr>
          <p:nvPr/>
        </p:nvSpPr>
        <p:spPr bwMode="auto">
          <a:xfrm>
            <a:off x="602039" y="2435619"/>
            <a:ext cx="10127693"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b="1" i="1" dirty="0">
                <a:solidFill>
                  <a:prstClr val="black"/>
                </a:solidFill>
              </a:rPr>
              <a:t>In random sampling each sample has equal probability of chosen from population</a:t>
            </a:r>
            <a:r>
              <a:rPr lang="en-US" sz="2400" b="1" i="1" dirty="0">
                <a:solidFill>
                  <a:prstClr val="black"/>
                </a:solidFill>
              </a:rPr>
              <a:t>.</a:t>
            </a:r>
          </a:p>
        </p:txBody>
      </p:sp>
      <p:sp>
        <p:nvSpPr>
          <p:cNvPr id="14" name="Rectangle 13"/>
          <p:cNvSpPr/>
          <p:nvPr/>
        </p:nvSpPr>
        <p:spPr>
          <a:xfrm>
            <a:off x="602039" y="3739358"/>
            <a:ext cx="3332964"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pPr marL="342900" indent="-342900">
              <a:spcBef>
                <a:spcPct val="50000"/>
              </a:spcBef>
              <a:buFont typeface="Arial" panose="020B0604020202020204" pitchFamily="34" charset="0"/>
              <a:buChar char="•"/>
            </a:pPr>
            <a:r>
              <a:rPr lang="en-US" sz="2400" b="1" i="1" u="sng" dirty="0">
                <a:solidFill>
                  <a:srgbClr val="CC0000"/>
                </a:solidFill>
              </a:rPr>
              <a:t>Stratified Sampling</a:t>
            </a:r>
          </a:p>
        </p:txBody>
      </p:sp>
      <p:sp>
        <p:nvSpPr>
          <p:cNvPr id="18" name="Text Box 8"/>
          <p:cNvSpPr txBox="1">
            <a:spLocks noChangeArrowheads="1"/>
          </p:cNvSpPr>
          <p:nvPr/>
        </p:nvSpPr>
        <p:spPr bwMode="auto">
          <a:xfrm>
            <a:off x="602039" y="4463096"/>
            <a:ext cx="11124136" cy="646331"/>
          </a:xfrm>
          <a:prstGeom prst="rect">
            <a:avLst/>
          </a:prstGeom>
          <a:noFill/>
          <a:ln w="9525">
            <a:noFill/>
            <a:miter lim="800000"/>
            <a:headEnd/>
            <a:tailEnd/>
          </a:ln>
        </p:spPr>
        <p:txBody>
          <a:bodyPr wrap="square">
            <a:spAutoFit/>
          </a:bodyPr>
          <a:lstStyle/>
          <a:p>
            <a:pPr fontAlgn="base">
              <a:spcBef>
                <a:spcPct val="50000"/>
              </a:spcBef>
              <a:spcAft>
                <a:spcPct val="0"/>
              </a:spcAft>
            </a:pPr>
            <a:r>
              <a:rPr lang="en-US" b="1" i="1" dirty="0">
                <a:solidFill>
                  <a:prstClr val="black"/>
                </a:solidFill>
              </a:rPr>
              <a:t>It is a powerful sampling technique that allows sampled data to be separated into ‘subgroups’ called  “strata”</a:t>
            </a:r>
          </a:p>
        </p:txBody>
      </p:sp>
    </p:spTree>
    <p:extLst>
      <p:ext uri="{BB962C8B-B14F-4D97-AF65-F5344CB8AC3E}">
        <p14:creationId xmlns:p14="http://schemas.microsoft.com/office/powerpoint/2010/main" val="12811314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0400" y="2781410"/>
            <a:ext cx="7521200" cy="992304"/>
          </a:xfrm>
        </p:spPr>
        <p:txBody>
          <a:bodyPr anchor="ctr"/>
          <a:lstStyle/>
          <a:p>
            <a:pPr algn="ctr"/>
            <a:r>
              <a:rPr lang="en-US" sz="6000" dirty="0" smtClean="0"/>
              <a:t>DEFINE PHASE</a:t>
            </a:r>
            <a:endParaRPr lang="en-US" sz="6000" dirty="0"/>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2</a:t>
            </a:fld>
            <a:endParaRPr lang="en">
              <a:solidFill>
                <a:srgbClr val="FFFFFF"/>
              </a:solidFill>
            </a:endParaRPr>
          </a:p>
        </p:txBody>
      </p:sp>
      <p:pic>
        <p:nvPicPr>
          <p:cNvPr id="4" name="Picture 3">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Tree>
    <p:extLst>
      <p:ext uri="{BB962C8B-B14F-4D97-AF65-F5344CB8AC3E}">
        <p14:creationId xmlns:p14="http://schemas.microsoft.com/office/powerpoint/2010/main" val="2626501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20</a:t>
            </a:fld>
            <a:endParaRPr>
              <a:solidFill>
                <a:srgbClr val="FFFFFF"/>
              </a:solidFill>
            </a:endParaRPr>
          </a:p>
        </p:txBody>
      </p:sp>
      <p:sp>
        <p:nvSpPr>
          <p:cNvPr id="99" name="Title 3"/>
          <p:cNvSpPr txBox="1">
            <a:spLocks/>
          </p:cNvSpPr>
          <p:nvPr/>
        </p:nvSpPr>
        <p:spPr>
          <a:xfrm>
            <a:off x="1609969" y="-150127"/>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pPr>
            <a:r>
              <a:rPr lang="en-US" sz="3600" b="1" kern="0" dirty="0">
                <a:solidFill>
                  <a:srgbClr val="007BB9"/>
                </a:solidFill>
              </a:rPr>
              <a:t>Data Collection Plan</a:t>
            </a: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graphicFrame>
        <p:nvGraphicFramePr>
          <p:cNvPr id="3" name="Table 2"/>
          <p:cNvGraphicFramePr>
            <a:graphicFrameLocks noGrp="1"/>
          </p:cNvGraphicFramePr>
          <p:nvPr>
            <p:extLst>
              <p:ext uri="{D42A27DB-BD31-4B8C-83A1-F6EECF244321}">
                <p14:modId xmlns:p14="http://schemas.microsoft.com/office/powerpoint/2010/main" val="1129049520"/>
              </p:ext>
            </p:extLst>
          </p:nvPr>
        </p:nvGraphicFramePr>
        <p:xfrm>
          <a:off x="114025" y="542402"/>
          <a:ext cx="12027208" cy="6084258"/>
        </p:xfrm>
        <a:graphic>
          <a:graphicData uri="http://schemas.openxmlformats.org/drawingml/2006/table">
            <a:tbl>
              <a:tblPr/>
              <a:tblGrid>
                <a:gridCol w="1982982">
                  <a:extLst>
                    <a:ext uri="{9D8B030D-6E8A-4147-A177-3AD203B41FA5}">
                      <a16:colId xmlns="" xmlns:a16="http://schemas.microsoft.com/office/drawing/2014/main" val="20000"/>
                    </a:ext>
                  </a:extLst>
                </a:gridCol>
                <a:gridCol w="632254">
                  <a:extLst>
                    <a:ext uri="{9D8B030D-6E8A-4147-A177-3AD203B41FA5}">
                      <a16:colId xmlns="" xmlns:a16="http://schemas.microsoft.com/office/drawing/2014/main" val="20001"/>
                    </a:ext>
                  </a:extLst>
                </a:gridCol>
                <a:gridCol w="1017550">
                  <a:extLst>
                    <a:ext uri="{9D8B030D-6E8A-4147-A177-3AD203B41FA5}">
                      <a16:colId xmlns="" xmlns:a16="http://schemas.microsoft.com/office/drawing/2014/main" val="20002"/>
                    </a:ext>
                  </a:extLst>
                </a:gridCol>
                <a:gridCol w="4014931">
                  <a:extLst>
                    <a:ext uri="{9D8B030D-6E8A-4147-A177-3AD203B41FA5}">
                      <a16:colId xmlns="" xmlns:a16="http://schemas.microsoft.com/office/drawing/2014/main" val="20003"/>
                    </a:ext>
                  </a:extLst>
                </a:gridCol>
                <a:gridCol w="1328302">
                  <a:extLst>
                    <a:ext uri="{9D8B030D-6E8A-4147-A177-3AD203B41FA5}">
                      <a16:colId xmlns="" xmlns:a16="http://schemas.microsoft.com/office/drawing/2014/main" val="20004"/>
                    </a:ext>
                  </a:extLst>
                </a:gridCol>
                <a:gridCol w="1182517">
                  <a:extLst>
                    <a:ext uri="{9D8B030D-6E8A-4147-A177-3AD203B41FA5}">
                      <a16:colId xmlns="" xmlns:a16="http://schemas.microsoft.com/office/drawing/2014/main" val="20005"/>
                    </a:ext>
                  </a:extLst>
                </a:gridCol>
                <a:gridCol w="1123225">
                  <a:extLst>
                    <a:ext uri="{9D8B030D-6E8A-4147-A177-3AD203B41FA5}">
                      <a16:colId xmlns="" xmlns:a16="http://schemas.microsoft.com/office/drawing/2014/main" val="20006"/>
                    </a:ext>
                  </a:extLst>
                </a:gridCol>
                <a:gridCol w="745447">
                  <a:extLst>
                    <a:ext uri="{9D8B030D-6E8A-4147-A177-3AD203B41FA5}">
                      <a16:colId xmlns="" xmlns:a16="http://schemas.microsoft.com/office/drawing/2014/main" val="20007"/>
                    </a:ext>
                  </a:extLst>
                </a:gridCol>
              </a:tblGrid>
              <a:tr h="694461">
                <a:tc gridSpan="3">
                  <a:txBody>
                    <a:bodyPr/>
                    <a:lstStyle/>
                    <a:p>
                      <a:pPr algn="ctr" fontAlgn="ctr"/>
                      <a:r>
                        <a:rPr lang="en-US" sz="1400" b="1" i="0" u="none" strike="noStrike" dirty="0">
                          <a:solidFill>
                            <a:srgbClr val="FFFFFF"/>
                          </a:solidFill>
                          <a:effectLst/>
                          <a:latin typeface="Bodoni MT Black" panose="02070A03080606020203" pitchFamily="18" charset="0"/>
                        </a:rPr>
                        <a:t>CONTROLLABLE  / NON CONTROLLABLE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FFFFFF"/>
                          </a:solidFill>
                          <a:effectLst/>
                          <a:latin typeface="Bodoni MT Black" panose="02070A03080606020203" pitchFamily="18" charset="0"/>
                          <a:ea typeface="+mn-ea"/>
                          <a:cs typeface="+mn-cs"/>
                          <a:sym typeface="Arial"/>
                        </a:rPr>
                        <a:t>OPERATIONAL DEFINATION</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gridSpan="4">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FFFFFF"/>
                          </a:solidFill>
                          <a:effectLst/>
                          <a:latin typeface="Bodoni MT Black" panose="02070A03080606020203" pitchFamily="18" charset="0"/>
                          <a:ea typeface="+mn-ea"/>
                          <a:cs typeface="+mn-cs"/>
                          <a:sym typeface="Arial"/>
                        </a:rPr>
                        <a:t>SAMPLING PLAN</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582921">
                <a:tc>
                  <a:txBody>
                    <a:bodyPr/>
                    <a:lstStyle/>
                    <a:p>
                      <a:pPr algn="ctr" fontAlgn="ctr"/>
                      <a:r>
                        <a:rPr lang="en-US" sz="1400" b="1" i="0" u="none" strike="noStrike" dirty="0" smtClean="0">
                          <a:solidFill>
                            <a:srgbClr val="000000"/>
                          </a:solidFill>
                          <a:effectLst/>
                          <a:latin typeface="Bodoni MT Black" panose="02070A03080606020203" pitchFamily="18" charset="0"/>
                        </a:rPr>
                        <a:t>What To </a:t>
                      </a:r>
                    </a:p>
                    <a:p>
                      <a:pPr algn="ctr" fontAlgn="ctr"/>
                      <a:r>
                        <a:rPr lang="en-US" sz="1400" b="1" i="0" u="none" strike="noStrike" dirty="0" smtClean="0">
                          <a:solidFill>
                            <a:srgbClr val="000000"/>
                          </a:solidFill>
                          <a:effectLst/>
                          <a:latin typeface="Bodoni MT Black" panose="02070A03080606020203" pitchFamily="18" charset="0"/>
                        </a:rPr>
                        <a:t>Measure</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Y Or X</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Data Type</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Operational </a:t>
                      </a:r>
                    </a:p>
                    <a:p>
                      <a:pPr algn="ctr" fontAlgn="ctr"/>
                      <a:r>
                        <a:rPr lang="en-US" sz="1400" b="1" i="0" u="none" strike="noStrike" dirty="0" smtClean="0">
                          <a:solidFill>
                            <a:srgbClr val="000000"/>
                          </a:solidFill>
                          <a:effectLst/>
                          <a:latin typeface="Bodoni MT Black" panose="02070A03080606020203" pitchFamily="18" charset="0"/>
                        </a:rPr>
                        <a:t>Definition</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What </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Where</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When</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How Many</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 xmlns:a16="http://schemas.microsoft.com/office/drawing/2014/main" val="10001"/>
                  </a:ext>
                </a:extLst>
              </a:tr>
              <a:tr h="905587">
                <a:tc>
                  <a:txBody>
                    <a:bodyPr/>
                    <a:lstStyle/>
                    <a:p>
                      <a:pPr algn="ctr" fontAlgn="ctr"/>
                      <a:r>
                        <a:rPr lang="en-US" sz="1400" b="1" i="0" u="none" strike="noStrike" dirty="0" smtClean="0">
                          <a:solidFill>
                            <a:srgbClr val="000000"/>
                          </a:solidFill>
                          <a:effectLst/>
                          <a:latin typeface="+mn-lt"/>
                        </a:rPr>
                        <a:t>CSAT</a:t>
                      </a:r>
                      <a:r>
                        <a:rPr lang="en-US" sz="1400" b="1" i="0" u="none" strike="noStrike" baseline="0" dirty="0" smtClean="0">
                          <a:solidFill>
                            <a:srgbClr val="000000"/>
                          </a:solidFill>
                          <a:effectLst/>
                          <a:latin typeface="+mn-lt"/>
                        </a:rPr>
                        <a:t> Score </a:t>
                      </a:r>
                    </a:p>
                    <a:p>
                      <a:pPr algn="ctr" fontAlgn="ctr"/>
                      <a:r>
                        <a:rPr lang="en-US" sz="1400" b="1" i="0" u="none" strike="noStrike" dirty="0" smtClean="0">
                          <a:solidFill>
                            <a:srgbClr val="000000"/>
                          </a:solidFill>
                          <a:effectLst/>
                          <a:latin typeface="+mn-lt"/>
                        </a:rPr>
                        <a:t>(Y)</a:t>
                      </a:r>
                      <a:endParaRPr lang="en-US" sz="1400" b="1" i="0" u="none" strike="noStrike" dirty="0">
                        <a:solidFill>
                          <a:srgbClr val="000000"/>
                        </a:solidFill>
                        <a:effectLst/>
                        <a:latin typeface="+mn-lt"/>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Y</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Discrete</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CSAT score is the performance rating given by the end user for</a:t>
                      </a:r>
                    </a:p>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 respective query based on satisfactory resolution of the same.</a:t>
                      </a:r>
                    </a:p>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Collect database </a:t>
                      </a:r>
                      <a:r>
                        <a:rPr lang="en-US" sz="1400" b="1" i="0" u="none" strike="noStrike" cap="none" dirty="0" smtClean="0">
                          <a:solidFill>
                            <a:srgbClr val="000000"/>
                          </a:solidFill>
                          <a:effectLst/>
                          <a:latin typeface="+mn-lt"/>
                          <a:ea typeface="+mn-ea"/>
                          <a:cs typeface="+mn-cs"/>
                          <a:sym typeface="Arial"/>
                        </a:rPr>
                        <a:t>for</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CSAT score tickets.</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effectLst/>
                          <a:latin typeface="+mn-lt"/>
                          <a:ea typeface="+mn-ea"/>
                          <a:cs typeface="+mn-cs"/>
                          <a:sym typeface="Arial"/>
                        </a:rPr>
                        <a:t>Ticketing </a:t>
                      </a:r>
                      <a:r>
                        <a:rPr lang="en-US" sz="1400" b="1" i="0" u="none" strike="noStrike" cap="none" dirty="0" smtClean="0">
                          <a:solidFill>
                            <a:srgbClr val="000000"/>
                          </a:solidFill>
                          <a:effectLst/>
                          <a:latin typeface="+mn-lt"/>
                          <a:ea typeface="+mn-ea"/>
                          <a:cs typeface="+mn-cs"/>
                          <a:sym typeface="Arial"/>
                        </a:rPr>
                        <a:t>Tool, Excel database</a:t>
                      </a:r>
                    </a:p>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01/04/2020 to</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 30/04/2020</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1100" b="1" i="0" u="none" strike="noStrike" cap="none" dirty="0" smtClean="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200" b="1" i="0" u="none" strike="noStrike" cap="none" dirty="0" smtClean="0">
                          <a:solidFill>
                            <a:srgbClr val="000000"/>
                          </a:solidFill>
                          <a:effectLst/>
                          <a:latin typeface="+mn-lt"/>
                          <a:ea typeface="+mn-ea"/>
                          <a:cs typeface="+mn-cs"/>
                          <a:sym typeface="Arial"/>
                        </a:rPr>
                        <a:t>Minimum</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20 samples</a:t>
                      </a:r>
                    </a:p>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 </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618580">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Gender</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X</a:t>
                      </a:r>
                    </a:p>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Discrete</a:t>
                      </a:r>
                    </a:p>
                    <a:p>
                      <a:pPr algn="ctr" fontAlgn="ctr"/>
                      <a:r>
                        <a:rPr lang="en-US" sz="1100" b="1" i="0" u="none" strike="noStrike" dirty="0">
                          <a:solidFill>
                            <a:srgbClr val="000000"/>
                          </a:solidFill>
                          <a:effectLst/>
                          <a:latin typeface="+mn-lt"/>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Which Gender</a:t>
                      </a:r>
                      <a:r>
                        <a:rPr lang="en-US" sz="1400" b="1" i="0" u="none" strike="noStrike" cap="none" baseline="0" dirty="0" smtClean="0">
                          <a:solidFill>
                            <a:srgbClr val="000000"/>
                          </a:solidFill>
                          <a:effectLst/>
                          <a:latin typeface="+mn-lt"/>
                          <a:ea typeface="+mn-ea"/>
                          <a:cs typeface="+mn-cs"/>
                          <a:sym typeface="Arial"/>
                        </a:rPr>
                        <a:t> (Male ,Female)</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Excel database</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01/04/2020 to</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 30/04/2020</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1100" b="1" i="0" u="none" strike="noStrike" cap="none" dirty="0" smtClean="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551358">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Experience/Tenure</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effectLst/>
                          <a:latin typeface="+mn-lt"/>
                          <a:ea typeface="+mn-ea"/>
                          <a:cs typeface="+mn-cs"/>
                          <a:sym typeface="Arial"/>
                        </a:rPr>
                        <a:t> </a:t>
                      </a:r>
                      <a:r>
                        <a:rPr lang="en-US" sz="1400" b="1" i="0" u="none" strike="noStrike" cap="none" dirty="0" smtClean="0">
                          <a:solidFill>
                            <a:srgbClr val="000000"/>
                          </a:solidFill>
                          <a:effectLst/>
                          <a:latin typeface="+mn-lt"/>
                          <a:ea typeface="+mn-ea"/>
                          <a:cs typeface="+mn-cs"/>
                          <a:sym typeface="Arial"/>
                        </a:rPr>
                        <a:t>X</a:t>
                      </a:r>
                    </a:p>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Discrete</a:t>
                      </a:r>
                    </a:p>
                    <a:p>
                      <a:pPr algn="ctr" fontAlgn="b"/>
                      <a:r>
                        <a:rPr lang="en-US" sz="1100" b="1" i="0" u="none" strike="noStrike" dirty="0">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Which Tenure level</a:t>
                      </a:r>
                    </a:p>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 </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r>
                        <a:rPr lang="en-US" sz="1400" b="1" i="0" u="none" strike="noStrike" cap="none" dirty="0" smtClean="0">
                          <a:solidFill>
                            <a:srgbClr val="000000"/>
                          </a:solidFill>
                          <a:effectLst/>
                          <a:latin typeface="+mn-lt"/>
                          <a:ea typeface="+mn-ea"/>
                          <a:cs typeface="+mn-cs"/>
                          <a:sym typeface="Arial"/>
                        </a:rPr>
                        <a:t>Excel database</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01/04/2020 to</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 30/04/2020</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1100" b="1" i="0" u="none" strike="noStrike" cap="none" dirty="0" smtClean="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551358">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Team</a:t>
                      </a:r>
                      <a:r>
                        <a:rPr lang="en-US" sz="1400" b="1" i="0" u="none" strike="noStrike" cap="none" baseline="0" dirty="0" smtClean="0">
                          <a:solidFill>
                            <a:srgbClr val="000000"/>
                          </a:solidFill>
                          <a:effectLst/>
                          <a:latin typeface="+mn-lt"/>
                          <a:ea typeface="+mn-ea"/>
                          <a:cs typeface="+mn-cs"/>
                          <a:sym typeface="Arial"/>
                        </a:rPr>
                        <a:t> Lead</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X</a:t>
                      </a:r>
                    </a:p>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Discrete</a:t>
                      </a:r>
                    </a:p>
                    <a:p>
                      <a:pPr algn="ctr" fontAlgn="b"/>
                      <a:r>
                        <a:rPr lang="en-US" sz="1100" b="1" i="0" u="none" strike="noStrike" dirty="0">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Which TL (name wise- TL1,</a:t>
                      </a:r>
                      <a:r>
                        <a:rPr lang="en-US" sz="1400" b="1" i="0" u="none" strike="noStrike" cap="none" baseline="0" dirty="0" smtClean="0">
                          <a:solidFill>
                            <a:srgbClr val="000000"/>
                          </a:solidFill>
                          <a:effectLst/>
                          <a:latin typeface="+mn-lt"/>
                          <a:ea typeface="+mn-ea"/>
                          <a:cs typeface="+mn-cs"/>
                          <a:sym typeface="Arial"/>
                        </a:rPr>
                        <a:t> TL2</a:t>
                      </a:r>
                      <a:r>
                        <a:rPr lang="en-US" sz="1400" b="1" i="0" u="none" strike="noStrike" cap="none" dirty="0" smtClean="0">
                          <a:solidFill>
                            <a:srgbClr val="000000"/>
                          </a:solidFill>
                          <a:effectLst/>
                          <a:latin typeface="+mn-lt"/>
                          <a:ea typeface="+mn-ea"/>
                          <a:cs typeface="+mn-cs"/>
                          <a:sym typeface="Arial"/>
                        </a:rPr>
                        <a:t>)</a:t>
                      </a:r>
                      <a:r>
                        <a:rPr lang="en-US" sz="1400" b="1" i="0" u="none" strike="noStrike" cap="none" dirty="0">
                          <a:solidFill>
                            <a:srgbClr val="000000"/>
                          </a:solidFill>
                          <a:effectLst/>
                          <a:latin typeface="+mn-lt"/>
                          <a:ea typeface="+mn-ea"/>
                          <a:cs typeface="+mn-cs"/>
                          <a:sym typeface="Arial"/>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r>
                        <a:rPr lang="en-US" sz="1400" b="1" i="0" u="none" strike="noStrike" cap="none" dirty="0" smtClean="0">
                          <a:solidFill>
                            <a:srgbClr val="000000"/>
                          </a:solidFill>
                          <a:effectLst/>
                          <a:latin typeface="+mn-lt"/>
                          <a:ea typeface="+mn-ea"/>
                          <a:cs typeface="+mn-cs"/>
                          <a:sym typeface="Arial"/>
                        </a:rPr>
                        <a:t>Excel database</a:t>
                      </a:r>
                      <a:endParaRPr lang="en-US" sz="1400" b="1" i="0" u="none" strike="noStrike" cap="none" dirty="0">
                        <a:solidFill>
                          <a:srgbClr val="000000"/>
                        </a:solidFill>
                        <a:effectLst/>
                        <a:latin typeface="+mn-lt"/>
                        <a:ea typeface="+mn-ea"/>
                        <a:cs typeface="+mn-cs"/>
                        <a:sym typeface="Arial"/>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01/04/2020 to</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 30/04/2020</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1100" b="1" i="0" u="none" strike="noStrike" cap="none" dirty="0">
                        <a:solidFill>
                          <a:srgbClr val="000000"/>
                        </a:solidFill>
                        <a:effectLst/>
                        <a:latin typeface="+mn-lt"/>
                        <a:ea typeface="+mn-ea"/>
                        <a:cs typeface="+mn-cs"/>
                        <a:sym typeface="Arial"/>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551358">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Day of </a:t>
                      </a:r>
                      <a:r>
                        <a:rPr lang="en-US" sz="1400" b="1" i="0" u="none" strike="noStrike" cap="none" dirty="0" smtClean="0">
                          <a:solidFill>
                            <a:srgbClr val="000000"/>
                          </a:solidFill>
                          <a:effectLst/>
                          <a:latin typeface="+mn-lt"/>
                          <a:ea typeface="+mn-ea"/>
                          <a:cs typeface="+mn-cs"/>
                          <a:sym typeface="Arial"/>
                        </a:rPr>
                        <a:t>Week</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effectLst/>
                          <a:latin typeface="+mn-lt"/>
                          <a:ea typeface="+mn-ea"/>
                          <a:cs typeface="+mn-cs"/>
                          <a:sym typeface="Arial"/>
                        </a:rPr>
                        <a:t> </a:t>
                      </a:r>
                      <a:r>
                        <a:rPr lang="en-US" sz="1400" b="1" i="0" u="none" strike="noStrike" cap="none" dirty="0" smtClean="0">
                          <a:solidFill>
                            <a:srgbClr val="000000"/>
                          </a:solidFill>
                          <a:effectLst/>
                          <a:latin typeface="+mn-lt"/>
                          <a:ea typeface="+mn-ea"/>
                          <a:cs typeface="+mn-cs"/>
                          <a:sym typeface="Arial"/>
                        </a:rPr>
                        <a:t>X</a:t>
                      </a:r>
                    </a:p>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Discrete</a:t>
                      </a:r>
                    </a:p>
                    <a:p>
                      <a:pPr algn="ctr" fontAlgn="b"/>
                      <a:r>
                        <a:rPr lang="en-US" sz="1100" b="1" i="0" u="none" strike="noStrike" dirty="0">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r>
                        <a:rPr lang="en-US" sz="1400" b="1" i="0" u="none" strike="noStrike" cap="none" dirty="0" smtClean="0">
                          <a:solidFill>
                            <a:srgbClr val="000000"/>
                          </a:solidFill>
                          <a:effectLst/>
                          <a:latin typeface="+mn-lt"/>
                          <a:ea typeface="+mn-ea"/>
                          <a:cs typeface="+mn-cs"/>
                          <a:sym typeface="Arial"/>
                        </a:rPr>
                        <a:t>For Which day( Monday- Friday)</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endParaRPr lang="en-US" sz="1100" b="1" i="0" u="none" strike="noStrike" cap="none" dirty="0" smtClean="0">
                        <a:solidFill>
                          <a:srgbClr val="000000"/>
                        </a:solidFill>
                        <a:effectLst/>
                        <a:latin typeface="+mn-lt"/>
                        <a:ea typeface="+mn-ea"/>
                        <a:cs typeface="+mn-cs"/>
                        <a:sym typeface="Arial"/>
                      </a:endParaRPr>
                    </a:p>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 </a:t>
                      </a:r>
                      <a:r>
                        <a:rPr lang="en-US" sz="1400" b="1" i="0" u="none" strike="noStrike" cap="none" dirty="0" smtClean="0">
                          <a:solidFill>
                            <a:srgbClr val="000000"/>
                          </a:solidFill>
                          <a:effectLst/>
                          <a:latin typeface="+mn-lt"/>
                          <a:ea typeface="+mn-ea"/>
                          <a:cs typeface="+mn-cs"/>
                          <a:sym typeface="Arial"/>
                        </a:rPr>
                        <a:t>Excel database</a:t>
                      </a:r>
                    </a:p>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01/04/2020 to</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 30/04/2020</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1100" b="1" i="0" u="none" strike="noStrike" cap="none" dirty="0">
                        <a:solidFill>
                          <a:srgbClr val="000000"/>
                        </a:solidFill>
                        <a:effectLst/>
                        <a:latin typeface="+mn-lt"/>
                        <a:ea typeface="+mn-ea"/>
                        <a:cs typeface="+mn-cs"/>
                        <a:sym typeface="Arial"/>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551358">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Shifts of Day</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X</a:t>
                      </a:r>
                    </a:p>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Discrete</a:t>
                      </a:r>
                    </a:p>
                    <a:p>
                      <a:pPr algn="ctr" fontAlgn="b"/>
                      <a:r>
                        <a:rPr lang="en-US" sz="1100" b="1" i="0" u="none" strike="noStrike" dirty="0">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For Which  Shift (Morning, Afternoon, Night)</a:t>
                      </a:r>
                    </a:p>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1" i="0" u="none" strike="noStrike" dirty="0">
                          <a:solidFill>
                            <a:srgbClr val="000000"/>
                          </a:solidFill>
                          <a:effectLst/>
                          <a:latin typeface="+mn-lt"/>
                        </a:rPr>
                        <a:t> </a:t>
                      </a:r>
                      <a:r>
                        <a:rPr lang="en-US" sz="1100" b="1" i="0" u="none" strike="noStrike" cap="none" dirty="0" smtClean="0">
                          <a:solidFill>
                            <a:srgbClr val="000000"/>
                          </a:solidFill>
                          <a:effectLst/>
                          <a:latin typeface="+mn-lt"/>
                          <a:ea typeface="+mn-ea"/>
                          <a:cs typeface="+mn-cs"/>
                          <a:sym typeface="Arial"/>
                        </a:rPr>
                        <a:t> </a:t>
                      </a:r>
                      <a:r>
                        <a:rPr lang="en-US" sz="1400" b="1" i="0" u="none" strike="noStrike" cap="none" dirty="0" smtClean="0">
                          <a:solidFill>
                            <a:srgbClr val="000000"/>
                          </a:solidFill>
                          <a:effectLst/>
                          <a:latin typeface="+mn-lt"/>
                          <a:ea typeface="+mn-ea"/>
                          <a:cs typeface="+mn-cs"/>
                          <a:sym typeface="Arial"/>
                        </a:rPr>
                        <a:t>Excel database</a:t>
                      </a:r>
                    </a:p>
                    <a:p>
                      <a:pPr algn="ctr" fontAlgn="b"/>
                      <a:endParaRPr lang="en-US" sz="1100" b="1" i="0" u="none" strike="noStrike" dirty="0">
                        <a:solidFill>
                          <a:srgbClr val="000000"/>
                        </a:solidFill>
                        <a:effectLst/>
                        <a:latin typeface="+mn-lt"/>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01/04/2020 to</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 30/04/2020</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1100" b="1" i="0" u="none" strike="noStrike" dirty="0">
                        <a:solidFill>
                          <a:srgbClr val="000000"/>
                        </a:solidFill>
                        <a:effectLst/>
                        <a:latin typeface="+mn-lt"/>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551358">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Educational Background  (G/PG)</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X</a:t>
                      </a:r>
                    </a:p>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Discrete</a:t>
                      </a:r>
                    </a:p>
                    <a:p>
                      <a:pPr algn="ctr" fontAlgn="b"/>
                      <a:r>
                        <a:rPr lang="en-US" sz="1100" b="1" i="0" u="none" strike="noStrike" dirty="0">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Educational background  (G/PG)</a:t>
                      </a:r>
                    </a:p>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 </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1" i="0" u="none" strike="noStrike" dirty="0">
                        <a:solidFill>
                          <a:srgbClr val="000000"/>
                        </a:solidFill>
                        <a:effectLst/>
                        <a:latin typeface="+mn-lt"/>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 </a:t>
                      </a:r>
                      <a:r>
                        <a:rPr lang="en-US" sz="1400" b="1" i="0" u="none" strike="noStrike" cap="none" dirty="0" smtClean="0">
                          <a:solidFill>
                            <a:srgbClr val="000000"/>
                          </a:solidFill>
                          <a:effectLst/>
                          <a:latin typeface="+mn-lt"/>
                          <a:ea typeface="+mn-ea"/>
                          <a:cs typeface="+mn-cs"/>
                          <a:sym typeface="Arial"/>
                        </a:rPr>
                        <a:t>Excel database</a:t>
                      </a:r>
                    </a:p>
                    <a:p>
                      <a:pPr algn="ctr" fontAlgn="b"/>
                      <a:endParaRPr lang="en-US" sz="1100" b="1" i="0" u="none" strike="noStrike" dirty="0">
                        <a:solidFill>
                          <a:srgbClr val="000000"/>
                        </a:solidFill>
                        <a:effectLst/>
                        <a:latin typeface="+mn-lt"/>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01/04/2020 to</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 30/04/2020</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sz="1100" b="1" i="0" u="none" strike="noStrike" cap="none" dirty="0" smtClean="0">
                        <a:solidFill>
                          <a:srgbClr val="000000"/>
                        </a:solidFill>
                        <a:effectLst/>
                        <a:latin typeface="+mn-lt"/>
                        <a:ea typeface="+mn-ea"/>
                        <a:cs typeface="+mn-cs"/>
                        <a:sym typeface="Arial"/>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1" i="0" u="none" strike="noStrike" dirty="0">
                        <a:solidFill>
                          <a:srgbClr val="000000"/>
                        </a:solidFill>
                        <a:effectLst/>
                        <a:latin typeface="+mn-lt"/>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18685763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21</a:t>
            </a:fld>
            <a:endParaRPr>
              <a:solidFill>
                <a:srgbClr val="FFFFFF"/>
              </a:solidFill>
            </a:endParaRPr>
          </a:p>
        </p:txBody>
      </p:sp>
      <p:sp>
        <p:nvSpPr>
          <p:cNvPr id="99" name="Title 3"/>
          <p:cNvSpPr txBox="1">
            <a:spLocks/>
          </p:cNvSpPr>
          <p:nvPr/>
        </p:nvSpPr>
        <p:spPr>
          <a:xfrm>
            <a:off x="1717714" y="6804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pPr>
            <a:r>
              <a:rPr lang="en-US" sz="3600" b="1" kern="0" smtClean="0">
                <a:solidFill>
                  <a:srgbClr val="007BB9"/>
                </a:solidFill>
              </a:rPr>
              <a:t>Data Collection Plan</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graphicFrame>
        <p:nvGraphicFramePr>
          <p:cNvPr id="3" name="Table 2"/>
          <p:cNvGraphicFramePr>
            <a:graphicFrameLocks noGrp="1"/>
          </p:cNvGraphicFramePr>
          <p:nvPr>
            <p:extLst>
              <p:ext uri="{D42A27DB-BD31-4B8C-83A1-F6EECF244321}">
                <p14:modId xmlns:p14="http://schemas.microsoft.com/office/powerpoint/2010/main" val="1065079386"/>
              </p:ext>
            </p:extLst>
          </p:nvPr>
        </p:nvGraphicFramePr>
        <p:xfrm>
          <a:off x="177423" y="925907"/>
          <a:ext cx="11859902" cy="5381963"/>
        </p:xfrm>
        <a:graphic>
          <a:graphicData uri="http://schemas.openxmlformats.org/drawingml/2006/table">
            <a:tbl>
              <a:tblPr/>
              <a:tblGrid>
                <a:gridCol w="1760126">
                  <a:extLst>
                    <a:ext uri="{9D8B030D-6E8A-4147-A177-3AD203B41FA5}">
                      <a16:colId xmlns="" xmlns:a16="http://schemas.microsoft.com/office/drawing/2014/main" val="20000"/>
                    </a:ext>
                  </a:extLst>
                </a:gridCol>
                <a:gridCol w="670524">
                  <a:extLst>
                    <a:ext uri="{9D8B030D-6E8A-4147-A177-3AD203B41FA5}">
                      <a16:colId xmlns="" xmlns:a16="http://schemas.microsoft.com/office/drawing/2014/main" val="20001"/>
                    </a:ext>
                  </a:extLst>
                </a:gridCol>
                <a:gridCol w="1341049">
                  <a:extLst>
                    <a:ext uri="{9D8B030D-6E8A-4147-A177-3AD203B41FA5}">
                      <a16:colId xmlns="" xmlns:a16="http://schemas.microsoft.com/office/drawing/2014/main" val="20002"/>
                    </a:ext>
                  </a:extLst>
                </a:gridCol>
                <a:gridCol w="3796559">
                  <a:extLst>
                    <a:ext uri="{9D8B030D-6E8A-4147-A177-3AD203B41FA5}">
                      <a16:colId xmlns="" xmlns:a16="http://schemas.microsoft.com/office/drawing/2014/main" val="20003"/>
                    </a:ext>
                  </a:extLst>
                </a:gridCol>
                <a:gridCol w="1372068">
                  <a:extLst>
                    <a:ext uri="{9D8B030D-6E8A-4147-A177-3AD203B41FA5}">
                      <a16:colId xmlns="" xmlns:a16="http://schemas.microsoft.com/office/drawing/2014/main" val="20004"/>
                    </a:ext>
                  </a:extLst>
                </a:gridCol>
                <a:gridCol w="1089602">
                  <a:extLst>
                    <a:ext uri="{9D8B030D-6E8A-4147-A177-3AD203B41FA5}">
                      <a16:colId xmlns="" xmlns:a16="http://schemas.microsoft.com/office/drawing/2014/main" val="20005"/>
                    </a:ext>
                  </a:extLst>
                </a:gridCol>
                <a:gridCol w="921971">
                  <a:extLst>
                    <a:ext uri="{9D8B030D-6E8A-4147-A177-3AD203B41FA5}">
                      <a16:colId xmlns="" xmlns:a16="http://schemas.microsoft.com/office/drawing/2014/main" val="20006"/>
                    </a:ext>
                  </a:extLst>
                </a:gridCol>
                <a:gridCol w="908003">
                  <a:extLst>
                    <a:ext uri="{9D8B030D-6E8A-4147-A177-3AD203B41FA5}">
                      <a16:colId xmlns="" xmlns:a16="http://schemas.microsoft.com/office/drawing/2014/main" val="20007"/>
                    </a:ext>
                  </a:extLst>
                </a:gridCol>
              </a:tblGrid>
              <a:tr h="931143">
                <a:tc gridSpan="3">
                  <a:txBody>
                    <a:bodyPr/>
                    <a:lstStyle/>
                    <a:p>
                      <a:pPr algn="ctr" fontAlgn="ctr"/>
                      <a:r>
                        <a:rPr lang="en-US" sz="1400" b="1" i="0" u="none" strike="noStrike" dirty="0">
                          <a:solidFill>
                            <a:srgbClr val="FFFFFF"/>
                          </a:solidFill>
                          <a:effectLst/>
                          <a:latin typeface="Bodoni MT Black" panose="02070A03080606020203" pitchFamily="18" charset="0"/>
                        </a:rPr>
                        <a:t>CONTROLLABLE  / NON CONTROLLABLE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FFFFFF"/>
                          </a:solidFill>
                          <a:effectLst/>
                          <a:latin typeface="Bodoni MT Black" panose="02070A03080606020203" pitchFamily="18" charset="0"/>
                          <a:ea typeface="+mn-ea"/>
                          <a:cs typeface="+mn-cs"/>
                          <a:sym typeface="Arial"/>
                        </a:rPr>
                        <a:t>OPERATIONAL DEFINATION</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gridSpan="4">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FFFFFF"/>
                          </a:solidFill>
                          <a:effectLst/>
                          <a:latin typeface="Bodoni MT Black" panose="02070A03080606020203" pitchFamily="18" charset="0"/>
                          <a:ea typeface="+mn-ea"/>
                          <a:cs typeface="+mn-cs"/>
                          <a:sym typeface="Arial"/>
                        </a:rPr>
                        <a:t>SAMPLING </a:t>
                      </a:r>
                      <a:r>
                        <a:rPr lang="en-US" sz="1400" b="1" i="0" u="none" strike="noStrike" cap="none" dirty="0">
                          <a:solidFill>
                            <a:srgbClr val="FFFFFF"/>
                          </a:solidFill>
                          <a:effectLst/>
                          <a:latin typeface="Bodoni MT Black" panose="02070A03080606020203" pitchFamily="18" charset="0"/>
                          <a:ea typeface="+mn-ea"/>
                          <a:cs typeface="+mn-cs"/>
                          <a:sym typeface="Arial"/>
                        </a:rPr>
                        <a:t>PLAN</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733813">
                <a:tc>
                  <a:txBody>
                    <a:bodyPr/>
                    <a:lstStyle/>
                    <a:p>
                      <a:pPr algn="ctr" fontAlgn="ctr"/>
                      <a:r>
                        <a:rPr lang="en-US" sz="1400" b="1" i="0" u="none" strike="noStrike" dirty="0" smtClean="0">
                          <a:solidFill>
                            <a:srgbClr val="000000"/>
                          </a:solidFill>
                          <a:effectLst/>
                          <a:latin typeface="Bodoni MT Black" panose="02070A03080606020203" pitchFamily="18" charset="0"/>
                        </a:rPr>
                        <a:t>What To </a:t>
                      </a:r>
                    </a:p>
                    <a:p>
                      <a:pPr algn="ctr" fontAlgn="ctr"/>
                      <a:r>
                        <a:rPr lang="en-US" sz="1400" b="1" i="0" u="none" strike="noStrike" dirty="0" smtClean="0">
                          <a:solidFill>
                            <a:srgbClr val="000000"/>
                          </a:solidFill>
                          <a:effectLst/>
                          <a:latin typeface="Bodoni MT Black" panose="02070A03080606020203" pitchFamily="18" charset="0"/>
                        </a:rPr>
                        <a:t>Measure</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Y Or X</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Data Type</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Operational </a:t>
                      </a:r>
                    </a:p>
                    <a:p>
                      <a:pPr algn="ctr" fontAlgn="ctr"/>
                      <a:r>
                        <a:rPr lang="en-US" sz="1400" b="1" i="0" u="none" strike="noStrike" dirty="0" smtClean="0">
                          <a:solidFill>
                            <a:srgbClr val="000000"/>
                          </a:solidFill>
                          <a:effectLst/>
                          <a:latin typeface="Bodoni MT Black" panose="02070A03080606020203" pitchFamily="18" charset="0"/>
                        </a:rPr>
                        <a:t>Definition</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What </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Where</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When</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dirty="0" smtClean="0">
                          <a:solidFill>
                            <a:srgbClr val="000000"/>
                          </a:solidFill>
                          <a:effectLst/>
                          <a:latin typeface="Bodoni MT Black" panose="02070A03080606020203" pitchFamily="18" charset="0"/>
                        </a:rPr>
                        <a:t>How Many</a:t>
                      </a:r>
                      <a:endParaRPr lang="en-US" sz="1400" b="1" i="0" u="none" strike="noStrike" dirty="0">
                        <a:solidFill>
                          <a:srgbClr val="000000"/>
                        </a:solidFill>
                        <a:effectLst/>
                        <a:latin typeface="Bodoni MT Black" panose="02070A03080606020203" pitchFamily="18" charset="0"/>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 xmlns:a16="http://schemas.microsoft.com/office/drawing/2014/main" val="10001"/>
                  </a:ext>
                </a:extLst>
              </a:tr>
              <a:tr h="995016">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Query Holding time </a:t>
                      </a:r>
                    </a:p>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X</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Discrete</a:t>
                      </a:r>
                    </a:p>
                    <a:p>
                      <a:pPr algn="ctr" fontAlgn="b"/>
                      <a:r>
                        <a:rPr lang="en-US" sz="1100" b="1" i="0" u="none" strike="noStrike" dirty="0" smtClean="0">
                          <a:solidFill>
                            <a:srgbClr val="000000"/>
                          </a:solidFill>
                          <a:effectLst/>
                          <a:latin typeface="+mn-lt"/>
                        </a:rPr>
                        <a:t> </a:t>
                      </a:r>
                      <a:endParaRPr lang="en-US" sz="1100" b="1" i="0" u="none" strike="noStrike" dirty="0">
                        <a:solidFill>
                          <a:srgbClr val="000000"/>
                        </a:solidFill>
                        <a:effectLst/>
                        <a:latin typeface="+mn-lt"/>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System</a:t>
                      </a:r>
                      <a:r>
                        <a:rPr lang="en-US" sz="1400" b="1" i="0" u="none" strike="noStrike" cap="none" baseline="0" dirty="0" smtClean="0">
                          <a:solidFill>
                            <a:srgbClr val="000000"/>
                          </a:solidFill>
                          <a:effectLst/>
                          <a:latin typeface="+mn-lt"/>
                          <a:ea typeface="+mn-ea"/>
                          <a:cs typeface="+mn-cs"/>
                          <a:sym typeface="Arial"/>
                        </a:rPr>
                        <a:t> generated  hold time data</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Collect database </a:t>
                      </a:r>
                      <a:r>
                        <a:rPr lang="en-US" sz="1400" b="1" i="0" u="none" strike="noStrike" cap="none" dirty="0" smtClean="0">
                          <a:solidFill>
                            <a:srgbClr val="000000"/>
                          </a:solidFill>
                          <a:effectLst/>
                          <a:latin typeface="+mn-lt"/>
                          <a:ea typeface="+mn-ea"/>
                          <a:cs typeface="+mn-cs"/>
                          <a:sym typeface="Arial"/>
                        </a:rPr>
                        <a:t>for</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CSAT score tickets.</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effectLst/>
                          <a:latin typeface="+mn-lt"/>
                          <a:ea typeface="+mn-ea"/>
                          <a:cs typeface="+mn-cs"/>
                          <a:sym typeface="Arial"/>
                        </a:rPr>
                        <a:t>Ticketing </a:t>
                      </a:r>
                      <a:r>
                        <a:rPr lang="en-US" sz="1400" b="1" i="0" u="none" strike="noStrike" cap="none" dirty="0" smtClean="0">
                          <a:solidFill>
                            <a:srgbClr val="000000"/>
                          </a:solidFill>
                          <a:effectLst/>
                          <a:latin typeface="+mn-lt"/>
                          <a:ea typeface="+mn-ea"/>
                          <a:cs typeface="+mn-cs"/>
                          <a:sym typeface="Arial"/>
                        </a:rPr>
                        <a:t>Tool, Excel database</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01/04/2020 to</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 30/04/2020</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200" b="1" i="0" u="none" strike="noStrike" cap="none" dirty="0" smtClean="0">
                          <a:solidFill>
                            <a:srgbClr val="000000"/>
                          </a:solidFill>
                          <a:effectLst/>
                          <a:latin typeface="+mn-lt"/>
                          <a:ea typeface="+mn-ea"/>
                          <a:cs typeface="+mn-cs"/>
                          <a:sym typeface="Arial"/>
                        </a:rPr>
                        <a:t>Minimum</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20 samples</a:t>
                      </a:r>
                    </a:p>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 </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680288">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Query Handling time </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X</a:t>
                      </a:r>
                    </a:p>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Discrete</a:t>
                      </a:r>
                    </a:p>
                    <a:p>
                      <a:pPr algn="ctr" fontAlgn="b"/>
                      <a:r>
                        <a:rPr lang="en-US" sz="1100" b="1" i="0" u="none" strike="noStrike" dirty="0" smtClean="0">
                          <a:solidFill>
                            <a:srgbClr val="000000"/>
                          </a:solidFill>
                          <a:effectLst/>
                          <a:latin typeface="+mn-lt"/>
                        </a:rPr>
                        <a:t> </a:t>
                      </a:r>
                    </a:p>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System</a:t>
                      </a:r>
                      <a:r>
                        <a:rPr lang="en-US" sz="1400" b="1" i="0" u="none" strike="noStrike" cap="none" baseline="0" dirty="0" smtClean="0">
                          <a:solidFill>
                            <a:srgbClr val="000000"/>
                          </a:solidFill>
                          <a:effectLst/>
                          <a:latin typeface="+mn-lt"/>
                          <a:ea typeface="+mn-ea"/>
                          <a:cs typeface="+mn-cs"/>
                          <a:sym typeface="Arial"/>
                        </a:rPr>
                        <a:t> generated  hold time data</a:t>
                      </a:r>
                      <a:endParaRPr lang="en-US" sz="1400" b="1" i="0" u="none" strike="noStrike" cap="none" dirty="0" smtClean="0">
                        <a:solidFill>
                          <a:srgbClr val="000000"/>
                        </a:solidFill>
                        <a:effectLst/>
                        <a:latin typeface="+mn-lt"/>
                        <a:ea typeface="+mn-ea"/>
                        <a:cs typeface="+mn-cs"/>
                        <a:sym typeface="Arial"/>
                      </a:endParaRPr>
                    </a:p>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 </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 Excel database</a:t>
                      </a:r>
                    </a:p>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01/04/2020 to</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 30/04/2020</a:t>
                      </a:r>
                    </a:p>
                    <a:p>
                      <a:endParaRPr lang="en-US" dirty="0"/>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580895">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Employee</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X</a:t>
                      </a:r>
                    </a:p>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Discrete</a:t>
                      </a:r>
                    </a:p>
                    <a:p>
                      <a:pPr algn="ctr" fontAlgn="b"/>
                      <a:r>
                        <a:rPr lang="en-US" sz="1100" b="1" i="0" u="none" strike="noStrike" dirty="0">
                          <a:solidFill>
                            <a:srgbClr val="000000"/>
                          </a:solidFill>
                          <a:effectLst/>
                          <a:latin typeface="+mn-lt"/>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Name of employees</a:t>
                      </a:r>
                      <a:r>
                        <a:rPr lang="en-US" sz="1400" b="1" i="0" u="none" strike="noStrike" cap="none" dirty="0">
                          <a:solidFill>
                            <a:srgbClr val="000000"/>
                          </a:solidFill>
                          <a:effectLst/>
                          <a:latin typeface="+mn-lt"/>
                          <a:ea typeface="+mn-ea"/>
                          <a:cs typeface="+mn-cs"/>
                          <a:sym typeface="Arial"/>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 Excel database</a:t>
                      </a:r>
                    </a:p>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01/04/2020 to</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 30/04/2020</a:t>
                      </a:r>
                    </a:p>
                    <a:p>
                      <a:endParaRPr lang="en-US" sz="1100" dirty="0"/>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750373">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No. Of  Rework Incidences In Given Day </a:t>
                      </a:r>
                      <a:endParaRPr lang="en-US" sz="1400" b="1" i="0" u="none" strike="noStrike" cap="none" dirty="0">
                        <a:solidFill>
                          <a:srgbClr val="000000"/>
                        </a:solidFill>
                        <a:effectLst/>
                        <a:latin typeface="+mn-lt"/>
                        <a:ea typeface="+mn-ea"/>
                        <a:cs typeface="+mn-cs"/>
                        <a:sym typeface="Arial"/>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X</a:t>
                      </a:r>
                    </a:p>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smtClean="0">
                          <a:solidFill>
                            <a:srgbClr val="000000"/>
                          </a:solidFill>
                          <a:effectLst/>
                          <a:latin typeface="+mn-lt"/>
                          <a:ea typeface="+mn-ea"/>
                          <a:cs typeface="+mn-cs"/>
                          <a:sym typeface="Arial"/>
                        </a:rPr>
                        <a:t>Discrete</a:t>
                      </a:r>
                      <a:endParaRPr lang="en-US" sz="1400" b="1" i="0" u="none" strike="noStrike" cap="none" dirty="0" smtClean="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No</a:t>
                      </a:r>
                      <a:r>
                        <a:rPr lang="en-US" sz="1400" b="1" i="0" u="none" strike="noStrike" cap="none" baseline="0" dirty="0" smtClean="0">
                          <a:solidFill>
                            <a:srgbClr val="000000"/>
                          </a:solidFill>
                          <a:effectLst/>
                          <a:latin typeface="+mn-lt"/>
                          <a:ea typeface="+mn-ea"/>
                          <a:cs typeface="+mn-cs"/>
                          <a:sym typeface="Arial"/>
                        </a:rPr>
                        <a:t> of rework incidences per day</a:t>
                      </a:r>
                      <a:r>
                        <a:rPr lang="en-US" sz="1400" b="1" i="0" u="none" strike="noStrike" cap="none" dirty="0">
                          <a:solidFill>
                            <a:srgbClr val="000000"/>
                          </a:solidFill>
                          <a:effectLst/>
                          <a:latin typeface="+mn-lt"/>
                          <a:ea typeface="+mn-ea"/>
                          <a:cs typeface="+mn-cs"/>
                          <a:sym typeface="Arial"/>
                        </a:rPr>
                        <a:t> </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 Excel database</a:t>
                      </a:r>
                    </a:p>
                    <a:p>
                      <a:pPr marR="0" algn="ctr" rtl="0" fontAlgn="ctr">
                        <a:lnSpc>
                          <a:spcPct val="100000"/>
                        </a:lnSpc>
                        <a:spcBef>
                          <a:spcPts val="0"/>
                        </a:spcBef>
                        <a:spcAft>
                          <a:spcPts val="0"/>
                        </a:spcAft>
                        <a:buClr>
                          <a:srgbClr val="000000"/>
                        </a:buClr>
                        <a:buFont typeface="Arial"/>
                      </a:pPr>
                      <a:r>
                        <a:rPr lang="en-US" sz="1400" b="1" i="0" u="none" strike="noStrike" cap="none" dirty="0">
                          <a:solidFill>
                            <a:srgbClr val="000000"/>
                          </a:solidFill>
                          <a:effectLst/>
                          <a:latin typeface="+mn-lt"/>
                          <a:ea typeface="+mn-ea"/>
                          <a:cs typeface="+mn-cs"/>
                          <a:sym typeface="Arial"/>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01/04/2020 to</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 30/04/2020</a:t>
                      </a:r>
                    </a:p>
                    <a:p>
                      <a:endParaRPr lang="en-US" sz="1100" dirty="0"/>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mn-lt"/>
                        </a:rPr>
                        <a:t> </a:t>
                      </a: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584897">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Handling Multiple Task</a:t>
                      </a:r>
                      <a:endParaRPr lang="en-US" sz="1400" b="1" i="0" u="none" strike="noStrike" cap="none" dirty="0">
                        <a:solidFill>
                          <a:srgbClr val="000000"/>
                        </a:solidFill>
                        <a:effectLst/>
                        <a:latin typeface="+mn-lt"/>
                        <a:ea typeface="+mn-ea"/>
                        <a:cs typeface="+mn-cs"/>
                        <a:sym typeface="Arial"/>
                      </a:endParaRPr>
                    </a:p>
                  </a:txBody>
                  <a:tcPr marL="7738" marR="7738" marT="77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X</a:t>
                      </a:r>
                    </a:p>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Discrete</a:t>
                      </a: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r>
                        <a:rPr lang="en-US" sz="1400" b="1" i="0" u="none" strike="noStrike" cap="none" dirty="0" smtClean="0">
                          <a:solidFill>
                            <a:srgbClr val="000000"/>
                          </a:solidFill>
                          <a:effectLst/>
                          <a:latin typeface="+mn-lt"/>
                          <a:ea typeface="+mn-ea"/>
                          <a:cs typeface="+mn-cs"/>
                          <a:sym typeface="Arial"/>
                        </a:rPr>
                        <a:t>No</a:t>
                      </a:r>
                      <a:r>
                        <a:rPr lang="en-US" sz="1400" b="1" i="0" u="none" strike="noStrike" cap="none" baseline="0" dirty="0" smtClean="0">
                          <a:solidFill>
                            <a:srgbClr val="000000"/>
                          </a:solidFill>
                          <a:effectLst/>
                          <a:latin typeface="+mn-lt"/>
                          <a:ea typeface="+mn-ea"/>
                          <a:cs typeface="+mn-cs"/>
                          <a:sym typeface="Arial"/>
                        </a:rPr>
                        <a:t> of multiple tasks handled per day</a:t>
                      </a:r>
                      <a:endParaRPr lang="en-US" sz="1400" b="1" i="0" u="none" strike="noStrike" cap="none" dirty="0">
                        <a:solidFill>
                          <a:srgbClr val="000000"/>
                        </a:solidFill>
                        <a:effectLst/>
                        <a:latin typeface="+mn-lt"/>
                        <a:ea typeface="+mn-ea"/>
                        <a:cs typeface="+mn-cs"/>
                        <a:sym typeface="Arial"/>
                      </a:endParaRPr>
                    </a:p>
                  </a:txBody>
                  <a:tcPr marL="5585" marR="5585" marT="5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cap="none" dirty="0" smtClean="0">
                          <a:solidFill>
                            <a:srgbClr val="000000"/>
                          </a:solidFill>
                          <a:effectLst/>
                          <a:latin typeface="+mn-lt"/>
                          <a:ea typeface="+mn-ea"/>
                          <a:cs typeface="+mn-cs"/>
                          <a:sym typeface="Arial"/>
                        </a:rPr>
                        <a:t> Excel database</a:t>
                      </a:r>
                    </a:p>
                    <a:p>
                      <a:pPr marR="0" algn="ctr" rtl="0" fontAlgn="ctr">
                        <a:lnSpc>
                          <a:spcPct val="100000"/>
                        </a:lnSpc>
                        <a:spcBef>
                          <a:spcPts val="0"/>
                        </a:spcBef>
                        <a:spcAft>
                          <a:spcPts val="0"/>
                        </a:spcAft>
                        <a:buClr>
                          <a:srgbClr val="000000"/>
                        </a:buClr>
                        <a:buFont typeface="Arial"/>
                      </a:pPr>
                      <a:endParaRPr lang="en-US" sz="1400" b="1" i="0" u="none" strike="noStrike" cap="none" dirty="0">
                        <a:solidFill>
                          <a:srgbClr val="000000"/>
                        </a:solidFill>
                        <a:effectLst/>
                        <a:latin typeface="+mn-lt"/>
                        <a:ea typeface="+mn-ea"/>
                        <a:cs typeface="+mn-cs"/>
                        <a:sym typeface="Arial"/>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01/04/2020 to</a:t>
                      </a: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100" b="1" i="0" u="none" strike="noStrike" cap="none" dirty="0" smtClean="0">
                          <a:solidFill>
                            <a:srgbClr val="000000"/>
                          </a:solidFill>
                          <a:effectLst/>
                          <a:latin typeface="+mn-lt"/>
                          <a:ea typeface="+mn-ea"/>
                          <a:cs typeface="+mn-cs"/>
                          <a:sym typeface="Arial"/>
                        </a:rPr>
                        <a:t> 30/04/2020</a:t>
                      </a:r>
                    </a:p>
                    <a:p>
                      <a:endParaRPr lang="en-US" sz="1100" dirty="0"/>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1" i="0" u="none" strike="noStrike" dirty="0">
                        <a:solidFill>
                          <a:srgbClr val="000000"/>
                        </a:solidFill>
                        <a:effectLst/>
                        <a:latin typeface="+mn-lt"/>
                      </a:endParaRPr>
                    </a:p>
                  </a:txBody>
                  <a:tcPr marL="5585" marR="5585" marT="55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0329141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22</a:t>
            </a:fld>
            <a:endParaRPr>
              <a:solidFill>
                <a:srgbClr val="FFFFFF"/>
              </a:solidFill>
            </a:endParaRPr>
          </a:p>
        </p:txBody>
      </p:sp>
      <p:sp>
        <p:nvSpPr>
          <p:cNvPr id="99" name="Title 3"/>
          <p:cNvSpPr txBox="1">
            <a:spLocks/>
          </p:cNvSpPr>
          <p:nvPr/>
        </p:nvSpPr>
        <p:spPr>
          <a:xfrm>
            <a:off x="472040" y="13701"/>
            <a:ext cx="11532033"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pPr>
            <a:r>
              <a:rPr lang="en-US" sz="3600" b="1" kern="0" dirty="0" smtClean="0">
                <a:solidFill>
                  <a:srgbClr val="007BB9"/>
                </a:solidFill>
              </a:rPr>
              <a:t>Measure Phase Data Collection in Excel – Part 1</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pic>
        <p:nvPicPr>
          <p:cNvPr id="2" name="Picture 1"/>
          <p:cNvPicPr>
            <a:picLocks noChangeAspect="1"/>
          </p:cNvPicPr>
          <p:nvPr/>
        </p:nvPicPr>
        <p:blipFill>
          <a:blip r:embed="rId5"/>
          <a:stretch>
            <a:fillRect/>
          </a:stretch>
        </p:blipFill>
        <p:spPr>
          <a:xfrm>
            <a:off x="549570" y="1794047"/>
            <a:ext cx="10982463" cy="4041487"/>
          </a:xfrm>
          <a:prstGeom prst="rect">
            <a:avLst/>
          </a:prstGeom>
          <a:ln>
            <a:solidFill>
              <a:schemeClr val="tx2">
                <a:lumMod val="10000"/>
              </a:schemeClr>
            </a:solidFill>
          </a:ln>
        </p:spPr>
      </p:pic>
      <p:graphicFrame>
        <p:nvGraphicFramePr>
          <p:cNvPr id="3" name="Object 2"/>
          <p:cNvGraphicFramePr>
            <a:graphicFrameLocks noChangeAspect="1"/>
          </p:cNvGraphicFramePr>
          <p:nvPr>
            <p:extLst>
              <p:ext uri="{D42A27DB-BD31-4B8C-83A1-F6EECF244321}">
                <p14:modId xmlns:p14="http://schemas.microsoft.com/office/powerpoint/2010/main" val="1316788048"/>
              </p:ext>
            </p:extLst>
          </p:nvPr>
        </p:nvGraphicFramePr>
        <p:xfrm>
          <a:off x="10437297" y="778855"/>
          <a:ext cx="1510867" cy="1274794"/>
        </p:xfrm>
        <a:graphic>
          <a:graphicData uri="http://schemas.openxmlformats.org/presentationml/2006/ole">
            <mc:AlternateContent xmlns:mc="http://schemas.openxmlformats.org/markup-compatibility/2006">
              <mc:Choice xmlns:v="urn:schemas-microsoft-com:vml" Requires="v">
                <p:oleObj spid="_x0000_s7325" name="Worksheet" showAsIcon="1" r:id="rId6" imgW="914400" imgH="771480" progId="Excel.Sheet.12">
                  <p:embed/>
                </p:oleObj>
              </mc:Choice>
              <mc:Fallback>
                <p:oleObj name="Worksheet" showAsIcon="1" r:id="rId6" imgW="914400" imgH="771480" progId="Excel.Sheet.12">
                  <p:embed/>
                  <p:pic>
                    <p:nvPicPr>
                      <p:cNvPr id="0" name=""/>
                      <p:cNvPicPr/>
                      <p:nvPr/>
                    </p:nvPicPr>
                    <p:blipFill>
                      <a:blip r:embed="rId7"/>
                      <a:stretch>
                        <a:fillRect/>
                      </a:stretch>
                    </p:blipFill>
                    <p:spPr>
                      <a:xfrm>
                        <a:off x="10437297" y="778855"/>
                        <a:ext cx="1510867" cy="1274794"/>
                      </a:xfrm>
                      <a:prstGeom prst="rect">
                        <a:avLst/>
                      </a:prstGeom>
                    </p:spPr>
                  </p:pic>
                </p:oleObj>
              </mc:Fallback>
            </mc:AlternateContent>
          </a:graphicData>
        </a:graphic>
      </p:graphicFrame>
    </p:spTree>
    <p:extLst>
      <p:ext uri="{BB962C8B-B14F-4D97-AF65-F5344CB8AC3E}">
        <p14:creationId xmlns:p14="http://schemas.microsoft.com/office/powerpoint/2010/main" val="2342572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23</a:t>
            </a:fld>
            <a:endParaRPr>
              <a:solidFill>
                <a:srgbClr val="FFFFFF"/>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graphicFrame>
        <p:nvGraphicFramePr>
          <p:cNvPr id="4" name="Object 3"/>
          <p:cNvGraphicFramePr>
            <a:graphicFrameLocks noChangeAspect="1"/>
          </p:cNvGraphicFramePr>
          <p:nvPr>
            <p:extLst>
              <p:ext uri="{D42A27DB-BD31-4B8C-83A1-F6EECF244321}">
                <p14:modId xmlns:p14="http://schemas.microsoft.com/office/powerpoint/2010/main" val="677909368"/>
              </p:ext>
            </p:extLst>
          </p:nvPr>
        </p:nvGraphicFramePr>
        <p:xfrm>
          <a:off x="10191402" y="644197"/>
          <a:ext cx="1795549" cy="1218010"/>
        </p:xfrm>
        <a:graphic>
          <a:graphicData uri="http://schemas.openxmlformats.org/presentationml/2006/ole">
            <mc:AlternateContent xmlns:mc="http://schemas.openxmlformats.org/markup-compatibility/2006">
              <mc:Choice xmlns:v="urn:schemas-microsoft-com:vml" Requires="v">
                <p:oleObj spid="_x0000_s8330"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10191402" y="644197"/>
                        <a:ext cx="1795549" cy="1218010"/>
                      </a:xfrm>
                      <a:prstGeom prst="rect">
                        <a:avLst/>
                      </a:prstGeom>
                    </p:spPr>
                  </p:pic>
                </p:oleObj>
              </mc:Fallback>
            </mc:AlternateContent>
          </a:graphicData>
        </a:graphic>
      </p:graphicFrame>
      <p:pic>
        <p:nvPicPr>
          <p:cNvPr id="2" name="Picture 1"/>
          <p:cNvPicPr>
            <a:picLocks noChangeAspect="1"/>
          </p:cNvPicPr>
          <p:nvPr/>
        </p:nvPicPr>
        <p:blipFill>
          <a:blip r:embed="rId7"/>
          <a:stretch>
            <a:fillRect/>
          </a:stretch>
        </p:blipFill>
        <p:spPr>
          <a:xfrm>
            <a:off x="666970" y="1742572"/>
            <a:ext cx="10865063" cy="4050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itle 3"/>
          <p:cNvSpPr txBox="1">
            <a:spLocks/>
          </p:cNvSpPr>
          <p:nvPr/>
        </p:nvSpPr>
        <p:spPr>
          <a:xfrm>
            <a:off x="609200" y="-48667"/>
            <a:ext cx="11532033"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pPr>
            <a:r>
              <a:rPr lang="en-US" sz="3600" b="1" kern="0" dirty="0" smtClean="0">
                <a:solidFill>
                  <a:srgbClr val="007BB9"/>
                </a:solidFill>
              </a:rPr>
              <a:t>Measure Phase Data Collection in Excel – Part 2</a:t>
            </a:r>
            <a:endParaRPr lang="en-US" sz="3600" b="1" kern="0" dirty="0">
              <a:solidFill>
                <a:srgbClr val="007BB9"/>
              </a:solidFill>
            </a:endParaRPr>
          </a:p>
        </p:txBody>
      </p:sp>
    </p:spTree>
    <p:extLst>
      <p:ext uri="{BB962C8B-B14F-4D97-AF65-F5344CB8AC3E}">
        <p14:creationId xmlns:p14="http://schemas.microsoft.com/office/powerpoint/2010/main" val="20540988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24</a:t>
            </a:fld>
            <a:endParaRPr dirty="0">
              <a:solidFill>
                <a:srgbClr val="FFFFFF"/>
              </a:solidFill>
            </a:endParaRPr>
          </a:p>
        </p:txBody>
      </p:sp>
      <p:sp>
        <p:nvSpPr>
          <p:cNvPr id="99" name="Title 3"/>
          <p:cNvSpPr txBox="1">
            <a:spLocks/>
          </p:cNvSpPr>
          <p:nvPr/>
        </p:nvSpPr>
        <p:spPr>
          <a:xfrm>
            <a:off x="495272" y="254379"/>
            <a:ext cx="11163328" cy="71292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spcBef>
                <a:spcPct val="50000"/>
              </a:spcBef>
              <a:buClr>
                <a:srgbClr val="007BB9"/>
              </a:buClr>
            </a:pPr>
            <a:r>
              <a:rPr lang="en-US" sz="3200" b="1" kern="0" dirty="0" smtClean="0">
                <a:solidFill>
                  <a:srgbClr val="007BB9"/>
                </a:solidFill>
              </a:rPr>
              <a:t>CAPABILITY ANALYSIS-</a:t>
            </a:r>
            <a:r>
              <a:rPr lang="en-US" sz="3200" b="1" dirty="0" smtClean="0">
                <a:solidFill>
                  <a:srgbClr val="007BB9"/>
                </a:solidFill>
              </a:rPr>
              <a:t>SIGMA </a:t>
            </a:r>
            <a:r>
              <a:rPr lang="en-US" sz="3200" b="1" dirty="0">
                <a:solidFill>
                  <a:srgbClr val="007BB9"/>
                </a:solidFill>
              </a:rPr>
              <a:t>VALUE CALCULATION</a:t>
            </a:r>
            <a:endParaRPr lang="en-US" sz="3200" b="1" i="1" dirty="0">
              <a:solidFill>
                <a:srgbClr val="007BB9"/>
              </a:solidFill>
              <a:latin typeface="Calibri" panose="020F0502020204030204" pitchFamily="34" charset="0"/>
            </a:endParaRPr>
          </a:p>
          <a:p>
            <a:pPr algn="ctr">
              <a:spcBef>
                <a:spcPct val="50000"/>
              </a:spcBef>
              <a:buClr>
                <a:srgbClr val="007BB9"/>
              </a:buClr>
            </a:pPr>
            <a:r>
              <a:rPr lang="en-US" sz="3200" b="1" kern="0" dirty="0" smtClean="0">
                <a:solidFill>
                  <a:srgbClr val="007BB9"/>
                </a:solidFill>
              </a:rPr>
              <a:t> </a:t>
            </a:r>
            <a:endParaRPr lang="en-US" sz="3200" b="1" kern="0" dirty="0">
              <a:solidFill>
                <a:srgbClr val="007BB9"/>
              </a:solidFill>
            </a:endParaRPr>
          </a:p>
        </p:txBody>
      </p:sp>
      <p:sp>
        <p:nvSpPr>
          <p:cNvPr id="357" name="TextBox 356">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a:t>
            </a:r>
            <a:r>
              <a:rPr lang="en-US" sz="1100" dirty="0" smtClean="0">
                <a:solidFill>
                  <a:prstClr val="black"/>
                </a:solidFill>
                <a:latin typeface="Bahnschrift Light Condensed" panose="020B0502040204020203" pitchFamily="34" charset="0"/>
              </a:rPr>
              <a:t>2020 </a:t>
            </a:r>
            <a:r>
              <a:rPr lang="en-US" sz="1100" dirty="0">
                <a:solidFill>
                  <a:prstClr val="black"/>
                </a:solidFill>
                <a:latin typeface="Bahnschrift Light Condensed" panose="020B0502040204020203" pitchFamily="34" charset="0"/>
              </a:rPr>
              <a:t>Pursullence Global Business Solutions. All Rights Reserved</a:t>
            </a:r>
          </a:p>
        </p:txBody>
      </p:sp>
      <p:sp>
        <p:nvSpPr>
          <p:cNvPr id="8" name="Text Box 6"/>
          <p:cNvSpPr txBox="1">
            <a:spLocks noChangeArrowheads="1"/>
          </p:cNvSpPr>
          <p:nvPr/>
        </p:nvSpPr>
        <p:spPr bwMode="auto">
          <a:xfrm>
            <a:off x="804984" y="1502089"/>
            <a:ext cx="11297798" cy="861774"/>
          </a:xfrm>
          <a:prstGeom prst="rect">
            <a:avLst/>
          </a:prstGeom>
          <a:noFill/>
          <a:ln w="9525">
            <a:noFill/>
            <a:miter lim="800000"/>
            <a:headEnd/>
            <a:tailEnd/>
          </a:ln>
        </p:spPr>
        <p:txBody>
          <a:bodyPr wrap="square">
            <a:spAutoFit/>
          </a:bodyPr>
          <a:lstStyle/>
          <a:p>
            <a:pPr>
              <a:spcBef>
                <a:spcPct val="50000"/>
              </a:spcBef>
            </a:pPr>
            <a:r>
              <a:rPr lang="en-US" sz="2000" b="1" i="1" u="sng" dirty="0">
                <a:solidFill>
                  <a:srgbClr val="3A3F50"/>
                </a:solidFill>
              </a:rPr>
              <a:t>For Continuous Data: </a:t>
            </a:r>
            <a:r>
              <a:rPr lang="en-US" sz="2000" b="1" i="1" dirty="0">
                <a:solidFill>
                  <a:srgbClr val="3A3F50"/>
                </a:solidFill>
              </a:rPr>
              <a:t>                                </a:t>
            </a:r>
            <a:r>
              <a:rPr lang="en-US" sz="2000" b="1" i="1" u="sng" dirty="0">
                <a:solidFill>
                  <a:srgbClr val="3A3F50"/>
                </a:solidFill>
              </a:rPr>
              <a:t>For Discrete Data:</a:t>
            </a:r>
          </a:p>
          <a:p>
            <a:pPr>
              <a:spcBef>
                <a:spcPct val="50000"/>
              </a:spcBef>
            </a:pPr>
            <a:endParaRPr lang="en-US" sz="2000" b="1" i="1" u="sng" dirty="0">
              <a:solidFill>
                <a:srgbClr val="3A3F50"/>
              </a:solidFill>
            </a:endParaRPr>
          </a:p>
        </p:txBody>
      </p:sp>
      <p:sp>
        <p:nvSpPr>
          <p:cNvPr id="7" name="Rectangle 2"/>
          <p:cNvSpPr>
            <a:spLocks noChangeArrowheads="1"/>
          </p:cNvSpPr>
          <p:nvPr/>
        </p:nvSpPr>
        <p:spPr bwMode="auto">
          <a:xfrm>
            <a:off x="5300784" y="2138451"/>
            <a:ext cx="4267200" cy="320040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n-US" dirty="0">
              <a:solidFill>
                <a:srgbClr val="FFFFFF"/>
              </a:solidFill>
            </a:endParaRPr>
          </a:p>
        </p:txBody>
      </p:sp>
      <p:sp>
        <p:nvSpPr>
          <p:cNvPr id="10" name="Rectangle 3"/>
          <p:cNvSpPr>
            <a:spLocks noChangeArrowheads="1"/>
          </p:cNvSpPr>
          <p:nvPr/>
        </p:nvSpPr>
        <p:spPr bwMode="auto">
          <a:xfrm>
            <a:off x="804984" y="2138451"/>
            <a:ext cx="4267200" cy="320040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US" dirty="0">
              <a:solidFill>
                <a:srgbClr val="FFFFFF"/>
              </a:solidFill>
            </a:endParaRPr>
          </a:p>
        </p:txBody>
      </p:sp>
      <p:sp>
        <p:nvSpPr>
          <p:cNvPr id="11" name="Text Box 6"/>
          <p:cNvSpPr txBox="1">
            <a:spLocks noChangeArrowheads="1"/>
          </p:cNvSpPr>
          <p:nvPr/>
        </p:nvSpPr>
        <p:spPr bwMode="auto">
          <a:xfrm>
            <a:off x="1139731" y="3007318"/>
            <a:ext cx="3392732" cy="369332"/>
          </a:xfrm>
          <a:prstGeom prst="rect">
            <a:avLst/>
          </a:prstGeom>
          <a:noFill/>
          <a:ln w="9525">
            <a:noFill/>
            <a:miter lim="800000"/>
            <a:headEnd/>
            <a:tailEnd/>
          </a:ln>
        </p:spPr>
        <p:txBody>
          <a:bodyPr wrap="square">
            <a:spAutoFit/>
          </a:bodyPr>
          <a:lstStyle/>
          <a:p>
            <a:pPr>
              <a:spcBef>
                <a:spcPct val="50000"/>
              </a:spcBef>
            </a:pPr>
            <a:r>
              <a:rPr lang="en-US" b="1" i="1" dirty="0">
                <a:solidFill>
                  <a:srgbClr val="3A3F50"/>
                </a:solidFill>
              </a:rPr>
              <a:t>LONG TERM SIGMA VALUE = </a:t>
            </a:r>
          </a:p>
        </p:txBody>
      </p:sp>
      <p:sp>
        <p:nvSpPr>
          <p:cNvPr id="34" name="Text Box 35"/>
          <p:cNvSpPr txBox="1">
            <a:spLocks noChangeArrowheads="1"/>
          </p:cNvSpPr>
          <p:nvPr/>
        </p:nvSpPr>
        <p:spPr bwMode="auto">
          <a:xfrm>
            <a:off x="804984" y="4043442"/>
            <a:ext cx="3992807" cy="1034129"/>
          </a:xfrm>
          <a:prstGeom prst="rect">
            <a:avLst/>
          </a:prstGeom>
          <a:noFill/>
          <a:ln w="9525">
            <a:noFill/>
            <a:miter lim="800000"/>
            <a:headEnd/>
            <a:tailEnd/>
          </a:ln>
        </p:spPr>
        <p:txBody>
          <a:bodyPr wrap="square">
            <a:spAutoFit/>
          </a:bodyPr>
          <a:lstStyle/>
          <a:p>
            <a:pPr algn="ctr">
              <a:lnSpc>
                <a:spcPct val="80000"/>
              </a:lnSpc>
              <a:spcBef>
                <a:spcPct val="50000"/>
              </a:spcBef>
            </a:pPr>
            <a:r>
              <a:rPr lang="en-US" b="1" i="1" dirty="0">
                <a:solidFill>
                  <a:srgbClr val="3A3F50"/>
                </a:solidFill>
              </a:rPr>
              <a:t>SHORT TERM SIGMA VALUE  = </a:t>
            </a:r>
          </a:p>
          <a:p>
            <a:pPr algn="ctr">
              <a:lnSpc>
                <a:spcPct val="80000"/>
              </a:lnSpc>
              <a:spcBef>
                <a:spcPct val="50000"/>
              </a:spcBef>
            </a:pPr>
            <a:r>
              <a:rPr lang="en-US" b="1" i="1" dirty="0">
                <a:solidFill>
                  <a:srgbClr val="3A3F50"/>
                </a:solidFill>
              </a:rPr>
              <a:t>LONG TERM VALUE + 1.5</a:t>
            </a:r>
          </a:p>
          <a:p>
            <a:pPr algn="ctr">
              <a:lnSpc>
                <a:spcPct val="80000"/>
              </a:lnSpc>
              <a:spcBef>
                <a:spcPct val="50000"/>
              </a:spcBef>
            </a:pPr>
            <a:endParaRPr lang="en-US" b="1" i="1" dirty="0">
              <a:solidFill>
                <a:srgbClr val="3A3F50"/>
              </a:solidFill>
            </a:endParaRPr>
          </a:p>
        </p:txBody>
      </p:sp>
      <p:sp>
        <p:nvSpPr>
          <p:cNvPr id="42" name="Text Box 44"/>
          <p:cNvSpPr txBox="1">
            <a:spLocks noChangeArrowheads="1"/>
          </p:cNvSpPr>
          <p:nvPr/>
        </p:nvSpPr>
        <p:spPr bwMode="auto">
          <a:xfrm>
            <a:off x="804984" y="5584759"/>
            <a:ext cx="6858000" cy="496888"/>
          </a:xfrm>
          <a:prstGeom prst="rect">
            <a:avLst/>
          </a:prstGeom>
          <a:noFill/>
          <a:ln w="9525">
            <a:noFill/>
            <a:miter lim="800000"/>
            <a:headEnd/>
            <a:tailEnd/>
          </a:ln>
        </p:spPr>
        <p:txBody>
          <a:bodyPr>
            <a:spAutoFit/>
          </a:bodyPr>
          <a:lstStyle/>
          <a:p>
            <a:pPr>
              <a:lnSpc>
                <a:spcPct val="70000"/>
              </a:lnSpc>
              <a:spcBef>
                <a:spcPct val="50000"/>
              </a:spcBef>
            </a:pPr>
            <a:r>
              <a:rPr lang="en-US" sz="1400" i="1" u="sng" dirty="0">
                <a:solidFill>
                  <a:srgbClr val="3A3F50"/>
                </a:solidFill>
              </a:rPr>
              <a:t>Note</a:t>
            </a:r>
            <a:r>
              <a:rPr lang="en-US" sz="1400" i="1" dirty="0">
                <a:solidFill>
                  <a:srgbClr val="3A3F50"/>
                </a:solidFill>
              </a:rPr>
              <a:t>:  if the spec limit is an UPPER spec, the numerator is USL – Mean (or Target); </a:t>
            </a:r>
          </a:p>
          <a:p>
            <a:pPr>
              <a:lnSpc>
                <a:spcPct val="70000"/>
              </a:lnSpc>
              <a:spcBef>
                <a:spcPct val="50000"/>
              </a:spcBef>
            </a:pPr>
            <a:r>
              <a:rPr lang="en-US" sz="1400" i="1" dirty="0">
                <a:solidFill>
                  <a:srgbClr val="3A3F50"/>
                </a:solidFill>
              </a:rPr>
              <a:t>          if the spec limit is a LOWER spec, the numerator is Mean (or Target) - LSL</a:t>
            </a:r>
          </a:p>
        </p:txBody>
      </p:sp>
      <p:sp>
        <p:nvSpPr>
          <p:cNvPr id="2" name="TextBox 1"/>
          <p:cNvSpPr txBox="1"/>
          <p:nvPr/>
        </p:nvSpPr>
        <p:spPr>
          <a:xfrm>
            <a:off x="1447800" y="3392929"/>
            <a:ext cx="3048000" cy="369332"/>
          </a:xfrm>
          <a:prstGeom prst="rect">
            <a:avLst/>
          </a:prstGeom>
          <a:noFill/>
        </p:spPr>
        <p:txBody>
          <a:bodyPr wrap="square" rtlCol="0">
            <a:spAutoFit/>
          </a:bodyPr>
          <a:lstStyle/>
          <a:p>
            <a:r>
              <a:rPr lang="en-US" b="1" dirty="0">
                <a:solidFill>
                  <a:srgbClr val="3A3F50"/>
                </a:solidFill>
              </a:rPr>
              <a:t>NORMSINV(1-DPO)</a:t>
            </a:r>
          </a:p>
        </p:txBody>
      </p:sp>
      <p:sp>
        <p:nvSpPr>
          <p:cNvPr id="44" name="TextBox 43"/>
          <p:cNvSpPr txBox="1"/>
          <p:nvPr/>
        </p:nvSpPr>
        <p:spPr>
          <a:xfrm>
            <a:off x="1185984" y="2295916"/>
            <a:ext cx="3048000" cy="369332"/>
          </a:xfrm>
          <a:prstGeom prst="rect">
            <a:avLst/>
          </a:prstGeom>
          <a:noFill/>
        </p:spPr>
        <p:txBody>
          <a:bodyPr wrap="square" rtlCol="0">
            <a:spAutoFit/>
          </a:bodyPr>
          <a:lstStyle/>
          <a:p>
            <a:r>
              <a:rPr lang="en-US" b="1" dirty="0">
                <a:solidFill>
                  <a:srgbClr val="3A3F50"/>
                </a:solidFill>
              </a:rPr>
              <a:t>FORMULA</a:t>
            </a:r>
          </a:p>
        </p:txBody>
      </p:sp>
      <p:sp>
        <p:nvSpPr>
          <p:cNvPr id="45" name="Text Box 6"/>
          <p:cNvSpPr txBox="1">
            <a:spLocks noChangeArrowheads="1"/>
          </p:cNvSpPr>
          <p:nvPr/>
        </p:nvSpPr>
        <p:spPr bwMode="auto">
          <a:xfrm>
            <a:off x="5554849" y="2898561"/>
            <a:ext cx="3392732" cy="369332"/>
          </a:xfrm>
          <a:prstGeom prst="rect">
            <a:avLst/>
          </a:prstGeom>
          <a:noFill/>
          <a:ln w="9525">
            <a:noFill/>
            <a:miter lim="800000"/>
            <a:headEnd/>
            <a:tailEnd/>
          </a:ln>
        </p:spPr>
        <p:txBody>
          <a:bodyPr wrap="square">
            <a:spAutoFit/>
          </a:bodyPr>
          <a:lstStyle/>
          <a:p>
            <a:pPr>
              <a:spcBef>
                <a:spcPct val="50000"/>
              </a:spcBef>
            </a:pPr>
            <a:r>
              <a:rPr lang="en-US" b="1" i="1" dirty="0">
                <a:solidFill>
                  <a:srgbClr val="3A3F50"/>
                </a:solidFill>
              </a:rPr>
              <a:t>LONG TERM SIGMA VALUE = </a:t>
            </a:r>
          </a:p>
        </p:txBody>
      </p:sp>
      <p:sp>
        <p:nvSpPr>
          <p:cNvPr id="46" name="TextBox 45"/>
          <p:cNvSpPr txBox="1"/>
          <p:nvPr/>
        </p:nvSpPr>
        <p:spPr>
          <a:xfrm>
            <a:off x="5862918" y="3284172"/>
            <a:ext cx="3048000" cy="369332"/>
          </a:xfrm>
          <a:prstGeom prst="rect">
            <a:avLst/>
          </a:prstGeom>
          <a:noFill/>
        </p:spPr>
        <p:txBody>
          <a:bodyPr wrap="square" rtlCol="0">
            <a:spAutoFit/>
          </a:bodyPr>
          <a:lstStyle/>
          <a:p>
            <a:r>
              <a:rPr lang="en-US" b="1" dirty="0">
                <a:solidFill>
                  <a:srgbClr val="3A3F50"/>
                </a:solidFill>
              </a:rPr>
              <a:t>NORMSINV(1-DPO)</a:t>
            </a:r>
          </a:p>
        </p:txBody>
      </p:sp>
      <p:sp>
        <p:nvSpPr>
          <p:cNvPr id="47" name="TextBox 46"/>
          <p:cNvSpPr txBox="1"/>
          <p:nvPr/>
        </p:nvSpPr>
        <p:spPr>
          <a:xfrm>
            <a:off x="5554849" y="2324768"/>
            <a:ext cx="3018463" cy="369332"/>
          </a:xfrm>
          <a:prstGeom prst="rect">
            <a:avLst/>
          </a:prstGeom>
          <a:noFill/>
        </p:spPr>
        <p:txBody>
          <a:bodyPr wrap="square" rtlCol="0">
            <a:spAutoFit/>
          </a:bodyPr>
          <a:lstStyle/>
          <a:p>
            <a:r>
              <a:rPr lang="en-US" b="1" dirty="0">
                <a:solidFill>
                  <a:srgbClr val="3A3F50"/>
                </a:solidFill>
              </a:rPr>
              <a:t>FORMULA</a:t>
            </a:r>
          </a:p>
        </p:txBody>
      </p:sp>
      <p:pic>
        <p:nvPicPr>
          <p:cNvPr id="16" name="Picture 15">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Tree>
    <p:extLst>
      <p:ext uri="{BB962C8B-B14F-4D97-AF65-F5344CB8AC3E}">
        <p14:creationId xmlns:p14="http://schemas.microsoft.com/office/powerpoint/2010/main" val="242845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1000"/>
                                        <p:tgtEl>
                                          <p:spTgt spid="99"/>
                                        </p:tgtEl>
                                      </p:cBhvr>
                                    </p:animEffect>
                                    <p:anim calcmode="lin" valueType="num">
                                      <p:cBhvr>
                                        <p:cTn id="8" dur="1000" fill="hold"/>
                                        <p:tgtEl>
                                          <p:spTgt spid="99"/>
                                        </p:tgtEl>
                                        <p:attrNameLst>
                                          <p:attrName>ppt_x</p:attrName>
                                        </p:attrNameLst>
                                      </p:cBhvr>
                                      <p:tavLst>
                                        <p:tav tm="0">
                                          <p:val>
                                            <p:strVal val="#ppt_x"/>
                                          </p:val>
                                        </p:tav>
                                        <p:tav tm="100000">
                                          <p:val>
                                            <p:strVal val="#ppt_x"/>
                                          </p:val>
                                        </p:tav>
                                      </p:tavLst>
                                    </p:anim>
                                    <p:anim calcmode="lin" valueType="num">
                                      <p:cBhvr>
                                        <p:cTn id="9"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4" name="Title 3"/>
          <p:cNvSpPr txBox="1">
            <a:spLocks/>
          </p:cNvSpPr>
          <p:nvPr/>
        </p:nvSpPr>
        <p:spPr>
          <a:xfrm>
            <a:off x="495272" y="254379"/>
            <a:ext cx="11163328" cy="71292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spcBef>
                <a:spcPct val="50000"/>
              </a:spcBef>
              <a:buClr>
                <a:srgbClr val="007BB9"/>
              </a:buClr>
            </a:pPr>
            <a:r>
              <a:rPr lang="en-US" sz="3200" b="1" dirty="0" smtClean="0">
                <a:solidFill>
                  <a:srgbClr val="007BB9"/>
                </a:solidFill>
              </a:rPr>
              <a:t>DETERMINE PROCESS CAPABILITY- DPMO</a:t>
            </a:r>
            <a:endParaRPr lang="en-US" sz="3200" b="1" i="1" dirty="0">
              <a:solidFill>
                <a:srgbClr val="007BB9"/>
              </a:solidFill>
              <a:latin typeface="Calibri" panose="020F0502020204030204" pitchFamily="34" charset="0"/>
            </a:endParaRPr>
          </a:p>
        </p:txBody>
      </p:sp>
      <p:sp>
        <p:nvSpPr>
          <p:cNvPr id="5" name="Rectangle 4"/>
          <p:cNvSpPr/>
          <p:nvPr/>
        </p:nvSpPr>
        <p:spPr>
          <a:xfrm>
            <a:off x="1782863" y="1130422"/>
            <a:ext cx="4737194" cy="369332"/>
          </a:xfrm>
          <a:prstGeom prst="rect">
            <a:avLst/>
          </a:prstGeom>
        </p:spPr>
        <p:txBody>
          <a:bodyPr wrap="none">
            <a:spAutoFit/>
          </a:bodyPr>
          <a:lstStyle/>
          <a:p>
            <a:pPr algn="ctr">
              <a:spcBef>
                <a:spcPct val="50000"/>
              </a:spcBef>
            </a:pPr>
            <a:r>
              <a:rPr lang="en-US" b="1" dirty="0">
                <a:solidFill>
                  <a:srgbClr val="3A3F50"/>
                </a:solidFill>
              </a:rPr>
              <a:t>DPMO – Defects per million opportunities</a:t>
            </a:r>
            <a:endParaRPr lang="en-US" b="1" i="1" dirty="0">
              <a:solidFill>
                <a:srgbClr val="3A3F50"/>
              </a:solidFill>
              <a:latin typeface="Calibri" panose="020F0502020204030204" pitchFamily="34" charset="0"/>
            </a:endParaRPr>
          </a:p>
        </p:txBody>
      </p:sp>
      <p:pic>
        <p:nvPicPr>
          <p:cNvPr id="6" name="Picture 5">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pic>
        <p:nvPicPr>
          <p:cNvPr id="2" name="Picture 1"/>
          <p:cNvPicPr>
            <a:picLocks noChangeAspect="1"/>
          </p:cNvPicPr>
          <p:nvPr/>
        </p:nvPicPr>
        <p:blipFill>
          <a:blip r:embed="rId4"/>
          <a:stretch>
            <a:fillRect/>
          </a:stretch>
        </p:blipFill>
        <p:spPr>
          <a:xfrm>
            <a:off x="1123836" y="1662870"/>
            <a:ext cx="9239250" cy="2838450"/>
          </a:xfrm>
          <a:prstGeom prst="rect">
            <a:avLst/>
          </a:prstGeom>
          <a:ln>
            <a:noFill/>
          </a:ln>
          <a:effectLst>
            <a:outerShdw blurRad="292100" dist="139700" dir="2700000" algn="tl" rotWithShape="0">
              <a:srgbClr val="333333">
                <a:alpha val="65000"/>
              </a:srgbClr>
            </a:outerShdw>
          </a:effectLst>
        </p:spPr>
      </p:pic>
      <p:graphicFrame>
        <p:nvGraphicFramePr>
          <p:cNvPr id="7" name="Table 6"/>
          <p:cNvGraphicFramePr>
            <a:graphicFrameLocks noGrp="1"/>
          </p:cNvGraphicFramePr>
          <p:nvPr>
            <p:extLst/>
          </p:nvPr>
        </p:nvGraphicFramePr>
        <p:xfrm>
          <a:off x="1123836" y="5321147"/>
          <a:ext cx="9239250" cy="1046465"/>
        </p:xfrm>
        <a:graphic>
          <a:graphicData uri="http://schemas.openxmlformats.org/drawingml/2006/table">
            <a:tbl>
              <a:tblPr/>
              <a:tblGrid>
                <a:gridCol w="5162853">
                  <a:extLst>
                    <a:ext uri="{9D8B030D-6E8A-4147-A177-3AD203B41FA5}">
                      <a16:colId xmlns="" xmlns:a16="http://schemas.microsoft.com/office/drawing/2014/main" val="20000"/>
                    </a:ext>
                  </a:extLst>
                </a:gridCol>
                <a:gridCol w="4076397">
                  <a:extLst>
                    <a:ext uri="{9D8B030D-6E8A-4147-A177-3AD203B41FA5}">
                      <a16:colId xmlns="" xmlns:a16="http://schemas.microsoft.com/office/drawing/2014/main" val="20001"/>
                    </a:ext>
                  </a:extLst>
                </a:gridCol>
              </a:tblGrid>
              <a:tr h="548150">
                <a:tc>
                  <a:txBody>
                    <a:bodyPr/>
                    <a:lstStyle/>
                    <a:p>
                      <a:pPr algn="ctr" fontAlgn="ctr"/>
                      <a:r>
                        <a:rPr lang="en-US" sz="1800" b="1" i="0" u="none" strike="noStrike" dirty="0" smtClean="0">
                          <a:solidFill>
                            <a:schemeClr val="bg1"/>
                          </a:solidFill>
                          <a:effectLst/>
                          <a:latin typeface="Calibri" panose="020F0502020204030204" pitchFamily="34" charset="0"/>
                        </a:rPr>
                        <a:t>LONG TERM SIGMA VALUE (ZLT)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1" dirty="0" smtClean="0">
                          <a:solidFill>
                            <a:schemeClr val="tx1"/>
                          </a:solidFill>
                          <a:latin typeface="+mn-lt"/>
                        </a:rPr>
                        <a:t>ZLT= normsinv( 1- DPO) </a:t>
                      </a:r>
                      <a:endParaRPr lang="en-US" sz="2000" b="1" i="0" u="none" strike="noStrike" dirty="0">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498315">
                <a:tc>
                  <a:txBody>
                    <a:bodyPr/>
                    <a:lstStyle/>
                    <a:p>
                      <a:pPr algn="ctr" fontAlgn="ctr"/>
                      <a:r>
                        <a:rPr lang="en-US" sz="1800" b="1" i="0" u="none" strike="noStrike" dirty="0" smtClean="0">
                          <a:solidFill>
                            <a:schemeClr val="bg1"/>
                          </a:solidFill>
                          <a:effectLst/>
                          <a:latin typeface="Calibri" panose="020F0502020204030204" pitchFamily="34" charset="0"/>
                        </a:rPr>
                        <a:t>SHORT TERM SIGMA VALUE (ZST)</a:t>
                      </a:r>
                      <a:endParaRPr lang="en-US" sz="1600" b="1" i="0" u="none" strike="noStrike" dirty="0" smtClean="0">
                        <a:solidFill>
                          <a:schemeClr val="bg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ZST=</a:t>
                      </a:r>
                      <a:r>
                        <a:rPr lang="en-US" sz="2000" b="1" i="0" u="none" strike="noStrike" baseline="0" dirty="0" smtClean="0">
                          <a:solidFill>
                            <a:srgbClr val="000000"/>
                          </a:solidFill>
                          <a:effectLst/>
                          <a:latin typeface="Calibri" panose="020F0502020204030204" pitchFamily="34" charset="0"/>
                        </a:rPr>
                        <a:t> ZLT +1.5</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8" name="Rectangle 7"/>
          <p:cNvSpPr/>
          <p:nvPr/>
        </p:nvSpPr>
        <p:spPr>
          <a:xfrm>
            <a:off x="1744391" y="4827552"/>
            <a:ext cx="4096058" cy="369332"/>
          </a:xfrm>
          <a:prstGeom prst="rect">
            <a:avLst/>
          </a:prstGeom>
        </p:spPr>
        <p:txBody>
          <a:bodyPr wrap="none">
            <a:spAutoFit/>
          </a:bodyPr>
          <a:lstStyle/>
          <a:p>
            <a:pPr algn="ctr">
              <a:spcBef>
                <a:spcPct val="50000"/>
              </a:spcBef>
            </a:pPr>
            <a:r>
              <a:rPr lang="en-US" b="1" dirty="0">
                <a:solidFill>
                  <a:srgbClr val="3A3F50"/>
                </a:solidFill>
              </a:rPr>
              <a:t>For Sigma Value use Excel formula:</a:t>
            </a:r>
            <a:endParaRPr lang="en-US" b="1" i="1" dirty="0">
              <a:solidFill>
                <a:srgbClr val="3A3F50"/>
              </a:solidFill>
              <a:latin typeface="Calibri" panose="020F0502020204030204" pitchFamily="34" charset="0"/>
            </a:endParaRPr>
          </a:p>
        </p:txBody>
      </p:sp>
      <p:sp>
        <p:nvSpPr>
          <p:cNvPr id="9" name="TextBox 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a:t>
            </a:r>
            <a:r>
              <a:rPr lang="en-US" sz="1100" dirty="0" smtClean="0">
                <a:solidFill>
                  <a:prstClr val="black"/>
                </a:solidFill>
                <a:latin typeface="Bahnschrift Light Condensed" panose="020B0502040204020203" pitchFamily="34" charset="0"/>
              </a:rPr>
              <a:t>2020 </a:t>
            </a:r>
            <a:r>
              <a:rPr lang="en-US" sz="1100" dirty="0">
                <a:solidFill>
                  <a:prstClr val="black"/>
                </a:solidFill>
                <a:latin typeface="Bahnschrift Light Condensed" panose="020B0502040204020203" pitchFamily="34" charset="0"/>
              </a:rPr>
              <a:t>Pursullence Global Business Solutions. All Rights Reserved</a:t>
            </a:r>
          </a:p>
        </p:txBody>
      </p:sp>
      <p:sp>
        <p:nvSpPr>
          <p:cNvPr id="10"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r>
              <a:rPr lang="en" dirty="0" smtClean="0">
                <a:solidFill>
                  <a:srgbClr val="FFFFFF"/>
                </a:solidFill>
              </a:rPr>
              <a:t>25</a:t>
            </a:r>
            <a:endParaRPr dirty="0">
              <a:solidFill>
                <a:srgbClr val="FFFFFF"/>
              </a:solidFill>
            </a:endParaRPr>
          </a:p>
        </p:txBody>
      </p:sp>
    </p:spTree>
    <p:extLst>
      <p:ext uri="{BB962C8B-B14F-4D97-AF65-F5344CB8AC3E}">
        <p14:creationId xmlns:p14="http://schemas.microsoft.com/office/powerpoint/2010/main" val="236727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4" name="Title 3"/>
          <p:cNvSpPr txBox="1">
            <a:spLocks/>
          </p:cNvSpPr>
          <p:nvPr/>
        </p:nvSpPr>
        <p:spPr>
          <a:xfrm>
            <a:off x="3684896" y="40945"/>
            <a:ext cx="5292374" cy="62779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spcBef>
                <a:spcPct val="50000"/>
              </a:spcBef>
              <a:buClr>
                <a:srgbClr val="007BB9"/>
              </a:buClr>
            </a:pPr>
            <a:r>
              <a:rPr lang="en-US" sz="3200" b="1" dirty="0" smtClean="0">
                <a:solidFill>
                  <a:srgbClr val="007BB9"/>
                </a:solidFill>
              </a:rPr>
              <a:t>CAPABILITY ANALYSIS</a:t>
            </a:r>
            <a:endParaRPr lang="en-US" sz="3200" b="1" i="1" dirty="0">
              <a:solidFill>
                <a:srgbClr val="007BB9"/>
              </a:solidFill>
              <a:latin typeface="Calibri" panose="020F0502020204030204" pitchFamily="34" charset="0"/>
            </a:endParaRPr>
          </a:p>
        </p:txBody>
      </p:sp>
      <p:pic>
        <p:nvPicPr>
          <p:cNvPr id="5" name="Picture 4">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580922115"/>
              </p:ext>
            </p:extLst>
          </p:nvPr>
        </p:nvGraphicFramePr>
        <p:xfrm>
          <a:off x="357809" y="729819"/>
          <a:ext cx="11515743" cy="5740955"/>
        </p:xfrm>
        <a:graphic>
          <a:graphicData uri="http://schemas.openxmlformats.org/drawingml/2006/table">
            <a:tbl>
              <a:tblPr/>
              <a:tblGrid>
                <a:gridCol w="6967844">
                  <a:extLst>
                    <a:ext uri="{9D8B030D-6E8A-4147-A177-3AD203B41FA5}">
                      <a16:colId xmlns="" xmlns:a16="http://schemas.microsoft.com/office/drawing/2014/main" val="20000"/>
                    </a:ext>
                  </a:extLst>
                </a:gridCol>
                <a:gridCol w="4547899">
                  <a:extLst>
                    <a:ext uri="{9D8B030D-6E8A-4147-A177-3AD203B41FA5}">
                      <a16:colId xmlns="" xmlns:a16="http://schemas.microsoft.com/office/drawing/2014/main" val="20001"/>
                    </a:ext>
                  </a:extLst>
                </a:gridCol>
              </a:tblGrid>
              <a:tr h="745329">
                <a:tc>
                  <a:txBody>
                    <a:bodyPr/>
                    <a:lstStyle/>
                    <a:p>
                      <a:pPr algn="r" fontAlgn="ctr"/>
                      <a:r>
                        <a:rPr lang="en-US" sz="1800" b="1" i="0" u="none" strike="noStrike" dirty="0" smtClean="0">
                          <a:solidFill>
                            <a:schemeClr val="bg1"/>
                          </a:solidFill>
                          <a:effectLst/>
                          <a:latin typeface="Calibri" panose="020F0502020204030204" pitchFamily="34" charset="0"/>
                        </a:rPr>
                        <a:t>DEFECTIVE</a:t>
                      </a:r>
                      <a:r>
                        <a:rPr lang="en-US" sz="1800" b="1" i="0" u="none" strike="noStrike" baseline="0" dirty="0" smtClean="0">
                          <a:solidFill>
                            <a:schemeClr val="bg1"/>
                          </a:solidFill>
                          <a:effectLst/>
                          <a:latin typeface="Calibri" panose="020F0502020204030204" pitchFamily="34" charset="0"/>
                        </a:rPr>
                        <a:t> DEFINITION</a:t>
                      </a:r>
                      <a:endParaRPr lang="en-US" sz="1800" b="1" i="0" u="none" strike="noStrike" dirty="0">
                        <a:solidFill>
                          <a:schemeClr val="bg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400" b="1" i="0" u="none" strike="noStrike" dirty="0" smtClean="0">
                          <a:solidFill>
                            <a:srgbClr val="000000"/>
                          </a:solidFill>
                          <a:effectLst/>
                          <a:latin typeface="Calibri" panose="020F0502020204030204" pitchFamily="34" charset="0"/>
                        </a:rPr>
                        <a:t>CSAT</a:t>
                      </a:r>
                      <a:r>
                        <a:rPr lang="en-US" sz="2400" b="1" i="0" u="none" strike="noStrike" baseline="0" dirty="0" smtClean="0">
                          <a:solidFill>
                            <a:srgbClr val="000000"/>
                          </a:solidFill>
                          <a:effectLst/>
                          <a:latin typeface="Calibri" panose="020F0502020204030204" pitchFamily="34" charset="0"/>
                        </a:rPr>
                        <a:t> score &lt;3</a:t>
                      </a:r>
                      <a:endParaRPr lang="en-US" sz="24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641577">
                <a:tc>
                  <a:txBody>
                    <a:bodyPr/>
                    <a:lstStyle/>
                    <a:p>
                      <a:pPr algn="r" fontAlgn="ctr"/>
                      <a:r>
                        <a:rPr lang="en-US" sz="1800" b="1" i="0" u="none" strike="noStrike" dirty="0" smtClean="0">
                          <a:solidFill>
                            <a:schemeClr val="bg1"/>
                          </a:solidFill>
                          <a:effectLst/>
                          <a:latin typeface="Calibri" panose="020F0502020204030204" pitchFamily="34" charset="0"/>
                        </a:rPr>
                        <a:t>TOTAL UNITS </a:t>
                      </a:r>
                    </a:p>
                    <a:p>
                      <a:pPr algn="r" fontAlgn="ct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Take count of CSAT data from measure phase)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1500</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681674">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TOTAL OPPORTUNITIES</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 </a:t>
                      </a: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Here defectives &amp; opportunities are same)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1500</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742447">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DEFECTIVE </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How many defectives from CSAT data in measure phase are not meeting target &lt;3 CSAT score.)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740</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681675">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DEFECTS/DEFECTIVES </a:t>
                      </a:r>
                      <a:r>
                        <a:rPr lang="en-US" sz="1800" b="1" i="0" u="none" strike="noStrike" dirty="0">
                          <a:solidFill>
                            <a:schemeClr val="bg1"/>
                          </a:solidFill>
                          <a:effectLst/>
                          <a:latin typeface="Calibri" panose="020F0502020204030204" pitchFamily="34" charset="0"/>
                        </a:rPr>
                        <a:t>PER </a:t>
                      </a:r>
                      <a:r>
                        <a:rPr lang="en-US" sz="1800" b="1" i="0" u="none" strike="noStrike" dirty="0" smtClean="0">
                          <a:solidFill>
                            <a:schemeClr val="bg1"/>
                          </a:solidFill>
                          <a:effectLst/>
                          <a:latin typeface="Calibri" panose="020F0502020204030204" pitchFamily="34" charset="0"/>
                        </a:rPr>
                        <a:t>OPPORTUNITIES </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Using DPO formula calculate DPO value)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0.49333</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735140">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DEFECTIVES </a:t>
                      </a:r>
                      <a:r>
                        <a:rPr lang="en-US" sz="1800" b="1" i="0" u="none" strike="noStrike" dirty="0">
                          <a:solidFill>
                            <a:schemeClr val="bg1"/>
                          </a:solidFill>
                          <a:effectLst/>
                          <a:latin typeface="Calibri" panose="020F0502020204030204" pitchFamily="34" charset="0"/>
                        </a:rPr>
                        <a:t>PER MILLION </a:t>
                      </a:r>
                      <a:r>
                        <a:rPr lang="en-US" sz="1800" b="1" i="0" u="none" strike="noStrike" dirty="0" smtClean="0">
                          <a:solidFill>
                            <a:schemeClr val="bg1"/>
                          </a:solidFill>
                          <a:effectLst/>
                          <a:latin typeface="Calibri" panose="020F0502020204030204" pitchFamily="34" charset="0"/>
                        </a:rPr>
                        <a:t>OPPORTUNITIES</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 </a:t>
                      </a: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Using DPMO formula calculate value )</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493333.33</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788605">
                <a:tc>
                  <a:txBody>
                    <a:bodyPr/>
                    <a:lstStyle/>
                    <a:p>
                      <a:pPr algn="r" fontAlgn="ctr"/>
                      <a:r>
                        <a:rPr lang="en-US" sz="1800" b="1" i="0" u="none" strike="noStrike" dirty="0" smtClean="0">
                          <a:solidFill>
                            <a:schemeClr val="bg1"/>
                          </a:solidFill>
                          <a:effectLst/>
                          <a:latin typeface="Calibri" panose="020F0502020204030204" pitchFamily="34" charset="0"/>
                        </a:rPr>
                        <a:t>LONG TERM SIGMA VALUE (ZLT)</a:t>
                      </a:r>
                    </a:p>
                    <a:p>
                      <a:pPr algn="r" fontAlgn="ctr"/>
                      <a:r>
                        <a:rPr lang="en-US" sz="1400" b="1" i="1" dirty="0" smtClean="0">
                          <a:solidFill>
                            <a:schemeClr val="accent3">
                              <a:lumMod val="40000"/>
                              <a:lumOff val="60000"/>
                            </a:schemeClr>
                          </a:solidFill>
                          <a:latin typeface="+mn-lt"/>
                        </a:rPr>
                        <a:t>( </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dirty="0" smtClean="0">
                          <a:solidFill>
                            <a:schemeClr val="accent3">
                              <a:lumMod val="40000"/>
                              <a:lumOff val="60000"/>
                            </a:schemeClr>
                          </a:solidFill>
                          <a:latin typeface="+mn-lt"/>
                        </a:rPr>
                        <a:t>: Use formula :- normsinv( 1- DPO) </a:t>
                      </a:r>
                      <a:endParaRPr lang="en-US" sz="1800" b="1" i="0" u="none" strike="noStrike" dirty="0">
                        <a:solidFill>
                          <a:schemeClr val="accent3">
                            <a:lumMod val="40000"/>
                            <a:lumOff val="60000"/>
                          </a:schemeClr>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0.016</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724508">
                <a:tc>
                  <a:txBody>
                    <a:bodyPr/>
                    <a:lstStyle/>
                    <a:p>
                      <a:pPr algn="r" fontAlgn="ctr"/>
                      <a:r>
                        <a:rPr lang="en-US" sz="1800" b="1" i="0" u="none" strike="noStrike" dirty="0" smtClean="0">
                          <a:solidFill>
                            <a:schemeClr val="bg1"/>
                          </a:solidFill>
                          <a:effectLst/>
                          <a:latin typeface="Calibri" panose="020F0502020204030204" pitchFamily="34" charset="0"/>
                        </a:rPr>
                        <a:t>SHORT </a:t>
                      </a:r>
                      <a:r>
                        <a:rPr lang="en-US" sz="1800" b="1" i="0" u="none" strike="noStrike" dirty="0">
                          <a:solidFill>
                            <a:schemeClr val="bg1"/>
                          </a:solidFill>
                          <a:effectLst/>
                          <a:latin typeface="Calibri" panose="020F0502020204030204" pitchFamily="34" charset="0"/>
                        </a:rPr>
                        <a:t>TERM SIGMA VALUE (ZST</a:t>
                      </a:r>
                      <a:r>
                        <a:rPr lang="en-US" sz="1800" b="1" i="0" u="none" strike="noStrike" dirty="0" smtClean="0">
                          <a:solidFill>
                            <a:schemeClr val="bg1"/>
                          </a:solidFill>
                          <a:effectLst/>
                          <a:latin typeface="Calibri" panose="020F0502020204030204" pitchFamily="34" charset="0"/>
                        </a:rPr>
                        <a:t>)</a:t>
                      </a:r>
                      <a:endParaRPr lang="en-US" sz="1600" b="1" i="0" u="none" strike="noStrike" dirty="0" smtClean="0">
                        <a:solidFill>
                          <a:schemeClr val="bg1"/>
                        </a:solidFill>
                        <a:effectLst/>
                        <a:latin typeface="Calibri" panose="020F0502020204030204" pitchFamily="34" charset="0"/>
                      </a:endParaRP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accent5">
                              <a:lumMod val="20000"/>
                              <a:lumOff val="80000"/>
                            </a:schemeClr>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N/A)</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NA</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sp>
        <p:nvSpPr>
          <p:cNvPr id="6" name="TextBox 5">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a:t>
            </a:r>
            <a:r>
              <a:rPr lang="en-US" sz="1100" dirty="0" smtClean="0">
                <a:solidFill>
                  <a:prstClr val="black"/>
                </a:solidFill>
                <a:latin typeface="Bahnschrift Light Condensed" panose="020B0502040204020203" pitchFamily="34" charset="0"/>
              </a:rPr>
              <a:t>2020 </a:t>
            </a:r>
            <a:r>
              <a:rPr lang="en-US" sz="1100" dirty="0">
                <a:solidFill>
                  <a:prstClr val="black"/>
                </a:solidFill>
                <a:latin typeface="Bahnschrift Light Condensed" panose="020B0502040204020203" pitchFamily="34" charset="0"/>
              </a:rPr>
              <a:t>Pursullence Global Business Solutions. All Rights Reserved</a:t>
            </a:r>
          </a:p>
        </p:txBody>
      </p:sp>
      <p:sp>
        <p:nvSpPr>
          <p:cNvPr id="7"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r>
              <a:rPr lang="en" dirty="0" smtClean="0">
                <a:solidFill>
                  <a:srgbClr val="FFFFFF"/>
                </a:solidFill>
              </a:rPr>
              <a:t>26</a:t>
            </a:r>
            <a:endParaRPr dirty="0">
              <a:solidFill>
                <a:srgbClr val="FFFFFF"/>
              </a:solidFill>
            </a:endParaRPr>
          </a:p>
        </p:txBody>
      </p:sp>
    </p:spTree>
    <p:extLst>
      <p:ext uri="{BB962C8B-B14F-4D97-AF65-F5344CB8AC3E}">
        <p14:creationId xmlns:p14="http://schemas.microsoft.com/office/powerpoint/2010/main" val="288105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0400" y="2781410"/>
            <a:ext cx="7521200" cy="992304"/>
          </a:xfrm>
        </p:spPr>
        <p:txBody>
          <a:bodyPr anchor="ctr"/>
          <a:lstStyle/>
          <a:p>
            <a:pPr algn="ctr"/>
            <a:r>
              <a:rPr lang="en-US" sz="6000" b="1" dirty="0"/>
              <a:t>ANALYZE PHASE</a:t>
            </a: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27</a:t>
            </a:fld>
            <a:endParaRPr lang="en">
              <a:solidFill>
                <a:srgbClr val="FFFFFF"/>
              </a:solidFill>
            </a:endParaRPr>
          </a:p>
        </p:txBody>
      </p:sp>
      <p:pic>
        <p:nvPicPr>
          <p:cNvPr id="4" name="Picture 3">
            <a:extLst>
              <a:ext uri="{FF2B5EF4-FFF2-40B4-BE49-F238E27FC236}">
                <a16:creationId xmlns="" xmlns:a16="http://schemas.microsoft.com/office/drawing/2014/main" id="{E85C3302-1762-444F-ACD9-5767BD884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Tree>
    <p:extLst>
      <p:ext uri="{BB962C8B-B14F-4D97-AF65-F5344CB8AC3E}">
        <p14:creationId xmlns:p14="http://schemas.microsoft.com/office/powerpoint/2010/main" val="20115490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28</a:t>
            </a:fld>
            <a:endParaRPr dirty="0">
              <a:solidFill>
                <a:srgbClr val="FFFFFF"/>
              </a:solidFill>
            </a:endParaRPr>
          </a:p>
        </p:txBody>
      </p:sp>
      <p:sp>
        <p:nvSpPr>
          <p:cNvPr id="99" name="Title 3"/>
          <p:cNvSpPr txBox="1">
            <a:spLocks/>
          </p:cNvSpPr>
          <p:nvPr/>
        </p:nvSpPr>
        <p:spPr>
          <a:xfrm>
            <a:off x="2492610" y="1797973"/>
            <a:ext cx="6537911" cy="91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6000" b="1" kern="0" dirty="0" smtClean="0">
                <a:solidFill>
                  <a:srgbClr val="007BB9"/>
                </a:solidFill>
              </a:rPr>
              <a:t>GRAPHICAL ANALYSIS</a:t>
            </a:r>
            <a:endParaRPr lang="en-US" sz="60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Tree>
    <p:extLst>
      <p:ext uri="{BB962C8B-B14F-4D97-AF65-F5344CB8AC3E}">
        <p14:creationId xmlns:p14="http://schemas.microsoft.com/office/powerpoint/2010/main" val="12757485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29</a:t>
            </a:fld>
            <a:endParaRPr lang="en">
              <a:solidFill>
                <a:srgbClr val="FFFFFF"/>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235" y="1007524"/>
            <a:ext cx="9169895" cy="5850476"/>
          </a:xfrm>
          <a:prstGeom prst="rect">
            <a:avLst/>
          </a:prstGeom>
        </p:spPr>
      </p:pic>
      <p:sp>
        <p:nvSpPr>
          <p:cNvPr id="5" name="Title 3"/>
          <p:cNvSpPr txBox="1">
            <a:spLocks/>
          </p:cNvSpPr>
          <p:nvPr/>
        </p:nvSpPr>
        <p:spPr>
          <a:xfrm>
            <a:off x="1377235" y="236483"/>
            <a:ext cx="8878702" cy="59909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Summary chart for reference</a:t>
            </a:r>
            <a:endParaRPr lang="en-US" sz="3600" b="1" kern="0" dirty="0">
              <a:solidFill>
                <a:srgbClr val="007BB9"/>
              </a:solidFill>
            </a:endParaRPr>
          </a:p>
        </p:txBody>
      </p:sp>
      <p:pic>
        <p:nvPicPr>
          <p:cNvPr id="6" name="Picture 5">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87399"/>
            <a:ext cx="1609969" cy="365051"/>
          </a:xfrm>
          <a:prstGeom prst="rect">
            <a:avLst/>
          </a:prstGeom>
        </p:spPr>
      </p:pic>
    </p:spTree>
    <p:extLst>
      <p:ext uri="{BB962C8B-B14F-4D97-AF65-F5344CB8AC3E}">
        <p14:creationId xmlns:p14="http://schemas.microsoft.com/office/powerpoint/2010/main" val="23999993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10381"/>
            <a:ext cx="3105150" cy="936617"/>
          </a:xfrm>
        </p:spPr>
        <p:txBody>
          <a:bodyPr anchor="ctr"/>
          <a:lstStyle/>
          <a:p>
            <a:r>
              <a:rPr lang="en-US" dirty="0" smtClean="0"/>
              <a:t>Scenario:</a:t>
            </a:r>
            <a:endParaRPr lang="en-US" dirty="0"/>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3</a:t>
            </a:fld>
            <a:endParaRPr lang="en">
              <a:solidFill>
                <a:srgbClr val="FFFFFF"/>
              </a:solidFill>
            </a:endParaRPr>
          </a:p>
        </p:txBody>
      </p:sp>
      <p:sp>
        <p:nvSpPr>
          <p:cNvPr id="4" name="Rectangle 3"/>
          <p:cNvSpPr/>
          <p:nvPr/>
        </p:nvSpPr>
        <p:spPr>
          <a:xfrm>
            <a:off x="609600" y="1746998"/>
            <a:ext cx="11010900" cy="3970318"/>
          </a:xfrm>
          <a:prstGeom prst="rect">
            <a:avLst/>
          </a:prstGeom>
        </p:spPr>
        <p:txBody>
          <a:bodyPr wrap="square">
            <a:spAutoFit/>
          </a:bodyPr>
          <a:lstStyle/>
          <a:p>
            <a:pPr lvl="0">
              <a:lnSpc>
                <a:spcPct val="200000"/>
              </a:lnSpc>
            </a:pPr>
            <a:r>
              <a:rPr lang="en-US" b="1" dirty="0" smtClean="0"/>
              <a:t>Mr. Shawn who works for Citizens Bank, The US based bank is the client of Horizon Services. Mr. Vinod Patil is the process owner for insurance consumer service process in Horizon Services. Mr. Shawn informed Mr. Vinod saying “Your service is not meeting the customer satisfaction level as mentioned in SLA. It is affecting my customer retention and I am loosing my customer because of improper customer care service. Please work on improving the customer satisfaction to level as mentioned in SLA or we will discontinue this contract with your company”. Now Mr. Vinod has to work on bringing CSAT level as per to the SLA.</a:t>
            </a:r>
            <a:endParaRPr lang="en-US" b="1" dirty="0"/>
          </a:p>
        </p:txBody>
      </p:sp>
      <p:pic>
        <p:nvPicPr>
          <p:cNvPr id="5" name="Picture 4">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Tree>
    <p:extLst>
      <p:ext uri="{BB962C8B-B14F-4D97-AF65-F5344CB8AC3E}">
        <p14:creationId xmlns:p14="http://schemas.microsoft.com/office/powerpoint/2010/main" val="27878646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a:defRPr/>
            </a:pPr>
            <a:fld id="{00000000-1234-1234-1234-123412341234}" type="slidenum">
              <a:rPr lang="en">
                <a:solidFill>
                  <a:srgbClr val="FFFFFF"/>
                </a:solidFill>
              </a:rPr>
              <a:pPr>
                <a:defRPr/>
              </a:pPr>
              <a:t>30</a:t>
            </a:fld>
            <a:endParaRPr dirty="0">
              <a:solidFill>
                <a:srgbClr val="FFFFFF"/>
              </a:solidFill>
            </a:endParaRPr>
          </a:p>
        </p:txBody>
      </p:sp>
      <p:sp>
        <p:nvSpPr>
          <p:cNvPr id="99" name="Title 3"/>
          <p:cNvSpPr txBox="1">
            <a:spLocks/>
          </p:cNvSpPr>
          <p:nvPr/>
        </p:nvSpPr>
        <p:spPr>
          <a:xfrm>
            <a:off x="640325" y="611593"/>
            <a:ext cx="11307688" cy="8313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defRPr/>
            </a:pPr>
            <a:r>
              <a:rPr lang="en-US" sz="3600" b="1" dirty="0" smtClean="0">
                <a:solidFill>
                  <a:srgbClr val="007BB9"/>
                </a:solidFill>
              </a:rPr>
              <a:t>Pareto Tests</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a:defRPr/>
            </a:pPr>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6" name="Text Box 4"/>
          <p:cNvSpPr txBox="1">
            <a:spLocks noChangeArrowheads="1"/>
          </p:cNvSpPr>
          <p:nvPr/>
        </p:nvSpPr>
        <p:spPr bwMode="auto">
          <a:xfrm>
            <a:off x="242888" y="1600737"/>
            <a:ext cx="11705125" cy="1015663"/>
          </a:xfrm>
          <a:prstGeom prst="rect">
            <a:avLst/>
          </a:prstGeom>
          <a:solidFill>
            <a:schemeClr val="bg1">
              <a:lumMod val="9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342900" indent="-342900">
              <a:buFont typeface="Arial" panose="020B0604020202020204" pitchFamily="34" charset="0"/>
              <a:buChar char="•"/>
            </a:pPr>
            <a:r>
              <a:rPr lang="en-US" sz="2000" dirty="0">
                <a:solidFill>
                  <a:srgbClr val="00B5DD">
                    <a:lumMod val="50000"/>
                  </a:srgbClr>
                </a:solidFill>
              </a:rPr>
              <a:t>Is constructed for Discrete data like No. of errors or counts</a:t>
            </a:r>
          </a:p>
          <a:p>
            <a:pPr marL="342900" indent="-342900">
              <a:buFont typeface="Arial" panose="020B0604020202020204" pitchFamily="34" charset="0"/>
              <a:buChar char="•"/>
            </a:pPr>
            <a:r>
              <a:rPr lang="en-US" sz="2000" dirty="0">
                <a:solidFill>
                  <a:srgbClr val="00B5DD">
                    <a:lumMod val="50000"/>
                  </a:srgbClr>
                </a:solidFill>
              </a:rPr>
              <a:t>Helps a team to focus on those causes that will have the greatest impact if solved; And, displays the relative importance of problems in a simple, quickly interpreted, visual format.</a:t>
            </a:r>
          </a:p>
        </p:txBody>
      </p:sp>
      <p:pic>
        <p:nvPicPr>
          <p:cNvPr id="7" name="Picture 2"/>
          <p:cNvPicPr>
            <a:picLocks noChangeAspect="1" noChangeArrowheads="1"/>
          </p:cNvPicPr>
          <p:nvPr/>
        </p:nvPicPr>
        <p:blipFill rotWithShape="1">
          <a:blip r:embed="rId4" cstate="print"/>
          <a:srcRect l="25679" t="28355" r="2883"/>
          <a:stretch/>
        </p:blipFill>
        <p:spPr bwMode="auto">
          <a:xfrm>
            <a:off x="2737465" y="2907285"/>
            <a:ext cx="6715970" cy="32726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997859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0000">
              <a:schemeClr val="lt1"/>
            </a:gs>
            <a:gs pos="100000">
              <a:schemeClr val="bg1"/>
            </a:gs>
          </a:gsLst>
          <a:lin ang="16200038" scaled="0"/>
        </a:gradFill>
        <a:effectLst/>
      </p:bgPr>
    </p:bg>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31</a:t>
            </a:fld>
            <a:endParaRPr>
              <a:solidFill>
                <a:srgbClr val="FFFFFF"/>
              </a:solidFill>
            </a:endParaRPr>
          </a:p>
        </p:txBody>
      </p:sp>
      <p:sp>
        <p:nvSpPr>
          <p:cNvPr id="99" name="Title 3"/>
          <p:cNvSpPr txBox="1">
            <a:spLocks/>
          </p:cNvSpPr>
          <p:nvPr/>
        </p:nvSpPr>
        <p:spPr>
          <a:xfrm>
            <a:off x="640811" y="615349"/>
            <a:ext cx="3449275" cy="81766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pPr>
            <a:r>
              <a:rPr lang="en-US" sz="3600" b="1" kern="0" dirty="0" smtClean="0">
                <a:solidFill>
                  <a:srgbClr val="007BB9"/>
                </a:solidFill>
              </a:rPr>
              <a:t>Pareto</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6" name="Rectangle 2"/>
          <p:cNvSpPr>
            <a:spLocks noChangeArrowheads="1"/>
          </p:cNvSpPr>
          <p:nvPr/>
        </p:nvSpPr>
        <p:spPr bwMode="auto">
          <a:xfrm>
            <a:off x="385763" y="1433016"/>
            <a:ext cx="5929312" cy="4739057"/>
          </a:xfrm>
          <a:prstGeom prst="rect">
            <a:avLst/>
          </a:prstGeom>
          <a:solidFill>
            <a:schemeClr val="bg1">
              <a:lumMod val="95000"/>
            </a:schemeClr>
          </a:solidFill>
          <a:ln w="9525">
            <a:solidFill>
              <a:schemeClr val="tx1"/>
            </a:solidFill>
            <a:miter lim="800000"/>
            <a:headEnd/>
            <a:tailEnd/>
          </a:ln>
        </p:spPr>
        <p:txBody>
          <a:bodyPr wrap="none" anchor="ctr"/>
          <a:lstStyle/>
          <a:p>
            <a:endParaRPr lang="en-US" sz="2000">
              <a:ln w="9525">
                <a:solidFill>
                  <a:srgbClr val="3A3F50"/>
                </a:solidFill>
              </a:ln>
              <a:solidFill>
                <a:srgbClr val="3A3F50"/>
              </a:solidFill>
            </a:endParaRPr>
          </a:p>
        </p:txBody>
      </p:sp>
      <p:sp>
        <p:nvSpPr>
          <p:cNvPr id="7" name="Text Box 4"/>
          <p:cNvSpPr txBox="1">
            <a:spLocks noChangeArrowheads="1"/>
          </p:cNvSpPr>
          <p:nvPr/>
        </p:nvSpPr>
        <p:spPr bwMode="auto">
          <a:xfrm>
            <a:off x="385763" y="5157444"/>
            <a:ext cx="2162176" cy="400110"/>
          </a:xfrm>
          <a:prstGeom prst="rect">
            <a:avLst/>
          </a:prstGeom>
          <a:noFill/>
          <a:ln w="9525">
            <a:noFill/>
            <a:miter lim="800000"/>
            <a:headEnd/>
            <a:tailEnd/>
          </a:ln>
        </p:spPr>
        <p:txBody>
          <a:bodyPr wrap="square">
            <a:spAutoFit/>
          </a:bodyPr>
          <a:lstStyle/>
          <a:p>
            <a:pPr>
              <a:spcBef>
                <a:spcPct val="50000"/>
              </a:spcBef>
            </a:pPr>
            <a:r>
              <a:rPr lang="en-US" sz="2000" b="1" i="1" dirty="0">
                <a:solidFill>
                  <a:srgbClr val="3A3F50"/>
                </a:solidFill>
              </a:rPr>
              <a:t>Disadvantages:</a:t>
            </a:r>
          </a:p>
        </p:txBody>
      </p:sp>
      <p:sp>
        <p:nvSpPr>
          <p:cNvPr id="9" name="Text Box 6"/>
          <p:cNvSpPr txBox="1">
            <a:spLocks noChangeArrowheads="1"/>
          </p:cNvSpPr>
          <p:nvPr/>
        </p:nvSpPr>
        <p:spPr bwMode="auto">
          <a:xfrm>
            <a:off x="7879104" y="843417"/>
            <a:ext cx="2414073" cy="400110"/>
          </a:xfrm>
          <a:prstGeom prst="rect">
            <a:avLst/>
          </a:prstGeom>
          <a:noFill/>
          <a:ln w="9525">
            <a:noFill/>
            <a:miter lim="800000"/>
            <a:headEnd/>
            <a:tailEnd/>
          </a:ln>
        </p:spPr>
        <p:txBody>
          <a:bodyPr wrap="square">
            <a:spAutoFit/>
          </a:bodyPr>
          <a:lstStyle/>
          <a:p>
            <a:pPr algn="r">
              <a:spcBef>
                <a:spcPct val="50000"/>
              </a:spcBef>
            </a:pPr>
            <a:r>
              <a:rPr lang="en-US" sz="2000" b="1" i="1" u="sng" dirty="0" smtClean="0">
                <a:solidFill>
                  <a:srgbClr val="3A3F50"/>
                </a:solidFill>
              </a:rPr>
              <a:t>SAMPLE GRAPH</a:t>
            </a:r>
            <a:r>
              <a:rPr lang="en-US" sz="2000" b="1" i="1" dirty="0" smtClean="0">
                <a:solidFill>
                  <a:srgbClr val="3A3F50"/>
                </a:solidFill>
              </a:rPr>
              <a:t>:  </a:t>
            </a:r>
            <a:endParaRPr lang="en-US" sz="2000" b="1" i="1" dirty="0">
              <a:solidFill>
                <a:srgbClr val="3A3F50"/>
              </a:solidFill>
            </a:endParaRPr>
          </a:p>
        </p:txBody>
      </p:sp>
      <p:grpSp>
        <p:nvGrpSpPr>
          <p:cNvPr id="10" name="Group 7"/>
          <p:cNvGrpSpPr>
            <a:grpSpLocks/>
          </p:cNvGrpSpPr>
          <p:nvPr/>
        </p:nvGrpSpPr>
        <p:grpSpPr bwMode="auto">
          <a:xfrm>
            <a:off x="452437" y="1454150"/>
            <a:ext cx="5964238" cy="1784351"/>
            <a:chOff x="-675" y="598"/>
            <a:chExt cx="3757" cy="1124"/>
          </a:xfrm>
        </p:grpSpPr>
        <p:sp>
          <p:nvSpPr>
            <p:cNvPr id="11" name="Text Box 8"/>
            <p:cNvSpPr txBox="1">
              <a:spLocks noChangeArrowheads="1"/>
            </p:cNvSpPr>
            <p:nvPr/>
          </p:nvSpPr>
          <p:spPr bwMode="auto">
            <a:xfrm>
              <a:off x="-675" y="753"/>
              <a:ext cx="1248" cy="252"/>
            </a:xfrm>
            <a:prstGeom prst="rect">
              <a:avLst/>
            </a:prstGeom>
            <a:noFill/>
            <a:ln w="9525">
              <a:noFill/>
              <a:miter lim="800000"/>
              <a:headEnd/>
              <a:tailEnd/>
            </a:ln>
          </p:spPr>
          <p:txBody>
            <a:bodyPr>
              <a:spAutoFit/>
            </a:bodyPr>
            <a:lstStyle/>
            <a:p>
              <a:pPr>
                <a:spcBef>
                  <a:spcPct val="50000"/>
                </a:spcBef>
              </a:pPr>
              <a:r>
                <a:rPr lang="en-US" sz="2000" b="1" i="1" dirty="0">
                  <a:solidFill>
                    <a:srgbClr val="3A3F50"/>
                  </a:solidFill>
                </a:rPr>
                <a:t>Application:</a:t>
              </a:r>
            </a:p>
          </p:txBody>
        </p:sp>
        <p:sp>
          <p:nvSpPr>
            <p:cNvPr id="12" name="Text Box 9"/>
            <p:cNvSpPr txBox="1">
              <a:spLocks noChangeArrowheads="1"/>
            </p:cNvSpPr>
            <p:nvPr/>
          </p:nvSpPr>
          <p:spPr bwMode="auto">
            <a:xfrm>
              <a:off x="601" y="598"/>
              <a:ext cx="2481" cy="1124"/>
            </a:xfrm>
            <a:prstGeom prst="rect">
              <a:avLst/>
            </a:prstGeom>
            <a:noFill/>
            <a:ln w="9525">
              <a:noFill/>
              <a:miter lim="800000"/>
              <a:headEnd/>
              <a:tailEnd/>
            </a:ln>
          </p:spPr>
          <p:txBody>
            <a:bodyPr wrap="square">
              <a:spAutoFit/>
            </a:bodyPr>
            <a:lstStyle/>
            <a:p>
              <a:pPr>
                <a:spcBef>
                  <a:spcPct val="50000"/>
                </a:spcBef>
                <a:buFontTx/>
                <a:buChar char="•"/>
              </a:pPr>
              <a:r>
                <a:rPr lang="en-US" sz="2000" dirty="0">
                  <a:solidFill>
                    <a:srgbClr val="3A3F50"/>
                  </a:solidFill>
                </a:rPr>
                <a:t>  </a:t>
              </a:r>
              <a:r>
                <a:rPr lang="en-US" sz="2000" i="1" dirty="0">
                  <a:solidFill>
                    <a:srgbClr val="3A3F50"/>
                  </a:solidFill>
                </a:rPr>
                <a:t>Discrete data</a:t>
              </a:r>
            </a:p>
            <a:p>
              <a:pPr>
                <a:spcBef>
                  <a:spcPct val="50000"/>
                </a:spcBef>
                <a:buFontTx/>
                <a:buChar char="•"/>
              </a:pPr>
              <a:r>
                <a:rPr lang="en-US" sz="2000" dirty="0">
                  <a:solidFill>
                    <a:srgbClr val="3A3F50"/>
                  </a:solidFill>
                </a:rPr>
                <a:t>  Categorize defects</a:t>
              </a:r>
            </a:p>
            <a:p>
              <a:pPr>
                <a:spcBef>
                  <a:spcPct val="50000"/>
                </a:spcBef>
                <a:buFontTx/>
                <a:buChar char="•"/>
              </a:pPr>
              <a:r>
                <a:rPr lang="en-US" sz="2000" dirty="0">
                  <a:solidFill>
                    <a:srgbClr val="3A3F50"/>
                  </a:solidFill>
                </a:rPr>
                <a:t>  Summarize defect counts</a:t>
              </a:r>
            </a:p>
            <a:p>
              <a:pPr>
                <a:spcBef>
                  <a:spcPct val="50000"/>
                </a:spcBef>
                <a:buFontTx/>
                <a:buChar char="•"/>
              </a:pPr>
              <a:endParaRPr lang="en-US" sz="2000" dirty="0">
                <a:solidFill>
                  <a:srgbClr val="3A3F50"/>
                </a:solidFill>
              </a:endParaRPr>
            </a:p>
          </p:txBody>
        </p:sp>
      </p:grpSp>
      <p:sp>
        <p:nvSpPr>
          <p:cNvPr id="13" name="Text Box 10"/>
          <p:cNvSpPr txBox="1">
            <a:spLocks noChangeArrowheads="1"/>
          </p:cNvSpPr>
          <p:nvPr/>
        </p:nvSpPr>
        <p:spPr bwMode="auto">
          <a:xfrm>
            <a:off x="408422" y="2973099"/>
            <a:ext cx="2022040" cy="400110"/>
          </a:xfrm>
          <a:prstGeom prst="rect">
            <a:avLst/>
          </a:prstGeom>
          <a:noFill/>
          <a:ln w="9525">
            <a:noFill/>
            <a:miter lim="800000"/>
            <a:headEnd/>
            <a:tailEnd/>
          </a:ln>
        </p:spPr>
        <p:txBody>
          <a:bodyPr wrap="square">
            <a:spAutoFit/>
          </a:bodyPr>
          <a:lstStyle/>
          <a:p>
            <a:pPr>
              <a:spcBef>
                <a:spcPct val="50000"/>
              </a:spcBef>
            </a:pPr>
            <a:r>
              <a:rPr lang="en-US" sz="2000" b="1" i="1" dirty="0">
                <a:solidFill>
                  <a:srgbClr val="3A3F50"/>
                </a:solidFill>
              </a:rPr>
              <a:t>Advantages:</a:t>
            </a:r>
          </a:p>
        </p:txBody>
      </p:sp>
      <p:sp>
        <p:nvSpPr>
          <p:cNvPr id="14" name="Text Box 11"/>
          <p:cNvSpPr txBox="1">
            <a:spLocks noChangeArrowheads="1"/>
          </p:cNvSpPr>
          <p:nvPr/>
        </p:nvSpPr>
        <p:spPr bwMode="auto">
          <a:xfrm>
            <a:off x="2453121" y="2983375"/>
            <a:ext cx="3910013" cy="2062103"/>
          </a:xfrm>
          <a:prstGeom prst="rect">
            <a:avLst/>
          </a:prstGeom>
          <a:noFill/>
          <a:ln w="9525">
            <a:noFill/>
            <a:miter lim="800000"/>
            <a:headEnd/>
            <a:tailEnd/>
          </a:ln>
        </p:spPr>
        <p:txBody>
          <a:bodyPr wrap="square">
            <a:spAutoFit/>
          </a:bodyPr>
          <a:lstStyle/>
          <a:p>
            <a:pPr marL="228600" indent="-228600">
              <a:lnSpc>
                <a:spcPct val="90000"/>
              </a:lnSpc>
              <a:spcBef>
                <a:spcPct val="50000"/>
              </a:spcBef>
              <a:buFontTx/>
              <a:buChar char="•"/>
            </a:pPr>
            <a:r>
              <a:rPr lang="en-US" sz="2000" dirty="0">
                <a:solidFill>
                  <a:srgbClr val="3A3F50"/>
                </a:solidFill>
              </a:rPr>
              <a:t>Can use text or numerical data as input</a:t>
            </a:r>
          </a:p>
          <a:p>
            <a:pPr marL="228600" indent="-228600">
              <a:lnSpc>
                <a:spcPct val="90000"/>
              </a:lnSpc>
              <a:spcBef>
                <a:spcPct val="50000"/>
              </a:spcBef>
              <a:buFontTx/>
              <a:buChar char="•"/>
            </a:pPr>
            <a:r>
              <a:rPr lang="en-US" sz="2000" dirty="0">
                <a:solidFill>
                  <a:srgbClr val="3A3F50"/>
                </a:solidFill>
              </a:rPr>
              <a:t>Creates prioritized bar chart</a:t>
            </a:r>
          </a:p>
          <a:p>
            <a:pPr marL="228600" indent="-228600">
              <a:lnSpc>
                <a:spcPct val="90000"/>
              </a:lnSpc>
              <a:spcBef>
                <a:spcPct val="50000"/>
              </a:spcBef>
              <a:buFontTx/>
              <a:buChar char="•"/>
            </a:pPr>
            <a:r>
              <a:rPr lang="en-US" sz="2000" dirty="0" smtClean="0">
                <a:solidFill>
                  <a:srgbClr val="3A3F50"/>
                </a:solidFill>
              </a:rPr>
              <a:t>Cumulative </a:t>
            </a:r>
            <a:r>
              <a:rPr lang="en-US" sz="2000" dirty="0">
                <a:solidFill>
                  <a:srgbClr val="3A3F50"/>
                </a:solidFill>
              </a:rPr>
              <a:t>percentage line (red) shows the added contribution of each category</a:t>
            </a:r>
          </a:p>
        </p:txBody>
      </p:sp>
      <p:sp>
        <p:nvSpPr>
          <p:cNvPr id="15" name="Text Box 12"/>
          <p:cNvSpPr txBox="1">
            <a:spLocks noChangeArrowheads="1"/>
          </p:cNvSpPr>
          <p:nvPr/>
        </p:nvSpPr>
        <p:spPr bwMode="auto">
          <a:xfrm>
            <a:off x="2453121" y="5156410"/>
            <a:ext cx="3855936" cy="1015663"/>
          </a:xfrm>
          <a:prstGeom prst="rect">
            <a:avLst/>
          </a:prstGeom>
          <a:noFill/>
          <a:ln w="9525">
            <a:noFill/>
            <a:miter lim="800000"/>
            <a:headEnd/>
            <a:tailEnd/>
          </a:ln>
        </p:spPr>
        <p:txBody>
          <a:bodyPr wrap="square">
            <a:spAutoFit/>
          </a:bodyPr>
          <a:lstStyle/>
          <a:p>
            <a:pPr marL="285750" indent="-285750">
              <a:spcBef>
                <a:spcPct val="50000"/>
              </a:spcBef>
              <a:buFont typeface="Arial" panose="020B0604020202020204" pitchFamily="34" charset="0"/>
              <a:buChar char="•"/>
            </a:pPr>
            <a:r>
              <a:rPr lang="en-US" sz="2000" dirty="0">
                <a:solidFill>
                  <a:srgbClr val="3A3F50"/>
                </a:solidFill>
              </a:rPr>
              <a:t>None – this is the primary graphical tool for discrete data</a:t>
            </a:r>
          </a:p>
        </p:txBody>
      </p:sp>
      <p:pic>
        <p:nvPicPr>
          <p:cNvPr id="2" name="Picture 1"/>
          <p:cNvPicPr>
            <a:picLocks noChangeAspect="1"/>
          </p:cNvPicPr>
          <p:nvPr/>
        </p:nvPicPr>
        <p:blipFill>
          <a:blip r:embed="rId4"/>
          <a:stretch>
            <a:fillRect/>
          </a:stretch>
        </p:blipFill>
        <p:spPr>
          <a:xfrm>
            <a:off x="6461125" y="1454149"/>
            <a:ext cx="5487374" cy="4717923"/>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25303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76838" y="1469250"/>
            <a:ext cx="9490842" cy="3985619"/>
          </a:xfrm>
          <a:prstGeom prst="rect">
            <a:avLst/>
          </a:prstGeom>
        </p:spPr>
      </p:pic>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32</a:t>
            </a:fld>
            <a:endParaRPr dirty="0">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Pareto Chart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12" name="Text Box 8"/>
          <p:cNvSpPr txBox="1">
            <a:spLocks noChangeArrowheads="1"/>
          </p:cNvSpPr>
          <p:nvPr/>
        </p:nvSpPr>
        <p:spPr bwMode="auto">
          <a:xfrm>
            <a:off x="640811" y="862546"/>
            <a:ext cx="10170710"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prstClr val="black"/>
                </a:solidFill>
              </a:rPr>
              <a:t>Output:</a:t>
            </a:r>
            <a:r>
              <a:rPr lang="en-US" sz="2000" b="1" i="1" dirty="0">
                <a:solidFill>
                  <a:prstClr val="black"/>
                </a:solidFill>
              </a:rPr>
              <a:t>-  Pareto Chart of ‘SHIFTS’ by </a:t>
            </a:r>
            <a:r>
              <a:rPr lang="en-US" sz="2000" b="1" i="1" dirty="0" smtClean="0">
                <a:solidFill>
                  <a:prstClr val="black"/>
                </a:solidFill>
              </a:rPr>
              <a:t>‘CSAT Score’</a:t>
            </a:r>
            <a:endParaRPr lang="en-US" sz="2000" b="1" i="1" dirty="0">
              <a:solidFill>
                <a:prstClr val="black"/>
              </a:solidFill>
            </a:endParaRPr>
          </a:p>
        </p:txBody>
      </p:sp>
      <p:sp>
        <p:nvSpPr>
          <p:cNvPr id="9" name="Text Box 4"/>
          <p:cNvSpPr txBox="1">
            <a:spLocks noChangeArrowheads="1"/>
          </p:cNvSpPr>
          <p:nvPr/>
        </p:nvSpPr>
        <p:spPr bwMode="auto">
          <a:xfrm>
            <a:off x="640811" y="5661463"/>
            <a:ext cx="10498750" cy="58477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smtClean="0">
                <a:solidFill>
                  <a:prstClr val="black"/>
                </a:solidFill>
              </a:rPr>
              <a:t>Interpretation</a:t>
            </a:r>
            <a:r>
              <a:rPr lang="en-US" sz="1600" b="1" i="1" dirty="0" smtClean="0">
                <a:solidFill>
                  <a:prstClr val="black"/>
                </a:solidFill>
              </a:rPr>
              <a:t>: Here from </a:t>
            </a:r>
            <a:r>
              <a:rPr lang="en-US" sz="1600" b="1" i="1" dirty="0" err="1" smtClean="0">
                <a:solidFill>
                  <a:prstClr val="black"/>
                </a:solidFill>
              </a:rPr>
              <a:t>pareto</a:t>
            </a:r>
            <a:r>
              <a:rPr lang="en-US" sz="1600" b="1" i="1" dirty="0" smtClean="0">
                <a:solidFill>
                  <a:prstClr val="black"/>
                </a:solidFill>
              </a:rPr>
              <a:t> chart we can observe that night shift has more incidences of not meeting CSAT score</a:t>
            </a:r>
            <a:endParaRPr lang="en-US" sz="1600" b="1" i="1" dirty="0">
              <a:solidFill>
                <a:prstClr val="black"/>
              </a:solidFill>
            </a:endParaRPr>
          </a:p>
        </p:txBody>
      </p:sp>
    </p:spTree>
    <p:extLst>
      <p:ext uri="{BB962C8B-B14F-4D97-AF65-F5344CB8AC3E}">
        <p14:creationId xmlns:p14="http://schemas.microsoft.com/office/powerpoint/2010/main" val="39964300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33</a:t>
            </a:fld>
            <a:endParaRPr dirty="0">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Pareto Chart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12" name="Text Box 8"/>
          <p:cNvSpPr txBox="1">
            <a:spLocks noChangeArrowheads="1"/>
          </p:cNvSpPr>
          <p:nvPr/>
        </p:nvSpPr>
        <p:spPr bwMode="auto">
          <a:xfrm>
            <a:off x="640811" y="962050"/>
            <a:ext cx="10170710"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prstClr val="black"/>
                </a:solidFill>
              </a:rPr>
              <a:t>Output:</a:t>
            </a:r>
            <a:r>
              <a:rPr lang="en-US" sz="2000" b="1" i="1" dirty="0">
                <a:solidFill>
                  <a:prstClr val="black"/>
                </a:solidFill>
              </a:rPr>
              <a:t>-  Pareto Chart of </a:t>
            </a:r>
            <a:r>
              <a:rPr lang="en-US" sz="2000" b="1" i="1" dirty="0" smtClean="0">
                <a:solidFill>
                  <a:prstClr val="black"/>
                </a:solidFill>
              </a:rPr>
              <a:t>‘Day of the week’ </a:t>
            </a:r>
            <a:r>
              <a:rPr lang="en-US" sz="2000" b="1" i="1" dirty="0">
                <a:solidFill>
                  <a:prstClr val="black"/>
                </a:solidFill>
              </a:rPr>
              <a:t>by </a:t>
            </a:r>
            <a:r>
              <a:rPr lang="en-US" sz="2000" b="1" i="1" dirty="0" smtClean="0">
                <a:solidFill>
                  <a:prstClr val="black"/>
                </a:solidFill>
              </a:rPr>
              <a:t>‘CSAT Score’</a:t>
            </a:r>
            <a:endParaRPr lang="en-US" sz="2000" b="1" i="1" dirty="0">
              <a:solidFill>
                <a:prstClr val="black"/>
              </a:solidFill>
            </a:endParaRPr>
          </a:p>
        </p:txBody>
      </p:sp>
      <p:sp>
        <p:nvSpPr>
          <p:cNvPr id="8" name="Text Box 4"/>
          <p:cNvSpPr txBox="1">
            <a:spLocks noChangeArrowheads="1"/>
          </p:cNvSpPr>
          <p:nvPr/>
        </p:nvSpPr>
        <p:spPr bwMode="auto">
          <a:xfrm>
            <a:off x="817273" y="5677882"/>
            <a:ext cx="10498750" cy="58477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smtClean="0">
                <a:solidFill>
                  <a:prstClr val="black"/>
                </a:solidFill>
              </a:rPr>
              <a:t>Interpretation</a:t>
            </a:r>
            <a:r>
              <a:rPr lang="en-US" sz="1600" b="1" i="1" dirty="0" smtClean="0">
                <a:solidFill>
                  <a:prstClr val="black"/>
                </a:solidFill>
              </a:rPr>
              <a:t>: Here from </a:t>
            </a:r>
            <a:r>
              <a:rPr lang="en-US" sz="1600" b="1" i="1" dirty="0" err="1" smtClean="0">
                <a:solidFill>
                  <a:prstClr val="black"/>
                </a:solidFill>
              </a:rPr>
              <a:t>pareto</a:t>
            </a:r>
            <a:r>
              <a:rPr lang="en-US" sz="1600" b="1" i="1" dirty="0" smtClean="0">
                <a:solidFill>
                  <a:prstClr val="black"/>
                </a:solidFill>
              </a:rPr>
              <a:t> chart we can observe that Thursday has more incidences of not meeting CSAT Score</a:t>
            </a:r>
            <a:endParaRPr lang="en-US" sz="1600" b="1" i="1" dirty="0">
              <a:solidFill>
                <a:prstClr val="black"/>
              </a:solidFill>
            </a:endParaRPr>
          </a:p>
        </p:txBody>
      </p:sp>
      <p:sp>
        <p:nvSpPr>
          <p:cNvPr id="9" name="Rectangle 8"/>
          <p:cNvSpPr/>
          <p:nvPr/>
        </p:nvSpPr>
        <p:spPr>
          <a:xfrm>
            <a:off x="817272" y="1564264"/>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sp>
        <p:nvSpPr>
          <p:cNvPr id="11" name="Rectangle 10"/>
          <p:cNvSpPr/>
          <p:nvPr/>
        </p:nvSpPr>
        <p:spPr>
          <a:xfrm>
            <a:off x="4317001" y="3288103"/>
            <a:ext cx="349929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rgbClr val="FF0000"/>
                </a:solidFill>
                <a:latin typeface="Bodoni MT" panose="02070603080606020203" pitchFamily="18" charset="0"/>
              </a:rPr>
              <a:t>PASTE MINITAB </a:t>
            </a:r>
            <a:r>
              <a:rPr lang="en-US" b="1" dirty="0" smtClean="0">
                <a:solidFill>
                  <a:srgbClr val="FF0000"/>
                </a:solidFill>
                <a:latin typeface="Bodoni MT" panose="02070603080606020203" pitchFamily="18" charset="0"/>
              </a:rPr>
              <a:t>GRAPH </a:t>
            </a:r>
            <a:r>
              <a:rPr lang="en-US" b="1" dirty="0">
                <a:solidFill>
                  <a:srgbClr val="FF0000"/>
                </a:solidFill>
                <a:latin typeface="Bodoni MT" panose="02070603080606020203" pitchFamily="18" charset="0"/>
              </a:rPr>
              <a:t>HERE</a:t>
            </a: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438" y="1603375"/>
            <a:ext cx="7160655" cy="385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58035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34</a:t>
            </a:fld>
            <a:endParaRPr dirty="0">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Pareto Chart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ext Box 8"/>
          <p:cNvSpPr txBox="1">
            <a:spLocks noChangeArrowheads="1"/>
          </p:cNvSpPr>
          <p:nvPr/>
        </p:nvSpPr>
        <p:spPr bwMode="auto">
          <a:xfrm>
            <a:off x="640811" y="941485"/>
            <a:ext cx="10170710"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prstClr val="black"/>
                </a:solidFill>
              </a:rPr>
              <a:t>Output:</a:t>
            </a:r>
            <a:r>
              <a:rPr lang="en-US" sz="2000" b="1" i="1" dirty="0">
                <a:solidFill>
                  <a:prstClr val="black"/>
                </a:solidFill>
              </a:rPr>
              <a:t>-  Pareto Chart of </a:t>
            </a:r>
            <a:r>
              <a:rPr lang="en-US" sz="2000" b="1" i="1" dirty="0" smtClean="0">
                <a:solidFill>
                  <a:prstClr val="black"/>
                </a:solidFill>
              </a:rPr>
              <a:t>‘Educational Background’ </a:t>
            </a:r>
            <a:r>
              <a:rPr lang="en-US" sz="2000" b="1" i="1" dirty="0">
                <a:solidFill>
                  <a:prstClr val="black"/>
                </a:solidFill>
              </a:rPr>
              <a:t>by </a:t>
            </a:r>
            <a:r>
              <a:rPr lang="en-US" sz="2000" b="1" i="1" dirty="0" smtClean="0">
                <a:solidFill>
                  <a:prstClr val="black"/>
                </a:solidFill>
              </a:rPr>
              <a:t>‘CSAT Score’</a:t>
            </a:r>
            <a:endParaRPr lang="en-US" sz="2000" b="1" i="1" dirty="0">
              <a:solidFill>
                <a:prstClr val="black"/>
              </a:solidFill>
            </a:endParaRPr>
          </a:p>
        </p:txBody>
      </p:sp>
      <p:sp>
        <p:nvSpPr>
          <p:cNvPr id="8" name="Text Box 4"/>
          <p:cNvSpPr txBox="1">
            <a:spLocks noChangeArrowheads="1"/>
          </p:cNvSpPr>
          <p:nvPr/>
        </p:nvSpPr>
        <p:spPr bwMode="auto">
          <a:xfrm>
            <a:off x="817273" y="5677882"/>
            <a:ext cx="10498750" cy="58477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a:solidFill>
                  <a:prstClr val="black"/>
                </a:solidFill>
              </a:rPr>
              <a:t>Interpretation</a:t>
            </a:r>
            <a:r>
              <a:rPr lang="en-US" sz="1600" b="1" i="1" dirty="0" smtClean="0">
                <a:solidFill>
                  <a:prstClr val="black"/>
                </a:solidFill>
              </a:rPr>
              <a:t>: Here from Pareto chart we can observe that people with PG educational background has more incidences of not meeting CSAT Score.</a:t>
            </a:r>
            <a:endParaRPr lang="en-US" sz="1600" b="1" i="1" dirty="0">
              <a:solidFill>
                <a:prstClr val="black"/>
              </a:solidFill>
            </a:endParaRPr>
          </a:p>
        </p:txBody>
      </p:sp>
      <p:sp>
        <p:nvSpPr>
          <p:cNvPr id="10" name="Rectangle 9"/>
          <p:cNvSpPr/>
          <p:nvPr/>
        </p:nvSpPr>
        <p:spPr>
          <a:xfrm>
            <a:off x="817272" y="1564264"/>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sp>
        <p:nvSpPr>
          <p:cNvPr id="12" name="Rectangle 11"/>
          <p:cNvSpPr/>
          <p:nvPr/>
        </p:nvSpPr>
        <p:spPr>
          <a:xfrm>
            <a:off x="4317001" y="3288103"/>
            <a:ext cx="349929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rgbClr val="FF0000"/>
                </a:solidFill>
                <a:latin typeface="Bodoni MT" panose="02070603080606020203" pitchFamily="18" charset="0"/>
              </a:rPr>
              <a:t>PASTE MINITAB </a:t>
            </a:r>
            <a:r>
              <a:rPr lang="en-US" b="1" dirty="0" smtClean="0">
                <a:solidFill>
                  <a:srgbClr val="FF0000"/>
                </a:solidFill>
                <a:latin typeface="Bodoni MT" panose="02070603080606020203" pitchFamily="18" charset="0"/>
              </a:rPr>
              <a:t>GRAPH </a:t>
            </a:r>
            <a:r>
              <a:rPr lang="en-US" b="1" dirty="0">
                <a:solidFill>
                  <a:srgbClr val="FF0000"/>
                </a:solidFill>
                <a:latin typeface="Bodoni MT" panose="02070603080606020203" pitchFamily="18" charset="0"/>
              </a:rPr>
              <a:t>HERE</a:t>
            </a:r>
          </a:p>
        </p:txBody>
      </p: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439" y="1603375"/>
            <a:ext cx="7765961" cy="385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14114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35</a:t>
            </a:fld>
            <a:endParaRPr dirty="0">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Pareto Chart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ext Box 8"/>
          <p:cNvSpPr txBox="1">
            <a:spLocks noChangeArrowheads="1"/>
          </p:cNvSpPr>
          <p:nvPr/>
        </p:nvSpPr>
        <p:spPr bwMode="auto">
          <a:xfrm>
            <a:off x="640811" y="867547"/>
            <a:ext cx="10170710"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prstClr val="black"/>
                </a:solidFill>
              </a:rPr>
              <a:t>Output:</a:t>
            </a:r>
            <a:r>
              <a:rPr lang="en-US" sz="2000" b="1" i="1" dirty="0">
                <a:solidFill>
                  <a:prstClr val="black"/>
                </a:solidFill>
              </a:rPr>
              <a:t>-  Pareto Chart of </a:t>
            </a:r>
            <a:r>
              <a:rPr lang="en-US" sz="2000" b="1" i="1" dirty="0" smtClean="0">
                <a:solidFill>
                  <a:prstClr val="black"/>
                </a:solidFill>
              </a:rPr>
              <a:t>‘Gender’ </a:t>
            </a:r>
            <a:r>
              <a:rPr lang="en-US" sz="2000" b="1" i="1" dirty="0">
                <a:solidFill>
                  <a:prstClr val="black"/>
                </a:solidFill>
              </a:rPr>
              <a:t>by </a:t>
            </a:r>
            <a:r>
              <a:rPr lang="en-US" sz="2000" b="1" i="1" dirty="0" smtClean="0">
                <a:solidFill>
                  <a:prstClr val="black"/>
                </a:solidFill>
              </a:rPr>
              <a:t>‘CSAT Score’</a:t>
            </a:r>
            <a:endParaRPr lang="en-US" sz="2000" b="1" i="1" dirty="0">
              <a:solidFill>
                <a:prstClr val="black"/>
              </a:solidFill>
            </a:endParaRPr>
          </a:p>
        </p:txBody>
      </p:sp>
      <p:sp>
        <p:nvSpPr>
          <p:cNvPr id="8" name="Text Box 4"/>
          <p:cNvSpPr txBox="1">
            <a:spLocks noChangeArrowheads="1"/>
          </p:cNvSpPr>
          <p:nvPr/>
        </p:nvSpPr>
        <p:spPr bwMode="auto">
          <a:xfrm>
            <a:off x="817273" y="5677882"/>
            <a:ext cx="10498750" cy="58477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smtClean="0">
                <a:solidFill>
                  <a:prstClr val="black"/>
                </a:solidFill>
              </a:rPr>
              <a:t>Interpretation</a:t>
            </a:r>
            <a:r>
              <a:rPr lang="en-US" sz="1600" b="1" i="1" dirty="0" smtClean="0">
                <a:solidFill>
                  <a:prstClr val="black"/>
                </a:solidFill>
              </a:rPr>
              <a:t>: Here from Pareto chart we can observe that male employees has more incidences of not meeting CSAT Score.</a:t>
            </a:r>
            <a:endParaRPr lang="en-US" sz="1600" b="1" i="1" dirty="0">
              <a:solidFill>
                <a:prstClr val="black"/>
              </a:solidFill>
            </a:endParaRPr>
          </a:p>
        </p:txBody>
      </p:sp>
      <p:sp>
        <p:nvSpPr>
          <p:cNvPr id="10" name="Rectangle 9"/>
          <p:cNvSpPr/>
          <p:nvPr/>
        </p:nvSpPr>
        <p:spPr>
          <a:xfrm>
            <a:off x="817272" y="1564264"/>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sp>
        <p:nvSpPr>
          <p:cNvPr id="12" name="Rectangle 11"/>
          <p:cNvSpPr/>
          <p:nvPr/>
        </p:nvSpPr>
        <p:spPr>
          <a:xfrm>
            <a:off x="4317001" y="3288103"/>
            <a:ext cx="349929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rgbClr val="FF0000"/>
                </a:solidFill>
                <a:latin typeface="Bodoni MT" panose="02070603080606020203" pitchFamily="18" charset="0"/>
              </a:rPr>
              <a:t>PASTE MINITAB </a:t>
            </a:r>
            <a:r>
              <a:rPr lang="en-US" b="1" dirty="0" smtClean="0">
                <a:solidFill>
                  <a:srgbClr val="FF0000"/>
                </a:solidFill>
                <a:latin typeface="Bodoni MT" panose="02070603080606020203" pitchFamily="18" charset="0"/>
              </a:rPr>
              <a:t>GRAPH </a:t>
            </a:r>
            <a:r>
              <a:rPr lang="en-US" b="1" dirty="0">
                <a:solidFill>
                  <a:srgbClr val="FF0000"/>
                </a:solidFill>
                <a:latin typeface="Bodoni MT" panose="02070603080606020203" pitchFamily="18" charset="0"/>
              </a:rPr>
              <a:t>HERE</a:t>
            </a:r>
          </a:p>
        </p:txBody>
      </p:sp>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561" y="1603375"/>
            <a:ext cx="7765960" cy="385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11539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36</a:t>
            </a:fld>
            <a:endParaRPr dirty="0">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Pareto Chart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ext Box 8"/>
          <p:cNvSpPr txBox="1">
            <a:spLocks noChangeArrowheads="1"/>
          </p:cNvSpPr>
          <p:nvPr/>
        </p:nvSpPr>
        <p:spPr bwMode="auto">
          <a:xfrm>
            <a:off x="514687" y="867547"/>
            <a:ext cx="10170710"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prstClr val="black"/>
                </a:solidFill>
              </a:rPr>
              <a:t>Output:</a:t>
            </a:r>
            <a:r>
              <a:rPr lang="en-US" sz="2000" b="1" i="1" dirty="0">
                <a:solidFill>
                  <a:prstClr val="black"/>
                </a:solidFill>
              </a:rPr>
              <a:t>-  Pareto Chart of </a:t>
            </a:r>
            <a:r>
              <a:rPr lang="en-US" sz="2000" b="1" i="1" dirty="0" smtClean="0">
                <a:solidFill>
                  <a:prstClr val="black"/>
                </a:solidFill>
              </a:rPr>
              <a:t>‘Experience’ </a:t>
            </a:r>
            <a:r>
              <a:rPr lang="en-US" sz="2000" b="1" i="1" dirty="0">
                <a:solidFill>
                  <a:prstClr val="black"/>
                </a:solidFill>
              </a:rPr>
              <a:t>by </a:t>
            </a:r>
            <a:r>
              <a:rPr lang="en-US" sz="2000" b="1" i="1" dirty="0" smtClean="0">
                <a:solidFill>
                  <a:prstClr val="black"/>
                </a:solidFill>
              </a:rPr>
              <a:t>‘CSAT Score’</a:t>
            </a:r>
            <a:endParaRPr lang="en-US" sz="2000" b="1" i="1" dirty="0">
              <a:solidFill>
                <a:prstClr val="black"/>
              </a:solidFill>
            </a:endParaRPr>
          </a:p>
        </p:txBody>
      </p:sp>
      <p:sp>
        <p:nvSpPr>
          <p:cNvPr id="8" name="Text Box 4"/>
          <p:cNvSpPr txBox="1">
            <a:spLocks noChangeArrowheads="1"/>
          </p:cNvSpPr>
          <p:nvPr/>
        </p:nvSpPr>
        <p:spPr bwMode="auto">
          <a:xfrm>
            <a:off x="817273" y="5677882"/>
            <a:ext cx="10498750" cy="58477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a:solidFill>
                  <a:prstClr val="black"/>
                </a:solidFill>
              </a:rPr>
              <a:t>Interpretation</a:t>
            </a:r>
            <a:r>
              <a:rPr lang="en-US" sz="1600" b="1" i="1" dirty="0" smtClean="0">
                <a:solidFill>
                  <a:prstClr val="black"/>
                </a:solidFill>
              </a:rPr>
              <a:t>: Here from Pareto Chart we can observe that Experience (6-24) months has more incidences of not </a:t>
            </a:r>
            <a:r>
              <a:rPr lang="en-US" sz="1600" b="1" i="1" dirty="0">
                <a:solidFill>
                  <a:prstClr val="black"/>
                </a:solidFill>
              </a:rPr>
              <a:t>m</a:t>
            </a:r>
            <a:r>
              <a:rPr lang="en-US" sz="1600" b="1" i="1" dirty="0" smtClean="0">
                <a:solidFill>
                  <a:prstClr val="black"/>
                </a:solidFill>
              </a:rPr>
              <a:t>eeting CSAT Score.</a:t>
            </a:r>
            <a:endParaRPr lang="en-US" sz="1600" b="1" i="1" dirty="0">
              <a:solidFill>
                <a:prstClr val="black"/>
              </a:solidFill>
            </a:endParaRPr>
          </a:p>
        </p:txBody>
      </p:sp>
      <p:sp>
        <p:nvSpPr>
          <p:cNvPr id="10" name="Rectangle 9"/>
          <p:cNvSpPr/>
          <p:nvPr/>
        </p:nvSpPr>
        <p:spPr>
          <a:xfrm>
            <a:off x="817272" y="1564264"/>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sp>
        <p:nvSpPr>
          <p:cNvPr id="12" name="Rectangle 11"/>
          <p:cNvSpPr/>
          <p:nvPr/>
        </p:nvSpPr>
        <p:spPr>
          <a:xfrm>
            <a:off x="4317001" y="3288103"/>
            <a:ext cx="349929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rgbClr val="FF0000"/>
                </a:solidFill>
                <a:latin typeface="Bodoni MT" panose="02070603080606020203" pitchFamily="18" charset="0"/>
              </a:rPr>
              <a:t>PASTE MINITAB </a:t>
            </a:r>
            <a:r>
              <a:rPr lang="en-US" b="1" dirty="0" smtClean="0">
                <a:solidFill>
                  <a:srgbClr val="FF0000"/>
                </a:solidFill>
                <a:latin typeface="Bodoni MT" panose="02070603080606020203" pitchFamily="18" charset="0"/>
              </a:rPr>
              <a:t>GRAPH </a:t>
            </a:r>
            <a:r>
              <a:rPr lang="en-US" b="1" dirty="0">
                <a:solidFill>
                  <a:srgbClr val="FF0000"/>
                </a:solidFill>
                <a:latin typeface="Bodoni MT" panose="02070603080606020203" pitchFamily="18" charset="0"/>
              </a:rPr>
              <a:t>HERE</a:t>
            </a:r>
          </a:p>
        </p:txBody>
      </p:sp>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8045" y="1603375"/>
            <a:ext cx="7534141" cy="385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32135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37</a:t>
            </a:fld>
            <a:endParaRPr dirty="0">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Pareto Chart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ext Box 8"/>
          <p:cNvSpPr txBox="1">
            <a:spLocks noChangeArrowheads="1"/>
          </p:cNvSpPr>
          <p:nvPr/>
        </p:nvSpPr>
        <p:spPr bwMode="auto">
          <a:xfrm>
            <a:off x="439588" y="906405"/>
            <a:ext cx="10170710"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prstClr val="black"/>
                </a:solidFill>
              </a:rPr>
              <a:t>Output:</a:t>
            </a:r>
            <a:r>
              <a:rPr lang="en-US" sz="2000" b="1" i="1" dirty="0">
                <a:solidFill>
                  <a:prstClr val="black"/>
                </a:solidFill>
              </a:rPr>
              <a:t>-  Pareto Chart of </a:t>
            </a:r>
            <a:r>
              <a:rPr lang="en-US" sz="2000" b="1" i="1" dirty="0" smtClean="0">
                <a:solidFill>
                  <a:prstClr val="black"/>
                </a:solidFill>
              </a:rPr>
              <a:t>‘TL’ </a:t>
            </a:r>
            <a:r>
              <a:rPr lang="en-US" sz="2000" b="1" i="1" dirty="0">
                <a:solidFill>
                  <a:prstClr val="black"/>
                </a:solidFill>
              </a:rPr>
              <a:t>by </a:t>
            </a:r>
            <a:r>
              <a:rPr lang="en-US" sz="2000" b="1" i="1" dirty="0" smtClean="0">
                <a:solidFill>
                  <a:prstClr val="black"/>
                </a:solidFill>
              </a:rPr>
              <a:t>‘CSAT Score’</a:t>
            </a:r>
            <a:endParaRPr lang="en-US" sz="2000" b="1" i="1" dirty="0">
              <a:solidFill>
                <a:prstClr val="black"/>
              </a:solidFill>
            </a:endParaRPr>
          </a:p>
        </p:txBody>
      </p:sp>
      <p:sp>
        <p:nvSpPr>
          <p:cNvPr id="8" name="Text Box 4"/>
          <p:cNvSpPr txBox="1">
            <a:spLocks noChangeArrowheads="1"/>
          </p:cNvSpPr>
          <p:nvPr/>
        </p:nvSpPr>
        <p:spPr bwMode="auto">
          <a:xfrm>
            <a:off x="817273" y="5677882"/>
            <a:ext cx="10498750" cy="58477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a:solidFill>
                  <a:prstClr val="black"/>
                </a:solidFill>
              </a:rPr>
              <a:t>Interpretation</a:t>
            </a:r>
            <a:r>
              <a:rPr lang="en-US" sz="1600" b="1" i="1" dirty="0">
                <a:solidFill>
                  <a:prstClr val="black"/>
                </a:solidFill>
              </a:rPr>
              <a:t>: Here from Pareto Chart we can observe that </a:t>
            </a:r>
            <a:r>
              <a:rPr lang="en-US" sz="1600" b="1" i="1" dirty="0" smtClean="0">
                <a:solidFill>
                  <a:prstClr val="black"/>
                </a:solidFill>
              </a:rPr>
              <a:t>fourth team lead has </a:t>
            </a:r>
            <a:r>
              <a:rPr lang="en-US" sz="1600" b="1" i="1" dirty="0">
                <a:solidFill>
                  <a:prstClr val="black"/>
                </a:solidFill>
              </a:rPr>
              <a:t>more incidences of not meeting CSAT Score</a:t>
            </a:r>
          </a:p>
        </p:txBody>
      </p:sp>
      <p:sp>
        <p:nvSpPr>
          <p:cNvPr id="10" name="Rectangle 9"/>
          <p:cNvSpPr/>
          <p:nvPr/>
        </p:nvSpPr>
        <p:spPr>
          <a:xfrm>
            <a:off x="817272" y="1564264"/>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sp>
        <p:nvSpPr>
          <p:cNvPr id="12" name="Rectangle 11"/>
          <p:cNvSpPr/>
          <p:nvPr/>
        </p:nvSpPr>
        <p:spPr>
          <a:xfrm>
            <a:off x="4317001" y="3288103"/>
            <a:ext cx="349929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rgbClr val="FF0000"/>
                </a:solidFill>
                <a:latin typeface="Bodoni MT" panose="02070603080606020203" pitchFamily="18" charset="0"/>
              </a:rPr>
              <a:t>PASTE MINITAB </a:t>
            </a:r>
            <a:r>
              <a:rPr lang="en-US" b="1" dirty="0" smtClean="0">
                <a:solidFill>
                  <a:srgbClr val="FF0000"/>
                </a:solidFill>
                <a:latin typeface="Bodoni MT" panose="02070603080606020203" pitchFamily="18" charset="0"/>
              </a:rPr>
              <a:t>GRAPH </a:t>
            </a:r>
            <a:r>
              <a:rPr lang="en-US" b="1" dirty="0">
                <a:solidFill>
                  <a:srgbClr val="FF0000"/>
                </a:solidFill>
                <a:latin typeface="Bodoni MT" panose="02070603080606020203" pitchFamily="18" charset="0"/>
              </a:rPr>
              <a:t>HERE</a:t>
            </a:r>
          </a:p>
        </p:txBody>
      </p:sp>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8197" y="1603375"/>
            <a:ext cx="7405352" cy="385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67103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38</a:t>
            </a:fld>
            <a:endParaRPr dirty="0">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Pareto Chart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ext Box 8"/>
          <p:cNvSpPr txBox="1">
            <a:spLocks noChangeArrowheads="1"/>
          </p:cNvSpPr>
          <p:nvPr/>
        </p:nvSpPr>
        <p:spPr bwMode="auto">
          <a:xfrm>
            <a:off x="530452" y="867547"/>
            <a:ext cx="10170710"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prstClr val="black"/>
                </a:solidFill>
              </a:rPr>
              <a:t>Output:</a:t>
            </a:r>
            <a:r>
              <a:rPr lang="en-US" sz="2000" b="1" i="1" dirty="0">
                <a:solidFill>
                  <a:prstClr val="black"/>
                </a:solidFill>
              </a:rPr>
              <a:t>-  Pareto Chart of ‘SHIFTS’ by </a:t>
            </a:r>
            <a:r>
              <a:rPr lang="en-US" sz="2000" b="1" i="1" dirty="0" smtClean="0">
                <a:solidFill>
                  <a:prstClr val="black"/>
                </a:solidFill>
              </a:rPr>
              <a:t>‘CSAT Score’</a:t>
            </a:r>
            <a:endParaRPr lang="en-US" sz="2000" b="1" i="1" dirty="0">
              <a:solidFill>
                <a:prstClr val="black"/>
              </a:solidFill>
            </a:endParaRPr>
          </a:p>
        </p:txBody>
      </p:sp>
      <p:sp>
        <p:nvSpPr>
          <p:cNvPr id="8" name="Text Box 4"/>
          <p:cNvSpPr txBox="1">
            <a:spLocks noChangeArrowheads="1"/>
          </p:cNvSpPr>
          <p:nvPr/>
        </p:nvSpPr>
        <p:spPr bwMode="auto">
          <a:xfrm>
            <a:off x="817273" y="5677882"/>
            <a:ext cx="10498750" cy="58477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a:solidFill>
                  <a:prstClr val="black"/>
                </a:solidFill>
              </a:rPr>
              <a:t>Interpretation</a:t>
            </a:r>
            <a:r>
              <a:rPr lang="en-US" sz="1600" b="1" i="1" dirty="0">
                <a:solidFill>
                  <a:prstClr val="black"/>
                </a:solidFill>
              </a:rPr>
              <a:t>: Here from Pareto Chart we can observe that </a:t>
            </a:r>
            <a:r>
              <a:rPr lang="en-US" sz="1600" b="1" i="1" dirty="0" smtClean="0">
                <a:solidFill>
                  <a:prstClr val="black"/>
                </a:solidFill>
              </a:rPr>
              <a:t>night shifts has </a:t>
            </a:r>
            <a:r>
              <a:rPr lang="en-US" sz="1600" b="1" i="1" dirty="0">
                <a:solidFill>
                  <a:prstClr val="black"/>
                </a:solidFill>
              </a:rPr>
              <a:t>more incidences of not meeting CSAT Score</a:t>
            </a:r>
          </a:p>
        </p:txBody>
      </p:sp>
      <p:sp>
        <p:nvSpPr>
          <p:cNvPr id="10" name="Rectangle 9"/>
          <p:cNvSpPr/>
          <p:nvPr/>
        </p:nvSpPr>
        <p:spPr>
          <a:xfrm>
            <a:off x="817272" y="1564264"/>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sp>
        <p:nvSpPr>
          <p:cNvPr id="12" name="Rectangle 11"/>
          <p:cNvSpPr/>
          <p:nvPr/>
        </p:nvSpPr>
        <p:spPr>
          <a:xfrm>
            <a:off x="4317001" y="3288103"/>
            <a:ext cx="349929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rgbClr val="FF0000"/>
                </a:solidFill>
                <a:latin typeface="Bodoni MT" panose="02070603080606020203" pitchFamily="18" charset="0"/>
              </a:rPr>
              <a:t>PASTE MINITAB </a:t>
            </a:r>
            <a:r>
              <a:rPr lang="en-US" b="1" dirty="0" smtClean="0">
                <a:solidFill>
                  <a:srgbClr val="FF0000"/>
                </a:solidFill>
                <a:latin typeface="Bodoni MT" panose="02070603080606020203" pitchFamily="18" charset="0"/>
              </a:rPr>
              <a:t>GRAPH </a:t>
            </a:r>
            <a:r>
              <a:rPr lang="en-US" b="1" dirty="0">
                <a:solidFill>
                  <a:srgbClr val="FF0000"/>
                </a:solidFill>
                <a:latin typeface="Bodoni MT" panose="02070603080606020203" pitchFamily="18" charset="0"/>
              </a:rPr>
              <a:t>HERE</a:t>
            </a:r>
          </a:p>
        </p:txBody>
      </p:sp>
      <p:pic>
        <p:nvPicPr>
          <p:cNvPr id="25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3956" y="1603375"/>
            <a:ext cx="7186410" cy="385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021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39</a:t>
            </a:fld>
            <a:endParaRPr dirty="0">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Pareto Chart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ext Box 8"/>
          <p:cNvSpPr txBox="1">
            <a:spLocks noChangeArrowheads="1"/>
          </p:cNvSpPr>
          <p:nvPr/>
        </p:nvSpPr>
        <p:spPr bwMode="auto">
          <a:xfrm>
            <a:off x="640811" y="867547"/>
            <a:ext cx="10170710"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prstClr val="black"/>
                </a:solidFill>
              </a:rPr>
              <a:t>Output:</a:t>
            </a:r>
            <a:r>
              <a:rPr lang="en-US" sz="2000" b="1" i="1" dirty="0">
                <a:solidFill>
                  <a:prstClr val="black"/>
                </a:solidFill>
              </a:rPr>
              <a:t>-  Pareto Chart of ‘Query Holding time (IN SEC)’ by </a:t>
            </a:r>
            <a:r>
              <a:rPr lang="en-US" sz="2000" b="1" i="1" dirty="0" smtClean="0">
                <a:solidFill>
                  <a:prstClr val="black"/>
                </a:solidFill>
              </a:rPr>
              <a:t>‘CSAT Score’</a:t>
            </a:r>
            <a:endParaRPr lang="en-US" sz="2000" b="1" i="1" dirty="0">
              <a:solidFill>
                <a:prstClr val="black"/>
              </a:solidFill>
            </a:endParaRPr>
          </a:p>
        </p:txBody>
      </p:sp>
      <p:sp>
        <p:nvSpPr>
          <p:cNvPr id="8" name="Text Box 4"/>
          <p:cNvSpPr txBox="1">
            <a:spLocks noChangeArrowheads="1"/>
          </p:cNvSpPr>
          <p:nvPr/>
        </p:nvSpPr>
        <p:spPr bwMode="auto">
          <a:xfrm>
            <a:off x="817273" y="5677882"/>
            <a:ext cx="10498750" cy="58477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a:solidFill>
                  <a:prstClr val="black"/>
                </a:solidFill>
              </a:rPr>
              <a:t>Interpretation</a:t>
            </a:r>
            <a:r>
              <a:rPr lang="en-US" sz="1600" b="1" i="1" dirty="0">
                <a:solidFill>
                  <a:prstClr val="black"/>
                </a:solidFill>
              </a:rPr>
              <a:t>: Here from Pareto Chart we can observe that </a:t>
            </a:r>
            <a:r>
              <a:rPr lang="en-US" sz="1600" b="1" i="1" dirty="0" smtClean="0">
                <a:solidFill>
                  <a:prstClr val="black"/>
                </a:solidFill>
              </a:rPr>
              <a:t>Query holding time less than 60 sec has </a:t>
            </a:r>
            <a:r>
              <a:rPr lang="en-US" sz="1600" b="1" i="1" dirty="0">
                <a:solidFill>
                  <a:prstClr val="black"/>
                </a:solidFill>
              </a:rPr>
              <a:t>more incidences of not meeting CSAT Score </a:t>
            </a:r>
          </a:p>
        </p:txBody>
      </p:sp>
      <p:sp>
        <p:nvSpPr>
          <p:cNvPr id="10" name="Rectangle 9"/>
          <p:cNvSpPr/>
          <p:nvPr/>
        </p:nvSpPr>
        <p:spPr>
          <a:xfrm>
            <a:off x="817272" y="1564264"/>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sp>
        <p:nvSpPr>
          <p:cNvPr id="12" name="Rectangle 11"/>
          <p:cNvSpPr/>
          <p:nvPr/>
        </p:nvSpPr>
        <p:spPr>
          <a:xfrm>
            <a:off x="4317001" y="3288103"/>
            <a:ext cx="349929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rgbClr val="FF0000"/>
                </a:solidFill>
                <a:latin typeface="Bodoni MT" panose="02070603080606020203" pitchFamily="18" charset="0"/>
              </a:rPr>
              <a:t>PASTE MINITAB </a:t>
            </a:r>
            <a:r>
              <a:rPr lang="en-US" b="1" dirty="0" smtClean="0">
                <a:solidFill>
                  <a:srgbClr val="FF0000"/>
                </a:solidFill>
                <a:latin typeface="Bodoni MT" panose="02070603080606020203" pitchFamily="18" charset="0"/>
              </a:rPr>
              <a:t>GRAPH </a:t>
            </a:r>
            <a:r>
              <a:rPr lang="en-US" b="1" dirty="0">
                <a:solidFill>
                  <a:srgbClr val="FF0000"/>
                </a:solidFill>
                <a:latin typeface="Bodoni MT" panose="02070603080606020203" pitchFamily="18" charset="0"/>
              </a:rPr>
              <a:t>HERE</a:t>
            </a:r>
          </a:p>
        </p:txBody>
      </p:sp>
      <p:pic>
        <p:nvPicPr>
          <p:cNvPr id="266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561" y="1603375"/>
            <a:ext cx="7675808" cy="385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98901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sz="1600" b="0" i="0" u="none" strike="noStrike" kern="1200" cap="none" spc="0" normalizeH="0" baseline="0" noProof="0" dirty="0">
              <a:ln>
                <a:noFill/>
              </a:ln>
              <a:solidFill>
                <a:srgbClr val="FFFFFF"/>
              </a:solidFill>
              <a:effectLst/>
              <a:uLnTx/>
              <a:uFillTx/>
              <a:latin typeface="Barlow Light"/>
              <a:sym typeface="Barlow Light"/>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rPr>
              <a:t>Proprietary and Highly Confidential. 2020 Pursullence Global Business Solutions. All Rights Reserved</a:t>
            </a:r>
          </a:p>
        </p:txBody>
      </p:sp>
      <p:sp>
        <p:nvSpPr>
          <p:cNvPr id="13" name="Title 1"/>
          <p:cNvSpPr>
            <a:spLocks noGrp="1"/>
          </p:cNvSpPr>
          <p:nvPr>
            <p:ph type="title"/>
          </p:nvPr>
        </p:nvSpPr>
        <p:spPr>
          <a:xfrm>
            <a:off x="588260" y="575051"/>
            <a:ext cx="11421769" cy="703943"/>
          </a:xfrm>
        </p:spPr>
        <p:txBody>
          <a:bodyPr anchor="ctr"/>
          <a:lstStyle/>
          <a:p>
            <a:pPr algn="l"/>
            <a:r>
              <a:rPr lang="en-US" dirty="0" smtClean="0"/>
              <a:t>Identification of VOC and Internal -External Customers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803542497"/>
              </p:ext>
            </p:extLst>
          </p:nvPr>
        </p:nvGraphicFramePr>
        <p:xfrm>
          <a:off x="1828800" y="1531960"/>
          <a:ext cx="8788400" cy="4765485"/>
        </p:xfrm>
        <a:graphic>
          <a:graphicData uri="http://schemas.openxmlformats.org/drawingml/2006/table">
            <a:tbl>
              <a:tblPr firstRow="1" bandRow="1">
                <a:tableStyleId>{5C22544A-7EE6-4342-B048-85BDC9FD1C3A}</a:tableStyleId>
              </a:tblPr>
              <a:tblGrid>
                <a:gridCol w="3429000">
                  <a:extLst>
                    <a:ext uri="{9D8B030D-6E8A-4147-A177-3AD203B41FA5}">
                      <a16:colId xmlns="" xmlns:a16="http://schemas.microsoft.com/office/drawing/2014/main" val="2586903506"/>
                    </a:ext>
                  </a:extLst>
                </a:gridCol>
                <a:gridCol w="5359400">
                  <a:extLst>
                    <a:ext uri="{9D8B030D-6E8A-4147-A177-3AD203B41FA5}">
                      <a16:colId xmlns="" xmlns:a16="http://schemas.microsoft.com/office/drawing/2014/main" val="759917892"/>
                    </a:ext>
                  </a:extLst>
                </a:gridCol>
              </a:tblGrid>
              <a:tr h="670560">
                <a:tc>
                  <a:txBody>
                    <a:bodyPr/>
                    <a:lstStyle/>
                    <a:p>
                      <a:pPr algn="ctr"/>
                      <a:r>
                        <a:rPr lang="en-US" dirty="0" smtClean="0"/>
                        <a:t>Parameters</a:t>
                      </a:r>
                      <a:endParaRPr lang="en-US" dirty="0"/>
                    </a:p>
                  </a:txBody>
                  <a:tcPr anchor="ctr"/>
                </a:tc>
                <a:tc>
                  <a:txBody>
                    <a:bodyPr/>
                    <a:lstStyle/>
                    <a:p>
                      <a:pPr algn="ctr"/>
                      <a:r>
                        <a:rPr lang="en-US" dirty="0" smtClean="0"/>
                        <a:t>Identified</a:t>
                      </a:r>
                      <a:r>
                        <a:rPr lang="en-US" baseline="0" dirty="0" smtClean="0"/>
                        <a:t> Area</a:t>
                      </a:r>
                      <a:endParaRPr lang="en-US" dirty="0"/>
                    </a:p>
                  </a:txBody>
                  <a:tcPr anchor="ctr"/>
                </a:tc>
                <a:extLst>
                  <a:ext uri="{0D108BD9-81ED-4DB2-BD59-A6C34878D82A}">
                    <a16:rowId xmlns="" xmlns:a16="http://schemas.microsoft.com/office/drawing/2014/main" val="1388672572"/>
                  </a:ext>
                </a:extLst>
              </a:tr>
              <a:tr h="670560">
                <a:tc>
                  <a:txBody>
                    <a:bodyPr/>
                    <a:lstStyle/>
                    <a:p>
                      <a:pPr algn="ctr"/>
                      <a:r>
                        <a:rPr lang="en-US" dirty="0" smtClean="0"/>
                        <a:t>Voice of Customer</a:t>
                      </a:r>
                      <a:endParaRPr lang="en-US" dirty="0"/>
                    </a:p>
                  </a:txBody>
                  <a:tcPr anchor="ctr"/>
                </a:tc>
                <a:tc>
                  <a:txBody>
                    <a:bodyPr/>
                    <a:lstStyle/>
                    <a:p>
                      <a:pPr algn="ctr"/>
                      <a:r>
                        <a:rPr lang="en-US" dirty="0" smtClean="0"/>
                        <a:t>“Your service is not meeting the customer satisfaction level as mentioned in SLA. It is affecting my customer retention and I am loosing my customer because of improper customer care service. Please work on improving the customer satisfaction to level mentioned in SLA or we will discontinue this contract with your company”</a:t>
                      </a:r>
                      <a:endParaRPr lang="en-US" dirty="0"/>
                    </a:p>
                  </a:txBody>
                  <a:tcPr anchor="ctr"/>
                </a:tc>
                <a:extLst>
                  <a:ext uri="{0D108BD9-81ED-4DB2-BD59-A6C34878D82A}">
                    <a16:rowId xmlns="" xmlns:a16="http://schemas.microsoft.com/office/drawing/2014/main" val="1374102200"/>
                  </a:ext>
                </a:extLst>
              </a:tr>
              <a:tr h="670560">
                <a:tc>
                  <a:txBody>
                    <a:bodyPr/>
                    <a:lstStyle/>
                    <a:p>
                      <a:pPr algn="ctr"/>
                      <a:r>
                        <a:rPr lang="en-US" dirty="0" smtClean="0"/>
                        <a:t>External</a:t>
                      </a:r>
                      <a:r>
                        <a:rPr lang="en-US" baseline="0" dirty="0" smtClean="0"/>
                        <a:t> Customer</a:t>
                      </a:r>
                      <a:endParaRPr lang="en-US" dirty="0"/>
                    </a:p>
                  </a:txBody>
                  <a:tcPr anchor="ctr"/>
                </a:tc>
                <a:tc>
                  <a:txBody>
                    <a:bodyPr/>
                    <a:lstStyle/>
                    <a:p>
                      <a:pPr algn="ctr"/>
                      <a:r>
                        <a:rPr lang="en-US" dirty="0" smtClean="0"/>
                        <a:t>Mr.</a:t>
                      </a:r>
                      <a:r>
                        <a:rPr lang="en-US" baseline="0" dirty="0" smtClean="0"/>
                        <a:t> Shawn and his Customers</a:t>
                      </a:r>
                      <a:endParaRPr lang="en-US" dirty="0"/>
                    </a:p>
                  </a:txBody>
                  <a:tcPr anchor="ctr"/>
                </a:tc>
                <a:extLst>
                  <a:ext uri="{0D108BD9-81ED-4DB2-BD59-A6C34878D82A}">
                    <a16:rowId xmlns="" xmlns:a16="http://schemas.microsoft.com/office/drawing/2014/main" val="3077635714"/>
                  </a:ext>
                </a:extLst>
              </a:tr>
              <a:tr h="670560">
                <a:tc>
                  <a:txBody>
                    <a:bodyPr/>
                    <a:lstStyle/>
                    <a:p>
                      <a:pPr algn="ctr"/>
                      <a:r>
                        <a:rPr lang="en-US" dirty="0" smtClean="0"/>
                        <a:t>Internal Customer</a:t>
                      </a:r>
                      <a:endParaRPr lang="en-US" dirty="0"/>
                    </a:p>
                  </a:txBody>
                  <a:tcPr anchor="ctr"/>
                </a:tc>
                <a:tc>
                  <a:txBody>
                    <a:bodyPr/>
                    <a:lstStyle/>
                    <a:p>
                      <a:pPr algn="ctr"/>
                      <a:r>
                        <a:rPr lang="en-US" dirty="0" smtClean="0"/>
                        <a:t>Mr. Vinod Patil</a:t>
                      </a:r>
                      <a:endParaRPr lang="en-US" dirty="0"/>
                    </a:p>
                  </a:txBody>
                  <a:tcPr anchor="ctr"/>
                </a:tc>
                <a:extLst>
                  <a:ext uri="{0D108BD9-81ED-4DB2-BD59-A6C34878D82A}">
                    <a16:rowId xmlns="" xmlns:a16="http://schemas.microsoft.com/office/drawing/2014/main" val="3794967863"/>
                  </a:ext>
                </a:extLst>
              </a:tr>
              <a:tr h="670560">
                <a:tc>
                  <a:txBody>
                    <a:bodyPr/>
                    <a:lstStyle/>
                    <a:p>
                      <a:pPr algn="ctr"/>
                      <a:r>
                        <a:rPr lang="en-US" dirty="0" smtClean="0"/>
                        <a:t>Critical</a:t>
                      </a:r>
                      <a:r>
                        <a:rPr lang="en-US" baseline="0" dirty="0" smtClean="0"/>
                        <a:t> to Quality</a:t>
                      </a:r>
                      <a:endParaRPr lang="en-US" dirty="0"/>
                    </a:p>
                  </a:txBody>
                  <a:tcPr anchor="ctr"/>
                </a:tc>
                <a:tc>
                  <a:txBody>
                    <a:bodyPr/>
                    <a:lstStyle/>
                    <a:p>
                      <a:pPr algn="ctr"/>
                      <a:r>
                        <a:rPr lang="en-US" dirty="0" smtClean="0"/>
                        <a:t>Compliance</a:t>
                      </a:r>
                      <a:r>
                        <a:rPr lang="en-US" baseline="0" dirty="0" smtClean="0"/>
                        <a:t> of CSAT score with SLA Target</a:t>
                      </a:r>
                      <a:endParaRPr lang="en-US" dirty="0"/>
                    </a:p>
                  </a:txBody>
                  <a:tcPr anchor="ctr"/>
                </a:tc>
                <a:extLst>
                  <a:ext uri="{0D108BD9-81ED-4DB2-BD59-A6C34878D82A}">
                    <a16:rowId xmlns="" xmlns:a16="http://schemas.microsoft.com/office/drawing/2014/main" val="3401107456"/>
                  </a:ext>
                </a:extLst>
              </a:tr>
            </a:tbl>
          </a:graphicData>
        </a:graphic>
      </p:graphicFrame>
    </p:spTree>
    <p:extLst>
      <p:ext uri="{BB962C8B-B14F-4D97-AF65-F5344CB8AC3E}">
        <p14:creationId xmlns:p14="http://schemas.microsoft.com/office/powerpoint/2010/main" val="24338459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40</a:t>
            </a:fld>
            <a:endParaRPr dirty="0">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Pareto Chart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ext Box 8"/>
          <p:cNvSpPr txBox="1">
            <a:spLocks noChangeArrowheads="1"/>
          </p:cNvSpPr>
          <p:nvPr/>
        </p:nvSpPr>
        <p:spPr bwMode="auto">
          <a:xfrm>
            <a:off x="640811" y="867547"/>
            <a:ext cx="10170710"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prstClr val="black"/>
                </a:solidFill>
              </a:rPr>
              <a:t>Output:</a:t>
            </a:r>
            <a:r>
              <a:rPr lang="en-US" sz="2000" b="1" i="1" dirty="0">
                <a:solidFill>
                  <a:prstClr val="black"/>
                </a:solidFill>
              </a:rPr>
              <a:t>-  Pareto Chart of ‘Query Holding time (IN </a:t>
            </a:r>
            <a:r>
              <a:rPr lang="en-US" sz="2000" b="1" i="1" dirty="0" smtClean="0">
                <a:solidFill>
                  <a:prstClr val="black"/>
                </a:solidFill>
              </a:rPr>
              <a:t>HRS)’ </a:t>
            </a:r>
            <a:r>
              <a:rPr lang="en-US" sz="2000" b="1" i="1" dirty="0">
                <a:solidFill>
                  <a:prstClr val="black"/>
                </a:solidFill>
              </a:rPr>
              <a:t>by </a:t>
            </a:r>
            <a:r>
              <a:rPr lang="en-US" sz="2000" b="1" i="1" dirty="0" smtClean="0">
                <a:solidFill>
                  <a:prstClr val="black"/>
                </a:solidFill>
              </a:rPr>
              <a:t>‘CSAT Score’</a:t>
            </a:r>
            <a:endParaRPr lang="en-US" sz="2000" b="1" i="1" dirty="0">
              <a:solidFill>
                <a:prstClr val="black"/>
              </a:solidFill>
            </a:endParaRPr>
          </a:p>
        </p:txBody>
      </p:sp>
      <p:sp>
        <p:nvSpPr>
          <p:cNvPr id="8" name="Text Box 4"/>
          <p:cNvSpPr txBox="1">
            <a:spLocks noChangeArrowheads="1"/>
          </p:cNvSpPr>
          <p:nvPr/>
        </p:nvSpPr>
        <p:spPr bwMode="auto">
          <a:xfrm>
            <a:off x="817273" y="5677882"/>
            <a:ext cx="10498750" cy="58477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a:solidFill>
                  <a:prstClr val="black"/>
                </a:solidFill>
              </a:rPr>
              <a:t>Interpretation</a:t>
            </a:r>
            <a:r>
              <a:rPr lang="en-US" sz="1600" b="1" i="1" dirty="0">
                <a:solidFill>
                  <a:prstClr val="black"/>
                </a:solidFill>
              </a:rPr>
              <a:t>: Here from Pareto Chart we can observe that </a:t>
            </a:r>
            <a:r>
              <a:rPr lang="en-US" sz="1600" b="1" i="1" dirty="0" smtClean="0">
                <a:solidFill>
                  <a:prstClr val="black"/>
                </a:solidFill>
              </a:rPr>
              <a:t>Query holding time less than 24 hours has </a:t>
            </a:r>
            <a:r>
              <a:rPr lang="en-US" sz="1600" b="1" i="1" dirty="0">
                <a:solidFill>
                  <a:prstClr val="black"/>
                </a:solidFill>
              </a:rPr>
              <a:t>more incidences of not meeting CSAT Score </a:t>
            </a:r>
          </a:p>
        </p:txBody>
      </p:sp>
      <p:sp>
        <p:nvSpPr>
          <p:cNvPr id="10" name="Rectangle 9"/>
          <p:cNvSpPr/>
          <p:nvPr/>
        </p:nvSpPr>
        <p:spPr>
          <a:xfrm>
            <a:off x="817272" y="1564264"/>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sp>
        <p:nvSpPr>
          <p:cNvPr id="11" name="Rectangle 10"/>
          <p:cNvSpPr/>
          <p:nvPr/>
        </p:nvSpPr>
        <p:spPr>
          <a:xfrm>
            <a:off x="4317001" y="3288103"/>
            <a:ext cx="349929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rgbClr val="FF0000"/>
                </a:solidFill>
                <a:latin typeface="Bodoni MT" panose="02070603080606020203" pitchFamily="18" charset="0"/>
              </a:rPr>
              <a:t>PASTE MINITAB </a:t>
            </a:r>
            <a:r>
              <a:rPr lang="en-US" b="1" dirty="0" smtClean="0">
                <a:solidFill>
                  <a:srgbClr val="FF0000"/>
                </a:solidFill>
                <a:latin typeface="Bodoni MT" panose="02070603080606020203" pitchFamily="18" charset="0"/>
              </a:rPr>
              <a:t>GRAPH </a:t>
            </a:r>
            <a:r>
              <a:rPr lang="en-US" b="1" dirty="0">
                <a:solidFill>
                  <a:srgbClr val="FF0000"/>
                </a:solidFill>
                <a:latin typeface="Bodoni MT" panose="02070603080606020203" pitchFamily="18" charset="0"/>
              </a:rPr>
              <a:t>HERE</a:t>
            </a:r>
          </a:p>
        </p:txBody>
      </p:sp>
      <p:pic>
        <p:nvPicPr>
          <p:cNvPr id="276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2287" y="1603375"/>
            <a:ext cx="7688688" cy="385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51254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41</a:t>
            </a:fld>
            <a:endParaRPr dirty="0">
              <a:solidFill>
                <a:srgbClr val="FFFFFF"/>
              </a:solidFill>
            </a:endParaRPr>
          </a:p>
        </p:txBody>
      </p:sp>
      <p:sp>
        <p:nvSpPr>
          <p:cNvPr id="99" name="Title 3"/>
          <p:cNvSpPr txBox="1">
            <a:spLocks/>
          </p:cNvSpPr>
          <p:nvPr/>
        </p:nvSpPr>
        <p:spPr>
          <a:xfrm>
            <a:off x="2675490" y="1993045"/>
            <a:ext cx="6537911" cy="91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6000" b="1" kern="0" dirty="0" smtClean="0">
                <a:solidFill>
                  <a:srgbClr val="007BB9"/>
                </a:solidFill>
              </a:rPr>
              <a:t>INFERENTIAL TEST</a:t>
            </a:r>
            <a:endParaRPr lang="en-US" sz="60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Tree>
    <p:extLst>
      <p:ext uri="{BB962C8B-B14F-4D97-AF65-F5344CB8AC3E}">
        <p14:creationId xmlns:p14="http://schemas.microsoft.com/office/powerpoint/2010/main" val="38728377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42</a:t>
            </a:fld>
            <a:endParaRPr lang="en">
              <a:solidFill>
                <a:srgbClr val="FFFFFF"/>
              </a:solidFill>
            </a:endParaRPr>
          </a:p>
        </p:txBody>
      </p:sp>
      <p:sp>
        <p:nvSpPr>
          <p:cNvPr id="5" name="Title 3"/>
          <p:cNvSpPr txBox="1">
            <a:spLocks/>
          </p:cNvSpPr>
          <p:nvPr/>
        </p:nvSpPr>
        <p:spPr>
          <a:xfrm>
            <a:off x="1377235" y="236483"/>
            <a:ext cx="8878702" cy="59909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Summary chart for reference</a:t>
            </a:r>
            <a:endParaRPr lang="en-US" sz="3600" b="1" kern="0" dirty="0">
              <a:solidFill>
                <a:srgbClr val="007BB9"/>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636" t="1995" r="2738" b="9460"/>
          <a:stretch/>
        </p:blipFill>
        <p:spPr>
          <a:xfrm>
            <a:off x="331075" y="1008994"/>
            <a:ext cx="9806153" cy="5596758"/>
          </a:xfrm>
          <a:prstGeom prst="rect">
            <a:avLst/>
          </a:prstGeom>
        </p:spPr>
      </p:pic>
      <p:pic>
        <p:nvPicPr>
          <p:cNvPr id="6" name="Picture 5">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Tree>
    <p:extLst>
      <p:ext uri="{BB962C8B-B14F-4D97-AF65-F5344CB8AC3E}">
        <p14:creationId xmlns:p14="http://schemas.microsoft.com/office/powerpoint/2010/main" val="36156756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43</a:t>
            </a:fld>
            <a:endParaRPr lang="en">
              <a:solidFill>
                <a:srgbClr val="FFFFFF"/>
              </a:solidFill>
            </a:endParaRPr>
          </a:p>
        </p:txBody>
      </p:sp>
      <p:sp>
        <p:nvSpPr>
          <p:cNvPr id="4" name="Title 3"/>
          <p:cNvSpPr txBox="1">
            <a:spLocks/>
          </p:cNvSpPr>
          <p:nvPr/>
        </p:nvSpPr>
        <p:spPr>
          <a:xfrm>
            <a:off x="888586" y="67733"/>
            <a:ext cx="10948047" cy="6087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pPr>
            <a:r>
              <a:rPr lang="en-US" sz="3600" b="1" dirty="0" smtClean="0">
                <a:solidFill>
                  <a:srgbClr val="007BB9"/>
                </a:solidFill>
              </a:rPr>
              <a:t>Statistical Tools Selection and expected results</a:t>
            </a:r>
            <a:endParaRPr lang="en-US" sz="3600" b="1" kern="0" dirty="0">
              <a:solidFill>
                <a:srgbClr val="007BB9"/>
              </a:solidFill>
            </a:endParaRPr>
          </a:p>
        </p:txBody>
      </p:sp>
      <p:sp>
        <p:nvSpPr>
          <p:cNvPr id="5" name="TextBox 4"/>
          <p:cNvSpPr txBox="1"/>
          <p:nvPr/>
        </p:nvSpPr>
        <p:spPr>
          <a:xfrm>
            <a:off x="888586" y="969602"/>
            <a:ext cx="5366474" cy="400110"/>
          </a:xfrm>
          <a:prstGeom prst="rect">
            <a:avLst/>
          </a:prstGeom>
          <a:noFill/>
        </p:spPr>
        <p:txBody>
          <a:bodyPr wrap="square" rtlCol="0">
            <a:spAutoFit/>
          </a:bodyPr>
          <a:lstStyle/>
          <a:p>
            <a:r>
              <a:rPr lang="en-US" sz="2000" dirty="0" smtClean="0"/>
              <a:t>For CSAT value in rating between 1-5</a:t>
            </a:r>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553535103"/>
              </p:ext>
            </p:extLst>
          </p:nvPr>
        </p:nvGraphicFramePr>
        <p:xfrm>
          <a:off x="266005" y="1766777"/>
          <a:ext cx="11709307" cy="4677157"/>
        </p:xfrm>
        <a:graphic>
          <a:graphicData uri="http://schemas.openxmlformats.org/drawingml/2006/table">
            <a:tbl>
              <a:tblPr/>
              <a:tblGrid>
                <a:gridCol w="1007824">
                  <a:extLst>
                    <a:ext uri="{9D8B030D-6E8A-4147-A177-3AD203B41FA5}">
                      <a16:colId xmlns="" xmlns:a16="http://schemas.microsoft.com/office/drawing/2014/main" val="227856927"/>
                    </a:ext>
                  </a:extLst>
                </a:gridCol>
                <a:gridCol w="2739372">
                  <a:extLst>
                    <a:ext uri="{9D8B030D-6E8A-4147-A177-3AD203B41FA5}">
                      <a16:colId xmlns="" xmlns:a16="http://schemas.microsoft.com/office/drawing/2014/main" val="2598622041"/>
                    </a:ext>
                  </a:extLst>
                </a:gridCol>
                <a:gridCol w="1236133">
                  <a:extLst>
                    <a:ext uri="{9D8B030D-6E8A-4147-A177-3AD203B41FA5}">
                      <a16:colId xmlns="" xmlns:a16="http://schemas.microsoft.com/office/drawing/2014/main" val="2770195880"/>
                    </a:ext>
                  </a:extLst>
                </a:gridCol>
                <a:gridCol w="1829868">
                  <a:extLst>
                    <a:ext uri="{9D8B030D-6E8A-4147-A177-3AD203B41FA5}">
                      <a16:colId xmlns="" xmlns:a16="http://schemas.microsoft.com/office/drawing/2014/main" val="3639837465"/>
                    </a:ext>
                  </a:extLst>
                </a:gridCol>
                <a:gridCol w="966710">
                  <a:extLst>
                    <a:ext uri="{9D8B030D-6E8A-4147-A177-3AD203B41FA5}">
                      <a16:colId xmlns="" xmlns:a16="http://schemas.microsoft.com/office/drawing/2014/main" val="856868667"/>
                    </a:ext>
                  </a:extLst>
                </a:gridCol>
                <a:gridCol w="1611184">
                  <a:extLst>
                    <a:ext uri="{9D8B030D-6E8A-4147-A177-3AD203B41FA5}">
                      <a16:colId xmlns="" xmlns:a16="http://schemas.microsoft.com/office/drawing/2014/main" val="501944816"/>
                    </a:ext>
                  </a:extLst>
                </a:gridCol>
                <a:gridCol w="2318216">
                  <a:extLst>
                    <a:ext uri="{9D8B030D-6E8A-4147-A177-3AD203B41FA5}">
                      <a16:colId xmlns="" xmlns:a16="http://schemas.microsoft.com/office/drawing/2014/main" val="1402605702"/>
                    </a:ext>
                  </a:extLst>
                </a:gridCol>
              </a:tblGrid>
              <a:tr h="794053">
                <a:tc>
                  <a:txBody>
                    <a:bodyPr/>
                    <a:lstStyle/>
                    <a:p>
                      <a:pPr algn="ctr" fontAlgn="ctr"/>
                      <a:r>
                        <a:rPr lang="en-US" sz="1600" b="1" i="0" u="none" strike="noStrike" dirty="0">
                          <a:solidFill>
                            <a:srgbClr val="000000"/>
                          </a:solidFill>
                          <a:effectLst/>
                          <a:latin typeface="Calibri" panose="020F0502020204030204" pitchFamily="34" charset="0"/>
                        </a:rPr>
                        <a:t>Y (PROBLEM)</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600" b="1" i="0" u="none" strike="noStrike" dirty="0">
                          <a:solidFill>
                            <a:srgbClr val="000000"/>
                          </a:solidFill>
                          <a:effectLst/>
                          <a:latin typeface="Calibri" panose="020F0502020204030204" pitchFamily="34" charset="0"/>
                        </a:rPr>
                        <a:t>X (CAUSES)</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600" b="1" i="0" u="none" strike="noStrike" dirty="0">
                          <a:solidFill>
                            <a:srgbClr val="000000"/>
                          </a:solidFill>
                          <a:effectLst/>
                          <a:latin typeface="Calibri" panose="020F0502020204030204" pitchFamily="34" charset="0"/>
                        </a:rPr>
                        <a:t>DESCRIPTIVE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600" b="1" i="0" u="none" strike="noStrike" dirty="0">
                          <a:solidFill>
                            <a:srgbClr val="000000"/>
                          </a:solidFill>
                          <a:effectLst/>
                          <a:latin typeface="Calibri" panose="020F0502020204030204" pitchFamily="34" charset="0"/>
                        </a:rPr>
                        <a:t>INFERENTIAL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600" b="1" i="0" u="none" strike="noStrike" dirty="0">
                          <a:solidFill>
                            <a:srgbClr val="000000"/>
                          </a:solidFill>
                          <a:effectLst/>
                          <a:latin typeface="Calibri" panose="020F0502020204030204" pitchFamily="34" charset="0"/>
                        </a:rPr>
                        <a:t>EXPECTED P-VALUE</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600" b="1" i="0" u="none" strike="noStrike" dirty="0">
                          <a:solidFill>
                            <a:srgbClr val="000000"/>
                          </a:solidFill>
                          <a:effectLst/>
                          <a:latin typeface="Calibri" panose="020F0502020204030204" pitchFamily="34" charset="0"/>
                        </a:rPr>
                        <a:t>POST HOC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ctr"/>
                      <a:r>
                        <a:rPr lang="en-US" sz="1600" b="1" i="0" u="none" strike="noStrike" dirty="0">
                          <a:solidFill>
                            <a:srgbClr val="000000"/>
                          </a:solidFill>
                          <a:effectLst/>
                          <a:latin typeface="Calibri" panose="020F0502020204030204" pitchFamily="34" charset="0"/>
                        </a:rPr>
                        <a:t>SIGNIFICANT SUB-CAUSE</a:t>
                      </a:r>
                      <a:br>
                        <a:rPr lang="en-US" sz="1600" b="1" i="0" u="none" strike="noStrike" dirty="0">
                          <a:solidFill>
                            <a:srgbClr val="000000"/>
                          </a:solidFill>
                          <a:effectLst/>
                          <a:latin typeface="Calibri" panose="020F0502020204030204" pitchFamily="34" charset="0"/>
                        </a:rPr>
                      </a:br>
                      <a:r>
                        <a:rPr lang="en-US" sz="1600" b="1" i="0" u="none" strike="noStrike" dirty="0">
                          <a:solidFill>
                            <a:srgbClr val="000000"/>
                          </a:solidFill>
                          <a:effectLst/>
                          <a:latin typeface="Calibri" panose="020F0502020204030204" pitchFamily="34" charset="0"/>
                        </a:rPr>
                        <a:t>(OBSERVED VALUE&gt;EXPECTED  VALUE)</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 xmlns:a16="http://schemas.microsoft.com/office/drawing/2014/main" val="1389332770"/>
                  </a:ext>
                </a:extLst>
              </a:tr>
              <a:tr h="431456">
                <a:tc>
                  <a:txBody>
                    <a:bodyPr/>
                    <a:lstStyle/>
                    <a:p>
                      <a:pPr algn="ctr" fontAlgn="ctr"/>
                      <a:r>
                        <a:rPr lang="en-US" sz="1600" b="0" i="0" u="none" strike="noStrike" dirty="0">
                          <a:solidFill>
                            <a:srgbClr val="000000"/>
                          </a:solidFill>
                          <a:effectLst/>
                          <a:latin typeface="Calibri" panose="020F0502020204030204" pitchFamily="34" charset="0"/>
                        </a:rPr>
                        <a:t>CSAT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DAY OF WEEK</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PARETO</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CHI-SQUARE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0.964</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NOT APPLICABLE</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800404600"/>
                  </a:ext>
                </a:extLst>
              </a:tr>
              <a:tr h="431456">
                <a:tc>
                  <a:txBody>
                    <a:bodyPr/>
                    <a:lstStyle/>
                    <a:p>
                      <a:pPr algn="ctr" fontAlgn="ctr"/>
                      <a:r>
                        <a:rPr lang="en-US" sz="1600" b="0" i="0" u="none" strike="noStrike">
                          <a:solidFill>
                            <a:srgbClr val="000000"/>
                          </a:solidFill>
                          <a:effectLst/>
                          <a:latin typeface="Calibri" panose="020F0502020204030204" pitchFamily="34" charset="0"/>
                        </a:rPr>
                        <a:t>CSAT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SHIFT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PARETO</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CHI-SQUARE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0.738</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NOT APPLICABLE</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371969532"/>
                  </a:ext>
                </a:extLst>
              </a:tr>
              <a:tr h="431456">
                <a:tc>
                  <a:txBody>
                    <a:bodyPr/>
                    <a:lstStyle/>
                    <a:p>
                      <a:pPr algn="ctr" fontAlgn="ctr"/>
                      <a:r>
                        <a:rPr lang="en-US" sz="1600" b="0" i="0" u="none" strike="noStrike" dirty="0">
                          <a:solidFill>
                            <a:srgbClr val="000000"/>
                          </a:solidFill>
                          <a:effectLst/>
                          <a:latin typeface="Calibri" panose="020F0502020204030204" pitchFamily="34" charset="0"/>
                        </a:rPr>
                        <a:t>CSAT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TYPES OF TASK COMPLEXITY</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PARETO</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CHI-SQUARE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0</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GOODNESS OF FIT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LOW</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842179211"/>
                  </a:ext>
                </a:extLst>
              </a:tr>
              <a:tr h="431456">
                <a:tc>
                  <a:txBody>
                    <a:bodyPr/>
                    <a:lstStyle/>
                    <a:p>
                      <a:pPr algn="ctr" fontAlgn="ctr"/>
                      <a:r>
                        <a:rPr lang="en-US" sz="1600" b="0" i="0" u="none" strike="noStrike">
                          <a:solidFill>
                            <a:srgbClr val="000000"/>
                          </a:solidFill>
                          <a:effectLst/>
                          <a:latin typeface="Calibri" panose="020F0502020204030204" pitchFamily="34" charset="0"/>
                        </a:rPr>
                        <a:t>CSAT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EDUCATIONAL BACKGROUND</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PARETO</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CHI-SQUARE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0.647</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NOT APPLICABLE</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600" b="0" i="0" u="none" strike="noStrike">
                        <a:solidFill>
                          <a:srgbClr val="000000"/>
                        </a:solidFill>
                        <a:effectLst/>
                        <a:latin typeface="Calibri" panose="020F0502020204030204" pitchFamily="34" charset="0"/>
                      </a:endParaRP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233368545"/>
                  </a:ext>
                </a:extLst>
              </a:tr>
              <a:tr h="431456">
                <a:tc>
                  <a:txBody>
                    <a:bodyPr/>
                    <a:lstStyle/>
                    <a:p>
                      <a:pPr algn="ctr" fontAlgn="ctr"/>
                      <a:r>
                        <a:rPr lang="en-US" sz="1600" b="0" i="0" u="none" strike="noStrike">
                          <a:solidFill>
                            <a:srgbClr val="000000"/>
                          </a:solidFill>
                          <a:effectLst/>
                          <a:latin typeface="Calibri" panose="020F0502020204030204" pitchFamily="34" charset="0"/>
                        </a:rPr>
                        <a:t>CSAT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GENDER</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PARETO</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CHI-SQUARE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0.332</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NOT APPLICABLE</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600" b="0" i="0" u="none" strike="noStrike" dirty="0">
                        <a:solidFill>
                          <a:srgbClr val="000000"/>
                        </a:solidFill>
                        <a:effectLst/>
                        <a:latin typeface="Calibri" panose="020F0502020204030204" pitchFamily="34" charset="0"/>
                      </a:endParaRP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36602208"/>
                  </a:ext>
                </a:extLst>
              </a:tr>
              <a:tr h="431456">
                <a:tc>
                  <a:txBody>
                    <a:bodyPr/>
                    <a:lstStyle/>
                    <a:p>
                      <a:pPr algn="ctr" fontAlgn="ctr"/>
                      <a:r>
                        <a:rPr lang="en-US" sz="1600" b="0" i="0" u="none" strike="noStrike">
                          <a:solidFill>
                            <a:srgbClr val="000000"/>
                          </a:solidFill>
                          <a:effectLst/>
                          <a:latin typeface="Calibri" panose="020F0502020204030204" pitchFamily="34" charset="0"/>
                        </a:rPr>
                        <a:t>CSAT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EXPERIENCE</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PARETO</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CHI-SQUARE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0</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GOODNESS OF FIT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6-24 MONTHS</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958995842"/>
                  </a:ext>
                </a:extLst>
              </a:tr>
              <a:tr h="431456">
                <a:tc>
                  <a:txBody>
                    <a:bodyPr/>
                    <a:lstStyle/>
                    <a:p>
                      <a:pPr algn="ctr" fontAlgn="ctr"/>
                      <a:r>
                        <a:rPr lang="en-US" sz="1600" b="0" i="0" u="none" strike="noStrike">
                          <a:solidFill>
                            <a:srgbClr val="000000"/>
                          </a:solidFill>
                          <a:effectLst/>
                          <a:latin typeface="Calibri" panose="020F0502020204030204" pitchFamily="34" charset="0"/>
                        </a:rPr>
                        <a:t>CSAT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TEAM LEAD</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PARETO</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CHI-SQUARE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0.738</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NOT APPLICABLE</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600" b="0" i="0" u="none" strike="noStrike" dirty="0">
                        <a:solidFill>
                          <a:srgbClr val="000000"/>
                        </a:solidFill>
                        <a:effectLst/>
                        <a:latin typeface="Calibri" panose="020F0502020204030204" pitchFamily="34" charset="0"/>
                      </a:endParaRP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350197515"/>
                  </a:ext>
                </a:extLst>
              </a:tr>
              <a:tr h="431456">
                <a:tc>
                  <a:txBody>
                    <a:bodyPr/>
                    <a:lstStyle/>
                    <a:p>
                      <a:pPr algn="ctr" fontAlgn="ctr"/>
                      <a:r>
                        <a:rPr lang="en-US" sz="1600" b="0" i="0" u="none" strike="noStrike">
                          <a:solidFill>
                            <a:srgbClr val="000000"/>
                          </a:solidFill>
                          <a:effectLst/>
                          <a:latin typeface="Calibri" panose="020F0502020204030204" pitchFamily="34" charset="0"/>
                        </a:rPr>
                        <a:t>CSAT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QUERY HOLDING TIME (IN SEC)</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PARETO</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CHI-SQUARE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0</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GOODNESS OF FIT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smtClean="0">
                          <a:solidFill>
                            <a:schemeClr val="tx1"/>
                          </a:solidFill>
                          <a:effectLst/>
                          <a:latin typeface="Calibri" panose="020F0502020204030204" pitchFamily="34" charset="0"/>
                        </a:rPr>
                        <a:t>LESS THAN 60 SEC</a:t>
                      </a:r>
                      <a:endParaRPr lang="en-US" sz="1600" b="0" i="0" u="none" strike="noStrike" dirty="0">
                        <a:solidFill>
                          <a:schemeClr val="tx1"/>
                        </a:solidFill>
                        <a:effectLst/>
                        <a:latin typeface="Calibri" panose="020F0502020204030204" pitchFamily="34" charset="0"/>
                      </a:endParaRP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90781872"/>
                  </a:ext>
                </a:extLst>
              </a:tr>
              <a:tr h="431456">
                <a:tc>
                  <a:txBody>
                    <a:bodyPr/>
                    <a:lstStyle/>
                    <a:p>
                      <a:pPr algn="ctr" fontAlgn="ctr"/>
                      <a:r>
                        <a:rPr lang="en-US" sz="1600" b="0" i="0" u="none" strike="noStrike">
                          <a:solidFill>
                            <a:srgbClr val="000000"/>
                          </a:solidFill>
                          <a:effectLst/>
                          <a:latin typeface="Calibri" panose="020F0502020204030204" pitchFamily="34" charset="0"/>
                        </a:rPr>
                        <a:t>CSAT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QUERY HOLDING TIME (IN HR)</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PARETO</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CHI-SQUARE TEST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0.007</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GOODNESS OF FIT</a:t>
                      </a: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smtClean="0">
                          <a:solidFill>
                            <a:schemeClr val="tx1"/>
                          </a:solidFill>
                          <a:effectLst/>
                          <a:latin typeface="Calibri" panose="020F0502020204030204" pitchFamily="34" charset="0"/>
                        </a:rPr>
                        <a:t>24-36 HRS</a:t>
                      </a:r>
                      <a:endParaRPr lang="en-US" sz="1600" b="0" i="0" u="none" strike="noStrike" dirty="0">
                        <a:solidFill>
                          <a:schemeClr val="tx1"/>
                        </a:solidFill>
                        <a:effectLst/>
                        <a:latin typeface="Calibri" panose="020F0502020204030204" pitchFamily="34" charset="0"/>
                      </a:endParaRPr>
                    </a:p>
                  </a:txBody>
                  <a:tcPr marL="8521" marR="8521" marT="85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780997269"/>
                  </a:ext>
                </a:extLst>
              </a:tr>
            </a:tbl>
          </a:graphicData>
        </a:graphic>
      </p:graphicFrame>
      <p:pic>
        <p:nvPicPr>
          <p:cNvPr id="9" name="Picture 8">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 name="TextBox 9">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Tree>
    <p:extLst>
      <p:ext uri="{BB962C8B-B14F-4D97-AF65-F5344CB8AC3E}">
        <p14:creationId xmlns:p14="http://schemas.microsoft.com/office/powerpoint/2010/main" val="10991873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a:defRPr/>
            </a:pPr>
            <a:fld id="{00000000-1234-1234-1234-123412341234}" type="slidenum">
              <a:rPr lang="en">
                <a:solidFill>
                  <a:srgbClr val="FFFFFF"/>
                </a:solidFill>
              </a:rPr>
              <a:pPr>
                <a:defRPr/>
              </a:pPr>
              <a:t>44</a:t>
            </a:fld>
            <a:endParaRPr>
              <a:solidFill>
                <a:srgbClr val="FFFFFF"/>
              </a:solidFill>
            </a:endParaRPr>
          </a:p>
        </p:txBody>
      </p:sp>
      <p:sp>
        <p:nvSpPr>
          <p:cNvPr id="99" name="Title 3"/>
          <p:cNvSpPr txBox="1">
            <a:spLocks/>
          </p:cNvSpPr>
          <p:nvPr/>
        </p:nvSpPr>
        <p:spPr>
          <a:xfrm>
            <a:off x="4414879" y="294104"/>
            <a:ext cx="4524799" cy="8313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defRPr/>
            </a:pPr>
            <a:r>
              <a:rPr lang="en-US" sz="3600" b="1" dirty="0">
                <a:solidFill>
                  <a:srgbClr val="007BB9"/>
                </a:solidFill>
              </a:rPr>
              <a:t>Chi-Square </a:t>
            </a:r>
            <a:r>
              <a:rPr lang="en-US" sz="3600" b="1" dirty="0" smtClean="0">
                <a:solidFill>
                  <a:srgbClr val="007BB9"/>
                </a:solidFill>
              </a:rPr>
              <a:t>Test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a:defRPr/>
            </a:pPr>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6" name="Text Box 4"/>
          <p:cNvSpPr txBox="1">
            <a:spLocks noChangeArrowheads="1"/>
          </p:cNvSpPr>
          <p:nvPr/>
        </p:nvSpPr>
        <p:spPr bwMode="auto">
          <a:xfrm>
            <a:off x="357197" y="1519496"/>
            <a:ext cx="11471318" cy="2480679"/>
          </a:xfrm>
          <a:prstGeom prst="rect">
            <a:avLst/>
          </a:prstGeom>
          <a:solidFill>
            <a:schemeClr val="bg1">
              <a:lumMod val="95000"/>
            </a:schemeClr>
          </a:solidFill>
          <a:ln w="9525">
            <a:noFill/>
            <a:miter lim="800000"/>
            <a:headEnd/>
            <a:tailEnd/>
          </a:ln>
        </p:spPr>
        <p:txBody>
          <a:bodyPr wrap="square">
            <a:spAutoFit/>
          </a:bodyPr>
          <a:lstStyle/>
          <a:p>
            <a:pPr marL="225425" indent="-225425">
              <a:lnSpc>
                <a:spcPct val="90000"/>
              </a:lnSpc>
              <a:spcBef>
                <a:spcPct val="50000"/>
              </a:spcBef>
              <a:defRPr/>
            </a:pPr>
            <a:r>
              <a:rPr lang="en-US" sz="2000" b="1" u="sng" dirty="0">
                <a:solidFill>
                  <a:srgbClr val="3A3F50"/>
                </a:solidFill>
              </a:rPr>
              <a:t>When is a Chi-Square (</a:t>
            </a:r>
            <a:r>
              <a:rPr lang="en-US" sz="2800" b="1" u="sng" dirty="0">
                <a:solidFill>
                  <a:srgbClr val="3A3F50"/>
                </a:solidFill>
                <a:latin typeface="Symbol" pitchFamily="18" charset="2"/>
              </a:rPr>
              <a:t>c</a:t>
            </a:r>
            <a:r>
              <a:rPr lang="en-US" sz="2800" b="1" u="sng" baseline="30000" dirty="0">
                <a:solidFill>
                  <a:srgbClr val="3A3F50"/>
                </a:solidFill>
              </a:rPr>
              <a:t>2</a:t>
            </a:r>
            <a:r>
              <a:rPr lang="en-US" sz="2000" b="1" u="sng" dirty="0">
                <a:solidFill>
                  <a:srgbClr val="3A3F50"/>
                </a:solidFill>
              </a:rPr>
              <a:t>) Test Used?  </a:t>
            </a:r>
          </a:p>
          <a:p>
            <a:pPr marL="225425" indent="-225425">
              <a:lnSpc>
                <a:spcPct val="90000"/>
              </a:lnSpc>
              <a:spcBef>
                <a:spcPct val="50000"/>
              </a:spcBef>
              <a:buFontTx/>
              <a:buChar char="•"/>
              <a:defRPr/>
            </a:pPr>
            <a:r>
              <a:rPr lang="en-US" sz="2000" dirty="0">
                <a:solidFill>
                  <a:srgbClr val="3A3F50"/>
                </a:solidFill>
              </a:rPr>
              <a:t>A Chi-Square Test compares the proportion of discrete ‘y’ responses for multiple ‘level’s of an ‘x’</a:t>
            </a:r>
          </a:p>
          <a:p>
            <a:pPr>
              <a:lnSpc>
                <a:spcPct val="90000"/>
              </a:lnSpc>
              <a:spcBef>
                <a:spcPct val="50000"/>
              </a:spcBef>
              <a:buFontTx/>
              <a:buChar char="•"/>
              <a:defRPr/>
            </a:pPr>
            <a:r>
              <a:rPr lang="en-US" sz="2000" dirty="0" smtClean="0">
                <a:solidFill>
                  <a:srgbClr val="3A3F50"/>
                </a:solidFill>
              </a:rPr>
              <a:t>  The </a:t>
            </a:r>
            <a:r>
              <a:rPr lang="en-US" sz="2000" dirty="0">
                <a:solidFill>
                  <a:srgbClr val="3A3F50"/>
                </a:solidFill>
              </a:rPr>
              <a:t>Chi-Square </a:t>
            </a:r>
            <a:r>
              <a:rPr lang="en-US" sz="2000">
                <a:solidFill>
                  <a:srgbClr val="3A3F50"/>
                </a:solidFill>
              </a:rPr>
              <a:t>Test </a:t>
            </a:r>
            <a:r>
              <a:rPr lang="en-US" sz="2000" smtClean="0">
                <a:solidFill>
                  <a:srgbClr val="3A3F50"/>
                </a:solidFill>
              </a:rPr>
              <a:t>answers </a:t>
            </a:r>
            <a:r>
              <a:rPr lang="en-US" sz="2000" dirty="0">
                <a:solidFill>
                  <a:srgbClr val="3A3F50"/>
                </a:solidFill>
              </a:rPr>
              <a:t>the </a:t>
            </a:r>
            <a:r>
              <a:rPr lang="en-US" sz="2000" dirty="0" smtClean="0">
                <a:solidFill>
                  <a:srgbClr val="3A3F50"/>
                </a:solidFill>
              </a:rPr>
              <a:t>question: It is observed in graphical analysis that proportions </a:t>
            </a:r>
            <a:r>
              <a:rPr lang="en-US" sz="2000" dirty="0">
                <a:solidFill>
                  <a:srgbClr val="3A3F50"/>
                </a:solidFill>
              </a:rPr>
              <a:t>of ‘Y’ across </a:t>
            </a:r>
            <a:r>
              <a:rPr lang="en-US" sz="2000" dirty="0" smtClean="0">
                <a:solidFill>
                  <a:srgbClr val="3A3F50"/>
                </a:solidFill>
              </a:rPr>
              <a:t>sub-categories </a:t>
            </a:r>
            <a:r>
              <a:rPr lang="en-US" sz="2000" dirty="0">
                <a:solidFill>
                  <a:srgbClr val="3A3F50"/>
                </a:solidFill>
              </a:rPr>
              <a:t>of ‘X’ </a:t>
            </a:r>
            <a:r>
              <a:rPr lang="en-US" sz="2000" dirty="0" smtClean="0">
                <a:solidFill>
                  <a:srgbClr val="3A3F50"/>
                </a:solidFill>
              </a:rPr>
              <a:t>are not same.</a:t>
            </a:r>
          </a:p>
          <a:p>
            <a:pPr marL="228600" indent="-228600">
              <a:lnSpc>
                <a:spcPct val="90000"/>
              </a:lnSpc>
              <a:spcBef>
                <a:spcPct val="50000"/>
              </a:spcBef>
              <a:buFontTx/>
              <a:buAutoNum type="romanLcPeriod"/>
              <a:defRPr/>
            </a:pPr>
            <a:r>
              <a:rPr lang="en-US" sz="2000" dirty="0" smtClean="0">
                <a:solidFill>
                  <a:srgbClr val="3A3F50"/>
                </a:solidFill>
              </a:rPr>
              <a:t>Is above result occurred, statistically significant enough i.e. applicable to whole population ? or, </a:t>
            </a:r>
          </a:p>
          <a:p>
            <a:pPr marL="228600" indent="-228600">
              <a:lnSpc>
                <a:spcPct val="90000"/>
              </a:lnSpc>
              <a:spcBef>
                <a:spcPct val="50000"/>
              </a:spcBef>
              <a:defRPr/>
            </a:pPr>
            <a:r>
              <a:rPr lang="en-US" sz="2000" dirty="0" smtClean="0">
                <a:solidFill>
                  <a:srgbClr val="3A3F50"/>
                </a:solidFill>
              </a:rPr>
              <a:t>ii. Is above result occurred by just random chance i.e. applicable </a:t>
            </a:r>
            <a:r>
              <a:rPr lang="en-US" sz="2000" dirty="0">
                <a:solidFill>
                  <a:srgbClr val="3A3F50"/>
                </a:solidFill>
              </a:rPr>
              <a:t>only to current sample of ‘Y’?</a:t>
            </a:r>
          </a:p>
        </p:txBody>
      </p:sp>
      <p:grpSp>
        <p:nvGrpSpPr>
          <p:cNvPr id="10" name="Group 8"/>
          <p:cNvGrpSpPr>
            <a:grpSpLocks/>
          </p:cNvGrpSpPr>
          <p:nvPr/>
        </p:nvGrpSpPr>
        <p:grpSpPr bwMode="auto">
          <a:xfrm>
            <a:off x="357197" y="4237608"/>
            <a:ext cx="11478942" cy="1107992"/>
            <a:chOff x="672" y="3765"/>
            <a:chExt cx="4517" cy="558"/>
          </a:xfrm>
          <a:solidFill>
            <a:schemeClr val="bg2">
              <a:lumMod val="40000"/>
              <a:lumOff val="60000"/>
            </a:schemeClr>
          </a:solidFill>
        </p:grpSpPr>
        <p:sp>
          <p:nvSpPr>
            <p:cNvPr id="11" name="Rectangle 9"/>
            <p:cNvSpPr>
              <a:spLocks noChangeArrowheads="1"/>
            </p:cNvSpPr>
            <p:nvPr/>
          </p:nvSpPr>
          <p:spPr bwMode="auto">
            <a:xfrm>
              <a:off x="672" y="3765"/>
              <a:ext cx="4514" cy="558"/>
            </a:xfrm>
            <a:prstGeom prst="rect">
              <a:avLst/>
            </a:prstGeom>
            <a:grpFill/>
            <a:ln w="9525">
              <a:noFill/>
              <a:miter lim="800000"/>
              <a:headEnd/>
              <a:tailEnd/>
            </a:ln>
          </p:spPr>
          <p:txBody>
            <a:bodyPr wrap="none" anchor="ctr"/>
            <a:lstStyle/>
            <a:p>
              <a:pPr>
                <a:defRPr/>
              </a:pPr>
              <a:endParaRPr lang="en-US">
                <a:solidFill>
                  <a:srgbClr val="3A3F50"/>
                </a:solidFill>
              </a:endParaRPr>
            </a:p>
          </p:txBody>
        </p:sp>
        <p:sp>
          <p:nvSpPr>
            <p:cNvPr id="12" name="Text Box 10"/>
            <p:cNvSpPr txBox="1">
              <a:spLocks noChangeArrowheads="1"/>
            </p:cNvSpPr>
            <p:nvPr/>
          </p:nvSpPr>
          <p:spPr bwMode="auto">
            <a:xfrm>
              <a:off x="677" y="3777"/>
              <a:ext cx="4512" cy="535"/>
            </a:xfrm>
            <a:prstGeom prst="rect">
              <a:avLst/>
            </a:prstGeom>
            <a:grpFill/>
            <a:ln w="9525">
              <a:noFill/>
              <a:miter lim="800000"/>
              <a:headEnd/>
              <a:tailEnd/>
            </a:ln>
          </p:spPr>
          <p:txBody>
            <a:bodyPr wrap="square">
              <a:spAutoFit/>
            </a:bodyPr>
            <a:lstStyle/>
            <a:p>
              <a:pPr marL="406400" indent="-406400">
                <a:lnSpc>
                  <a:spcPct val="150000"/>
                </a:lnSpc>
                <a:spcBef>
                  <a:spcPct val="50000"/>
                </a:spcBef>
                <a:defRPr/>
              </a:pPr>
              <a:r>
                <a:rPr lang="en-US" b="1" i="1" dirty="0">
                  <a:solidFill>
                    <a:srgbClr val="3A3F50"/>
                  </a:solidFill>
                </a:rPr>
                <a:t>H</a:t>
              </a:r>
              <a:r>
                <a:rPr lang="en-US" b="1" i="1" baseline="-25000" dirty="0">
                  <a:solidFill>
                    <a:srgbClr val="3A3F50"/>
                  </a:solidFill>
                </a:rPr>
                <a:t>o </a:t>
              </a:r>
              <a:r>
                <a:rPr lang="en-US" b="1" i="1" dirty="0">
                  <a:solidFill>
                    <a:srgbClr val="3A3F50"/>
                  </a:solidFill>
                </a:rPr>
                <a:t>: </a:t>
              </a:r>
              <a:r>
                <a:rPr lang="en-US" b="1" i="1" dirty="0" smtClean="0">
                  <a:solidFill>
                    <a:srgbClr val="3A3F50"/>
                  </a:solidFill>
                </a:rPr>
                <a:t>The </a:t>
              </a:r>
              <a:r>
                <a:rPr lang="en-US" b="1" dirty="0" smtClean="0">
                  <a:solidFill>
                    <a:srgbClr val="3A3F50"/>
                  </a:solidFill>
                </a:rPr>
                <a:t>proportions </a:t>
              </a:r>
              <a:r>
                <a:rPr lang="en-US" b="1" dirty="0">
                  <a:solidFill>
                    <a:srgbClr val="3A3F50"/>
                  </a:solidFill>
                </a:rPr>
                <a:t>of ‘Y’ across sub-categories of ‘X’ </a:t>
              </a:r>
              <a:r>
                <a:rPr lang="en-US" b="1" dirty="0" smtClean="0">
                  <a:solidFill>
                    <a:srgbClr val="3A3F50"/>
                  </a:solidFill>
                </a:rPr>
                <a:t>are same i.e. X has no impact on Y.</a:t>
              </a:r>
            </a:p>
            <a:p>
              <a:pPr marL="406400" indent="-406400">
                <a:lnSpc>
                  <a:spcPct val="150000"/>
                </a:lnSpc>
                <a:spcBef>
                  <a:spcPct val="50000"/>
                </a:spcBef>
                <a:defRPr/>
              </a:pPr>
              <a:r>
                <a:rPr lang="en-US" b="1" i="1" dirty="0" smtClean="0">
                  <a:solidFill>
                    <a:srgbClr val="3A3F50"/>
                  </a:solidFill>
                </a:rPr>
                <a:t>H</a:t>
              </a:r>
              <a:r>
                <a:rPr lang="en-US" b="1" i="1" baseline="-25000" dirty="0" smtClean="0">
                  <a:solidFill>
                    <a:srgbClr val="3A3F50"/>
                  </a:solidFill>
                </a:rPr>
                <a:t>a </a:t>
              </a:r>
              <a:r>
                <a:rPr lang="en-US" b="1" i="1" dirty="0">
                  <a:solidFill>
                    <a:srgbClr val="3A3F50"/>
                  </a:solidFill>
                </a:rPr>
                <a:t>: The </a:t>
              </a:r>
              <a:r>
                <a:rPr lang="en-US" b="1" dirty="0">
                  <a:solidFill>
                    <a:srgbClr val="3A3F50"/>
                  </a:solidFill>
                </a:rPr>
                <a:t>proportions of ‘Y’ across sub-categories of ‘X’ are not </a:t>
              </a:r>
              <a:r>
                <a:rPr lang="en-US" b="1" dirty="0" smtClean="0">
                  <a:solidFill>
                    <a:srgbClr val="3A3F50"/>
                  </a:solidFill>
                </a:rPr>
                <a:t>same i.e. X has impact on Y.</a:t>
              </a:r>
              <a:endParaRPr lang="en-US" b="1" i="1" dirty="0">
                <a:solidFill>
                  <a:srgbClr val="FF6600"/>
                </a:solidFill>
              </a:endParaRPr>
            </a:p>
          </p:txBody>
        </p:sp>
      </p:grpSp>
      <p:sp>
        <p:nvSpPr>
          <p:cNvPr id="16" name="Text Box 14"/>
          <p:cNvSpPr txBox="1">
            <a:spLocks noChangeArrowheads="1"/>
          </p:cNvSpPr>
          <p:nvPr/>
        </p:nvSpPr>
        <p:spPr bwMode="auto">
          <a:xfrm>
            <a:off x="2251911" y="5821289"/>
            <a:ext cx="7687078" cy="369332"/>
          </a:xfrm>
          <a:prstGeom prst="rect">
            <a:avLst/>
          </a:prstGeom>
          <a:solidFill>
            <a:schemeClr val="bg1"/>
          </a:solidFill>
          <a:ln>
            <a:solidFill>
              <a:schemeClr val="tx1"/>
            </a:solidFill>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spcBef>
                <a:spcPct val="50000"/>
              </a:spcBef>
              <a:defRPr/>
            </a:pPr>
            <a:r>
              <a:rPr lang="en-US" b="1" i="1" u="sng" dirty="0" smtClean="0">
                <a:solidFill>
                  <a:srgbClr val="FF4D4D"/>
                </a:solidFill>
              </a:rPr>
              <a:t>Note</a:t>
            </a:r>
            <a:r>
              <a:rPr lang="en-US" b="1" i="1" dirty="0" smtClean="0">
                <a:solidFill>
                  <a:srgbClr val="FF4D4D"/>
                </a:solidFill>
              </a:rPr>
              <a:t>:  </a:t>
            </a:r>
            <a:r>
              <a:rPr lang="en-US" b="1" i="1" dirty="0">
                <a:solidFill>
                  <a:srgbClr val="FF4D4D"/>
                </a:solidFill>
              </a:rPr>
              <a:t>Chi-Square Tests can be used for ‘x’s </a:t>
            </a:r>
            <a:r>
              <a:rPr lang="en-US" b="1" i="1" dirty="0" smtClean="0">
                <a:solidFill>
                  <a:srgbClr val="FF4D4D"/>
                </a:solidFill>
              </a:rPr>
              <a:t>with </a:t>
            </a:r>
            <a:r>
              <a:rPr lang="en-US" b="1" i="1" dirty="0">
                <a:solidFill>
                  <a:srgbClr val="FF4D4D"/>
                </a:solidFill>
              </a:rPr>
              <a:t>2 </a:t>
            </a:r>
            <a:r>
              <a:rPr lang="en-US" b="1" i="1" u="sng" dirty="0">
                <a:solidFill>
                  <a:srgbClr val="FF4D4D"/>
                </a:solidFill>
              </a:rPr>
              <a:t>OR MORE</a:t>
            </a:r>
            <a:r>
              <a:rPr lang="en-US" b="1" i="1" dirty="0">
                <a:solidFill>
                  <a:srgbClr val="FF4D4D"/>
                </a:solidFill>
              </a:rPr>
              <a:t> levels</a:t>
            </a:r>
          </a:p>
        </p:txBody>
      </p:sp>
    </p:spTree>
    <p:extLst>
      <p:ext uri="{BB962C8B-B14F-4D97-AF65-F5344CB8AC3E}">
        <p14:creationId xmlns:p14="http://schemas.microsoft.com/office/powerpoint/2010/main" val="1253917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45</a:t>
            </a:fld>
            <a:endParaRPr dirty="0">
              <a:solidFill>
                <a:srgbClr val="FFFFFF"/>
              </a:solidFill>
            </a:endParaRPr>
          </a:p>
        </p:txBody>
      </p:sp>
      <p:sp>
        <p:nvSpPr>
          <p:cNvPr id="99" name="Title 3"/>
          <p:cNvSpPr txBox="1">
            <a:spLocks/>
          </p:cNvSpPr>
          <p:nvPr/>
        </p:nvSpPr>
        <p:spPr>
          <a:xfrm>
            <a:off x="1806953" y="250205"/>
            <a:ext cx="8878702" cy="4914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Chi Square Test for ‘Day of week’</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75458" y="919405"/>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smtClean="0">
                <a:solidFill>
                  <a:prstClr val="black"/>
                </a:solidFill>
              </a:rPr>
              <a:t>HYPOTHETICAL </a:t>
            </a:r>
            <a:r>
              <a:rPr lang="en-US" sz="2200" b="1" i="1" dirty="0">
                <a:solidFill>
                  <a:prstClr val="black"/>
                </a:solidFill>
              </a:rPr>
              <a:t>PREMISE</a:t>
            </a:r>
          </a:p>
        </p:txBody>
      </p:sp>
      <p:sp>
        <p:nvSpPr>
          <p:cNvPr id="10" name="Rectangle 8"/>
          <p:cNvSpPr>
            <a:spLocks noChangeArrowheads="1"/>
          </p:cNvSpPr>
          <p:nvPr/>
        </p:nvSpPr>
        <p:spPr bwMode="auto">
          <a:xfrm>
            <a:off x="283784" y="4150401"/>
            <a:ext cx="11687820" cy="1168091"/>
          </a:xfrm>
          <a:prstGeom prst="rect">
            <a:avLst/>
          </a:prstGeom>
          <a:solidFill>
            <a:schemeClr val="bg1">
              <a:lumMod val="85000"/>
            </a:schemeClr>
          </a:solidFill>
          <a:ln w="9525">
            <a:solidFill>
              <a:schemeClr val="tx1"/>
            </a:solidFill>
            <a:miter lim="800000"/>
            <a:headEnd/>
            <a:tailEnd/>
          </a:ln>
        </p:spPr>
        <p:txBody>
          <a:bodyPr wrap="none" anchor="ctr"/>
          <a:lstStyle/>
          <a:p>
            <a:pPr fontAlgn="base">
              <a:spcBef>
                <a:spcPct val="0"/>
              </a:spcBef>
              <a:spcAft>
                <a:spcPct val="0"/>
              </a:spcAft>
            </a:pPr>
            <a:endParaRPr lang="en-US" sz="900" dirty="0">
              <a:solidFill>
                <a:prstClr val="black"/>
              </a:solidFill>
            </a:endParaRPr>
          </a:p>
        </p:txBody>
      </p:sp>
      <p:sp>
        <p:nvSpPr>
          <p:cNvPr id="11" name="Text Box 9"/>
          <p:cNvSpPr txBox="1">
            <a:spLocks noChangeArrowheads="1"/>
          </p:cNvSpPr>
          <p:nvPr/>
        </p:nvSpPr>
        <p:spPr bwMode="auto">
          <a:xfrm>
            <a:off x="283785" y="4171216"/>
            <a:ext cx="11023938" cy="1126462"/>
          </a:xfrm>
          <a:prstGeom prst="rect">
            <a:avLst/>
          </a:prstGeom>
          <a:noFill/>
          <a:ln w="9525">
            <a:noFill/>
            <a:miter lim="800000"/>
            <a:headEnd/>
            <a:tailEnd/>
          </a:ln>
        </p:spPr>
        <p:txBody>
          <a:bodyPr wrap="square">
            <a:spAutoFit/>
          </a:bodyPr>
          <a:lstStyle/>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o</a:t>
            </a:r>
            <a:r>
              <a:rPr lang="en-US" sz="2000" b="1" i="1" dirty="0">
                <a:solidFill>
                  <a:prstClr val="black"/>
                </a:solidFill>
              </a:rPr>
              <a:t>: </a:t>
            </a:r>
            <a:r>
              <a:rPr lang="en-US" sz="2000" b="1" i="1" dirty="0" smtClean="0">
                <a:solidFill>
                  <a:prstClr val="black"/>
                </a:solidFill>
              </a:rPr>
              <a:t>Day of week has no impact on CSAT score.</a:t>
            </a:r>
            <a:endParaRPr lang="en-US" sz="2000" b="1" i="1" dirty="0">
              <a:solidFill>
                <a:prstClr val="black"/>
              </a:solidFill>
            </a:endParaRPr>
          </a:p>
          <a:p>
            <a:pPr marL="457200" indent="-457200" fontAlgn="base">
              <a:lnSpc>
                <a:spcPct val="105000"/>
              </a:lnSpc>
              <a:spcBef>
                <a:spcPct val="30000"/>
              </a:spcBef>
              <a:spcAft>
                <a:spcPct val="0"/>
              </a:spcAft>
            </a:pPr>
            <a:r>
              <a:rPr lang="en-US" sz="2800" b="1" i="1" dirty="0" smtClean="0">
                <a:solidFill>
                  <a:prstClr val="black"/>
                </a:solidFill>
              </a:rPr>
              <a:t>H</a:t>
            </a:r>
            <a:r>
              <a:rPr lang="en-US" sz="2800" b="1" i="1" baseline="-25000" dirty="0" smtClean="0">
                <a:solidFill>
                  <a:prstClr val="black"/>
                </a:solidFill>
              </a:rPr>
              <a:t>a</a:t>
            </a:r>
            <a:r>
              <a:rPr lang="en-US" sz="2000" b="1" i="1" dirty="0" smtClean="0">
                <a:solidFill>
                  <a:prstClr val="black"/>
                </a:solidFill>
              </a:rPr>
              <a:t>: Day of week has impact on CSAT score.</a:t>
            </a:r>
            <a:endParaRPr lang="en-US" sz="2000" b="1" i="1" dirty="0">
              <a:solidFill>
                <a:prstClr val="black"/>
              </a:solidFill>
            </a:endParaRPr>
          </a:p>
        </p:txBody>
      </p:sp>
      <p:sp>
        <p:nvSpPr>
          <p:cNvPr id="12" name="Text Box 8"/>
          <p:cNvSpPr txBox="1">
            <a:spLocks noChangeArrowheads="1"/>
          </p:cNvSpPr>
          <p:nvPr/>
        </p:nvSpPr>
        <p:spPr bwMode="auto">
          <a:xfrm>
            <a:off x="69927" y="3541733"/>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HYPOTHESIS:</a:t>
            </a:r>
          </a:p>
        </p:txBody>
      </p:sp>
      <p:sp>
        <p:nvSpPr>
          <p:cNvPr id="13" name="Rectangle 12"/>
          <p:cNvSpPr/>
          <p:nvPr/>
        </p:nvSpPr>
        <p:spPr>
          <a:xfrm>
            <a:off x="250983" y="2183420"/>
            <a:ext cx="11720621" cy="43088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fontAlgn="base">
              <a:spcBef>
                <a:spcPct val="50000"/>
              </a:spcBef>
              <a:spcAft>
                <a:spcPct val="0"/>
              </a:spcAft>
            </a:pPr>
            <a:r>
              <a:rPr lang="en-US" sz="2200" b="1" i="1" dirty="0">
                <a:solidFill>
                  <a:prstClr val="black"/>
                </a:solidFill>
              </a:rPr>
              <a:t>To check whether </a:t>
            </a:r>
            <a:r>
              <a:rPr lang="en-US" sz="2200" b="1" i="1" dirty="0" smtClean="0">
                <a:solidFill>
                  <a:prstClr val="black"/>
                </a:solidFill>
              </a:rPr>
              <a:t>day of week </a:t>
            </a:r>
            <a:r>
              <a:rPr lang="en-US" sz="2200" b="1" i="1" dirty="0">
                <a:solidFill>
                  <a:prstClr val="black"/>
                </a:solidFill>
              </a:rPr>
              <a:t>has impact on CSAT score.</a:t>
            </a:r>
          </a:p>
        </p:txBody>
      </p:sp>
      <p:sp>
        <p:nvSpPr>
          <p:cNvPr id="14" name="Rectangle 13"/>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Tree>
    <p:extLst>
      <p:ext uri="{BB962C8B-B14F-4D97-AF65-F5344CB8AC3E}">
        <p14:creationId xmlns:p14="http://schemas.microsoft.com/office/powerpoint/2010/main" val="26762216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46</a:t>
            </a:fld>
            <a:endParaRPr dirty="0">
              <a:solidFill>
                <a:srgbClr val="FFFFFF"/>
              </a:solidFill>
            </a:endParaRPr>
          </a:p>
        </p:txBody>
      </p:sp>
      <p:sp>
        <p:nvSpPr>
          <p:cNvPr id="99" name="Title 3"/>
          <p:cNvSpPr txBox="1">
            <a:spLocks/>
          </p:cNvSpPr>
          <p:nvPr/>
        </p:nvSpPr>
        <p:spPr>
          <a:xfrm>
            <a:off x="804984" y="129578"/>
            <a:ext cx="11140286" cy="6925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Output of Chi-Square Test for ‘Day of the week’ </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602038" y="1003202"/>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9" name="Text Box 4"/>
          <p:cNvSpPr txBox="1">
            <a:spLocks noChangeArrowheads="1"/>
          </p:cNvSpPr>
          <p:nvPr/>
        </p:nvSpPr>
        <p:spPr bwMode="auto">
          <a:xfrm>
            <a:off x="817273" y="5677882"/>
            <a:ext cx="10498750" cy="58477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a:solidFill>
                  <a:prstClr val="black"/>
                </a:solidFill>
              </a:rPr>
              <a:t>Interpretation</a:t>
            </a:r>
            <a:r>
              <a:rPr lang="en-US" sz="1600" b="1" i="1" dirty="0">
                <a:solidFill>
                  <a:prstClr val="black"/>
                </a:solidFill>
              </a:rPr>
              <a:t>: since p-value is </a:t>
            </a:r>
            <a:r>
              <a:rPr lang="en-US" sz="1600" b="1" i="1" dirty="0" smtClean="0">
                <a:solidFill>
                  <a:prstClr val="black"/>
                </a:solidFill>
              </a:rPr>
              <a:t>&gt;0.05 </a:t>
            </a:r>
            <a:r>
              <a:rPr lang="en-US" sz="1600" b="1" i="1" dirty="0">
                <a:solidFill>
                  <a:prstClr val="black"/>
                </a:solidFill>
              </a:rPr>
              <a:t>we </a:t>
            </a:r>
            <a:r>
              <a:rPr lang="en-US" sz="1600" b="1" i="1" dirty="0" smtClean="0">
                <a:solidFill>
                  <a:prstClr val="black"/>
                </a:solidFill>
              </a:rPr>
              <a:t>accept </a:t>
            </a:r>
            <a:r>
              <a:rPr lang="en-US" sz="1600" b="1" i="1" dirty="0">
                <a:solidFill>
                  <a:prstClr val="black"/>
                </a:solidFill>
              </a:rPr>
              <a:t>null hypothesis .Hence impact of  </a:t>
            </a:r>
            <a:r>
              <a:rPr lang="en-US" sz="1600" b="1" i="1" dirty="0" smtClean="0">
                <a:solidFill>
                  <a:prstClr val="black"/>
                </a:solidFill>
              </a:rPr>
              <a:t>day of week </a:t>
            </a:r>
            <a:r>
              <a:rPr lang="en-US" sz="1600" b="1" i="1" dirty="0">
                <a:solidFill>
                  <a:prstClr val="black"/>
                </a:solidFill>
              </a:rPr>
              <a:t>on CSAT score </a:t>
            </a:r>
            <a:r>
              <a:rPr lang="en-US" sz="1600" b="1" i="1" dirty="0" smtClean="0">
                <a:solidFill>
                  <a:prstClr val="black"/>
                </a:solidFill>
              </a:rPr>
              <a:t>is not </a:t>
            </a:r>
            <a:r>
              <a:rPr lang="en-US" sz="1600" b="1" i="1" dirty="0">
                <a:solidFill>
                  <a:prstClr val="black"/>
                </a:solidFill>
              </a:rPr>
              <a:t>statistically significant</a:t>
            </a:r>
          </a:p>
        </p:txBody>
      </p:sp>
      <p:sp>
        <p:nvSpPr>
          <p:cNvPr id="10" name="Rectangle 9"/>
          <p:cNvSpPr/>
          <p:nvPr/>
        </p:nvSpPr>
        <p:spPr>
          <a:xfrm>
            <a:off x="489398" y="1525627"/>
            <a:ext cx="10826626"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R="10800"/>
            <a:endParaRPr lang="en-US" sz="1100" dirty="0">
              <a:solidFill>
                <a:srgbClr val="000000"/>
              </a:solidFill>
              <a:latin typeface="Segoe UI"/>
            </a:endParaRPr>
          </a:p>
        </p:txBody>
      </p:sp>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417" y="1557568"/>
            <a:ext cx="7345090" cy="374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508" y="1705287"/>
            <a:ext cx="2853192" cy="1295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76650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47</a:t>
            </a:fld>
            <a:endParaRPr dirty="0">
              <a:solidFill>
                <a:srgbClr val="FFFFFF"/>
              </a:solidFill>
            </a:endParaRPr>
          </a:p>
        </p:txBody>
      </p:sp>
      <p:sp>
        <p:nvSpPr>
          <p:cNvPr id="99" name="Title 3"/>
          <p:cNvSpPr txBox="1">
            <a:spLocks/>
          </p:cNvSpPr>
          <p:nvPr/>
        </p:nvSpPr>
        <p:spPr>
          <a:xfrm>
            <a:off x="1373816" y="171869"/>
            <a:ext cx="9933906" cy="4914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Chi Square Test for type of ‘Task complexity’</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75458" y="919405"/>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smtClean="0">
                <a:solidFill>
                  <a:prstClr val="black"/>
                </a:solidFill>
              </a:rPr>
              <a:t>HYPOTHETICAL </a:t>
            </a:r>
            <a:r>
              <a:rPr lang="en-US" sz="2200" b="1" i="1" dirty="0">
                <a:solidFill>
                  <a:prstClr val="black"/>
                </a:solidFill>
              </a:rPr>
              <a:t>PREMISE</a:t>
            </a:r>
          </a:p>
        </p:txBody>
      </p:sp>
      <p:sp>
        <p:nvSpPr>
          <p:cNvPr id="15" name="Rectangle 8"/>
          <p:cNvSpPr>
            <a:spLocks noChangeArrowheads="1"/>
          </p:cNvSpPr>
          <p:nvPr/>
        </p:nvSpPr>
        <p:spPr bwMode="auto">
          <a:xfrm>
            <a:off x="283784" y="4150401"/>
            <a:ext cx="11687820" cy="1168091"/>
          </a:xfrm>
          <a:prstGeom prst="rect">
            <a:avLst/>
          </a:prstGeom>
          <a:solidFill>
            <a:schemeClr val="bg1">
              <a:lumMod val="85000"/>
            </a:schemeClr>
          </a:solidFill>
          <a:ln w="9525">
            <a:solidFill>
              <a:schemeClr val="tx1"/>
            </a:solidFill>
            <a:miter lim="800000"/>
            <a:headEnd/>
            <a:tailEnd/>
          </a:ln>
        </p:spPr>
        <p:txBody>
          <a:bodyPr wrap="none" anchor="ctr"/>
          <a:lstStyle/>
          <a:p>
            <a:pPr fontAlgn="base">
              <a:spcBef>
                <a:spcPct val="0"/>
              </a:spcBef>
              <a:spcAft>
                <a:spcPct val="0"/>
              </a:spcAft>
            </a:pPr>
            <a:endParaRPr lang="en-US" sz="900" dirty="0">
              <a:solidFill>
                <a:prstClr val="black"/>
              </a:solidFill>
            </a:endParaRPr>
          </a:p>
        </p:txBody>
      </p:sp>
      <p:sp>
        <p:nvSpPr>
          <p:cNvPr id="16" name="Text Box 9"/>
          <p:cNvSpPr txBox="1">
            <a:spLocks noChangeArrowheads="1"/>
          </p:cNvSpPr>
          <p:nvPr/>
        </p:nvSpPr>
        <p:spPr bwMode="auto">
          <a:xfrm>
            <a:off x="283785" y="4171216"/>
            <a:ext cx="11023938" cy="1126462"/>
          </a:xfrm>
          <a:prstGeom prst="rect">
            <a:avLst/>
          </a:prstGeom>
          <a:noFill/>
          <a:ln w="9525">
            <a:noFill/>
            <a:miter lim="800000"/>
            <a:headEnd/>
            <a:tailEnd/>
          </a:ln>
        </p:spPr>
        <p:txBody>
          <a:bodyPr wrap="square">
            <a:spAutoFit/>
          </a:bodyPr>
          <a:lstStyle/>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o</a:t>
            </a:r>
            <a:r>
              <a:rPr lang="en-US" sz="2000" b="1" i="1" dirty="0" smtClean="0">
                <a:solidFill>
                  <a:prstClr val="black"/>
                </a:solidFill>
              </a:rPr>
              <a:t>: Task complexity has no impact on CSAT score. </a:t>
            </a:r>
            <a:endParaRPr lang="en-US" sz="2000" b="1" i="1" dirty="0">
              <a:solidFill>
                <a:prstClr val="black"/>
              </a:solidFill>
            </a:endParaRPr>
          </a:p>
          <a:p>
            <a:pPr marL="457200" indent="-457200" fontAlgn="base">
              <a:lnSpc>
                <a:spcPct val="105000"/>
              </a:lnSpc>
              <a:spcBef>
                <a:spcPct val="30000"/>
              </a:spcBef>
              <a:spcAft>
                <a:spcPct val="0"/>
              </a:spcAft>
            </a:pPr>
            <a:r>
              <a:rPr lang="en-US" sz="2800" b="1" i="1" dirty="0" smtClean="0">
                <a:solidFill>
                  <a:prstClr val="black"/>
                </a:solidFill>
              </a:rPr>
              <a:t>H</a:t>
            </a:r>
            <a:r>
              <a:rPr lang="en-US" sz="2800" b="1" i="1" baseline="-25000" dirty="0" smtClean="0">
                <a:solidFill>
                  <a:prstClr val="black"/>
                </a:solidFill>
              </a:rPr>
              <a:t>a</a:t>
            </a:r>
            <a:r>
              <a:rPr lang="en-US" sz="2000" b="1" i="1" dirty="0" smtClean="0">
                <a:solidFill>
                  <a:prstClr val="black"/>
                </a:solidFill>
              </a:rPr>
              <a:t>: Task complexity has impact on CSAT score.</a:t>
            </a:r>
            <a:endParaRPr lang="en-US" sz="2000" b="1" i="1" dirty="0">
              <a:solidFill>
                <a:prstClr val="black"/>
              </a:solidFill>
            </a:endParaRPr>
          </a:p>
        </p:txBody>
      </p:sp>
      <p:sp>
        <p:nvSpPr>
          <p:cNvPr id="17" name="Text Box 8"/>
          <p:cNvSpPr txBox="1">
            <a:spLocks noChangeArrowheads="1"/>
          </p:cNvSpPr>
          <p:nvPr/>
        </p:nvSpPr>
        <p:spPr bwMode="auto">
          <a:xfrm>
            <a:off x="69927" y="3541733"/>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HYPOTHESIS:</a:t>
            </a:r>
          </a:p>
        </p:txBody>
      </p:sp>
      <p:sp>
        <p:nvSpPr>
          <p:cNvPr id="10" name="Rectangle 9"/>
          <p:cNvSpPr/>
          <p:nvPr/>
        </p:nvSpPr>
        <p:spPr>
          <a:xfrm>
            <a:off x="250983" y="2183420"/>
            <a:ext cx="11720621" cy="43088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fontAlgn="base">
              <a:spcBef>
                <a:spcPct val="50000"/>
              </a:spcBef>
              <a:spcAft>
                <a:spcPct val="0"/>
              </a:spcAft>
            </a:pPr>
            <a:r>
              <a:rPr lang="en-US" sz="2200" b="1" i="1" dirty="0" smtClean="0">
                <a:solidFill>
                  <a:prstClr val="black"/>
                </a:solidFill>
              </a:rPr>
              <a:t>To check whether task complexity has impact on CSAT score.</a:t>
            </a:r>
            <a:endParaRPr lang="en-US" sz="2200" b="1" i="1" dirty="0">
              <a:solidFill>
                <a:prstClr val="black"/>
              </a:solidFill>
            </a:endParaRPr>
          </a:p>
        </p:txBody>
      </p:sp>
      <p:sp>
        <p:nvSpPr>
          <p:cNvPr id="11" name="Rectangle 10"/>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Tree>
    <p:extLst>
      <p:ext uri="{BB962C8B-B14F-4D97-AF65-F5344CB8AC3E}">
        <p14:creationId xmlns:p14="http://schemas.microsoft.com/office/powerpoint/2010/main" val="17895151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48</a:t>
            </a:fld>
            <a:endParaRPr dirty="0">
              <a:solidFill>
                <a:srgbClr val="FFFFFF"/>
              </a:solidFill>
            </a:endParaRPr>
          </a:p>
        </p:txBody>
      </p:sp>
      <p:sp>
        <p:nvSpPr>
          <p:cNvPr id="99" name="Title 3"/>
          <p:cNvSpPr txBox="1">
            <a:spLocks/>
          </p:cNvSpPr>
          <p:nvPr/>
        </p:nvSpPr>
        <p:spPr>
          <a:xfrm>
            <a:off x="635419" y="129578"/>
            <a:ext cx="10896614" cy="6925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Output of Chi-Square Test for ‘Task complexity’</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602038" y="1003202"/>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9" name="Text Box 4"/>
          <p:cNvSpPr txBox="1">
            <a:spLocks noChangeArrowheads="1"/>
          </p:cNvSpPr>
          <p:nvPr/>
        </p:nvSpPr>
        <p:spPr bwMode="auto">
          <a:xfrm>
            <a:off x="817273" y="5677882"/>
            <a:ext cx="10498750" cy="58477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smtClean="0">
                <a:solidFill>
                  <a:prstClr val="black"/>
                </a:solidFill>
              </a:rPr>
              <a:t>Interpretation</a:t>
            </a:r>
            <a:r>
              <a:rPr lang="en-US" sz="1600" b="1" i="1" dirty="0" smtClean="0">
                <a:solidFill>
                  <a:prstClr val="black"/>
                </a:solidFill>
              </a:rPr>
              <a:t>: since p-value is &lt;0.05 we reject null hypothesis .Hence impact of  task complexity on CSAT score is statistically significant. </a:t>
            </a:r>
            <a:endParaRPr lang="en-US" sz="1600" b="1" i="1" dirty="0">
              <a:solidFill>
                <a:prstClr val="black"/>
              </a:solidFill>
            </a:endParaRPr>
          </a:p>
        </p:txBody>
      </p:sp>
      <p:sp>
        <p:nvSpPr>
          <p:cNvPr id="10" name="Rectangle 9"/>
          <p:cNvSpPr/>
          <p:nvPr/>
        </p:nvSpPr>
        <p:spPr>
          <a:xfrm>
            <a:off x="817272" y="1464868"/>
            <a:ext cx="10498751" cy="3989108"/>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sp>
        <p:nvSpPr>
          <p:cNvPr id="12" name="Rectangle 11"/>
          <p:cNvSpPr/>
          <p:nvPr/>
        </p:nvSpPr>
        <p:spPr>
          <a:xfrm>
            <a:off x="5835398" y="3386708"/>
            <a:ext cx="18473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b="1" dirty="0">
              <a:solidFill>
                <a:srgbClr val="FF0000"/>
              </a:solidFill>
              <a:latin typeface="Bodoni MT" panose="02070603080606020203" pitchFamily="18" charset="0"/>
            </a:endParaRPr>
          </a:p>
        </p:txBody>
      </p: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984" y="1564263"/>
            <a:ext cx="6716278" cy="3889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9876" y="3756040"/>
            <a:ext cx="3460936" cy="1542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38458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49</a:t>
            </a:fld>
            <a:endParaRPr dirty="0">
              <a:solidFill>
                <a:srgbClr val="FFFFFF"/>
              </a:solidFill>
            </a:endParaRPr>
          </a:p>
        </p:txBody>
      </p:sp>
      <p:sp>
        <p:nvSpPr>
          <p:cNvPr id="99" name="Title 3"/>
          <p:cNvSpPr txBox="1">
            <a:spLocks/>
          </p:cNvSpPr>
          <p:nvPr/>
        </p:nvSpPr>
        <p:spPr>
          <a:xfrm>
            <a:off x="633917" y="171869"/>
            <a:ext cx="11395700" cy="4914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Chi Square Test for ‘Educational background’</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75458" y="919405"/>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smtClean="0">
                <a:solidFill>
                  <a:prstClr val="black"/>
                </a:solidFill>
              </a:rPr>
              <a:t>HYPOTHETICAL </a:t>
            </a:r>
            <a:r>
              <a:rPr lang="en-US" sz="2200" b="1" i="1" dirty="0">
                <a:solidFill>
                  <a:prstClr val="black"/>
                </a:solidFill>
              </a:rPr>
              <a:t>PREMISE</a:t>
            </a:r>
          </a:p>
        </p:txBody>
      </p:sp>
      <p:sp>
        <p:nvSpPr>
          <p:cNvPr id="10" name="Rectangle 8"/>
          <p:cNvSpPr>
            <a:spLocks noChangeArrowheads="1"/>
          </p:cNvSpPr>
          <p:nvPr/>
        </p:nvSpPr>
        <p:spPr bwMode="auto">
          <a:xfrm>
            <a:off x="283784" y="4150401"/>
            <a:ext cx="11687820" cy="1168091"/>
          </a:xfrm>
          <a:prstGeom prst="rect">
            <a:avLst/>
          </a:prstGeom>
          <a:solidFill>
            <a:schemeClr val="bg1">
              <a:lumMod val="85000"/>
            </a:schemeClr>
          </a:solidFill>
          <a:ln w="9525">
            <a:solidFill>
              <a:schemeClr val="tx1"/>
            </a:solidFill>
            <a:miter lim="800000"/>
            <a:headEnd/>
            <a:tailEnd/>
          </a:ln>
        </p:spPr>
        <p:txBody>
          <a:bodyPr wrap="none" anchor="ctr"/>
          <a:lstStyle/>
          <a:p>
            <a:pPr fontAlgn="base">
              <a:spcBef>
                <a:spcPct val="0"/>
              </a:spcBef>
              <a:spcAft>
                <a:spcPct val="0"/>
              </a:spcAft>
            </a:pPr>
            <a:endParaRPr lang="en-US" sz="900" dirty="0">
              <a:solidFill>
                <a:prstClr val="black"/>
              </a:solidFill>
            </a:endParaRPr>
          </a:p>
        </p:txBody>
      </p:sp>
      <p:sp>
        <p:nvSpPr>
          <p:cNvPr id="11" name="Text Box 9"/>
          <p:cNvSpPr txBox="1">
            <a:spLocks noChangeArrowheads="1"/>
          </p:cNvSpPr>
          <p:nvPr/>
        </p:nvSpPr>
        <p:spPr bwMode="auto">
          <a:xfrm>
            <a:off x="283785" y="4171216"/>
            <a:ext cx="11023938" cy="830997"/>
          </a:xfrm>
          <a:prstGeom prst="rect">
            <a:avLst/>
          </a:prstGeom>
          <a:noFill/>
          <a:ln w="9525">
            <a:noFill/>
            <a:miter lim="800000"/>
            <a:headEnd/>
            <a:tailEnd/>
          </a:ln>
        </p:spPr>
        <p:txBody>
          <a:bodyPr wrap="square">
            <a:spAutoFit/>
          </a:bodyPr>
          <a:lstStyle/>
          <a:p>
            <a:pPr marL="457200" indent="-457200" fontAlgn="base">
              <a:lnSpc>
                <a:spcPct val="105000"/>
              </a:lnSpc>
              <a:spcBef>
                <a:spcPct val="30000"/>
              </a:spcBef>
              <a:spcAft>
                <a:spcPct val="0"/>
              </a:spcAft>
            </a:pPr>
            <a:r>
              <a:rPr lang="en-US" sz="2000" b="1" i="1" dirty="0">
                <a:solidFill>
                  <a:prstClr val="black"/>
                </a:solidFill>
              </a:rPr>
              <a:t>H</a:t>
            </a:r>
            <a:r>
              <a:rPr lang="en-US" sz="2000" b="1" i="1" baseline="-25000" dirty="0">
                <a:solidFill>
                  <a:prstClr val="black"/>
                </a:solidFill>
              </a:rPr>
              <a:t>o</a:t>
            </a:r>
            <a:r>
              <a:rPr lang="en-US" sz="2000" b="1" i="1" dirty="0">
                <a:solidFill>
                  <a:prstClr val="black"/>
                </a:solidFill>
              </a:rPr>
              <a:t>: </a:t>
            </a:r>
            <a:r>
              <a:rPr lang="en-US" sz="2000" b="1" i="1" dirty="0" smtClean="0">
                <a:solidFill>
                  <a:prstClr val="black"/>
                </a:solidFill>
              </a:rPr>
              <a:t>Educational background  </a:t>
            </a:r>
            <a:r>
              <a:rPr lang="en-US" sz="2000" b="1" i="1" dirty="0">
                <a:solidFill>
                  <a:prstClr val="black"/>
                </a:solidFill>
              </a:rPr>
              <a:t>has no impact on CSAT score</a:t>
            </a:r>
          </a:p>
          <a:p>
            <a:pPr marL="457200" indent="-457200" fontAlgn="base">
              <a:lnSpc>
                <a:spcPct val="105000"/>
              </a:lnSpc>
              <a:spcBef>
                <a:spcPct val="30000"/>
              </a:spcBef>
              <a:spcAft>
                <a:spcPct val="0"/>
              </a:spcAft>
            </a:pPr>
            <a:r>
              <a:rPr lang="en-US" sz="2000" b="1" i="1" dirty="0">
                <a:solidFill>
                  <a:prstClr val="black"/>
                </a:solidFill>
              </a:rPr>
              <a:t>H</a:t>
            </a:r>
            <a:r>
              <a:rPr lang="en-US" sz="2000" b="1" i="1" baseline="-25000" dirty="0">
                <a:solidFill>
                  <a:prstClr val="black"/>
                </a:solidFill>
              </a:rPr>
              <a:t>a</a:t>
            </a:r>
            <a:r>
              <a:rPr lang="en-US" sz="2000" b="1" i="1" dirty="0" smtClean="0">
                <a:solidFill>
                  <a:prstClr val="black"/>
                </a:solidFill>
              </a:rPr>
              <a:t>: </a:t>
            </a:r>
            <a:r>
              <a:rPr lang="en-US" sz="2000" b="1" i="1" dirty="0">
                <a:solidFill>
                  <a:prstClr val="black"/>
                </a:solidFill>
              </a:rPr>
              <a:t>Educational background  has </a:t>
            </a:r>
            <a:r>
              <a:rPr lang="en-US" sz="2000" b="1" i="1" dirty="0" smtClean="0">
                <a:solidFill>
                  <a:prstClr val="black"/>
                </a:solidFill>
              </a:rPr>
              <a:t> </a:t>
            </a:r>
            <a:r>
              <a:rPr lang="en-US" sz="2000" b="1" i="1" dirty="0">
                <a:solidFill>
                  <a:prstClr val="black"/>
                </a:solidFill>
              </a:rPr>
              <a:t>impact on CSAT score</a:t>
            </a:r>
          </a:p>
        </p:txBody>
      </p:sp>
      <p:sp>
        <p:nvSpPr>
          <p:cNvPr id="12" name="Text Box 8"/>
          <p:cNvSpPr txBox="1">
            <a:spLocks noChangeArrowheads="1"/>
          </p:cNvSpPr>
          <p:nvPr/>
        </p:nvSpPr>
        <p:spPr bwMode="auto">
          <a:xfrm>
            <a:off x="69927" y="3541733"/>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HYPOTHESIS:</a:t>
            </a:r>
          </a:p>
        </p:txBody>
      </p:sp>
      <p:sp>
        <p:nvSpPr>
          <p:cNvPr id="13" name="Rectangle 12"/>
          <p:cNvSpPr/>
          <p:nvPr/>
        </p:nvSpPr>
        <p:spPr>
          <a:xfrm>
            <a:off x="250983" y="2183420"/>
            <a:ext cx="11720621" cy="43088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fontAlgn="base">
              <a:spcBef>
                <a:spcPct val="50000"/>
              </a:spcBef>
              <a:spcAft>
                <a:spcPct val="0"/>
              </a:spcAft>
            </a:pPr>
            <a:r>
              <a:rPr lang="en-US" sz="2200" b="1" i="1" dirty="0">
                <a:solidFill>
                  <a:prstClr val="black"/>
                </a:solidFill>
              </a:rPr>
              <a:t>To check whether </a:t>
            </a:r>
            <a:r>
              <a:rPr lang="en-US" sz="2200" b="1" i="1" dirty="0" smtClean="0">
                <a:solidFill>
                  <a:prstClr val="black"/>
                </a:solidFill>
              </a:rPr>
              <a:t>educational background </a:t>
            </a:r>
            <a:r>
              <a:rPr lang="en-US" sz="2200" b="1" i="1" dirty="0">
                <a:solidFill>
                  <a:prstClr val="black"/>
                </a:solidFill>
              </a:rPr>
              <a:t>has impact on CSAT score.</a:t>
            </a:r>
          </a:p>
        </p:txBody>
      </p:sp>
      <p:sp>
        <p:nvSpPr>
          <p:cNvPr id="14" name="Rectangle 13"/>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Tree>
    <p:extLst>
      <p:ext uri="{BB962C8B-B14F-4D97-AF65-F5344CB8AC3E}">
        <p14:creationId xmlns:p14="http://schemas.microsoft.com/office/powerpoint/2010/main" val="32483071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85" y="624114"/>
            <a:ext cx="8882743" cy="770610"/>
          </a:xfrm>
        </p:spPr>
        <p:txBody>
          <a:bodyPr anchor="ctr"/>
          <a:lstStyle/>
          <a:p>
            <a:r>
              <a:rPr lang="en-US" dirty="0" smtClean="0"/>
              <a:t>DATA  COLLECTION PLAN</a:t>
            </a:r>
            <a:endParaRPr lang="en-US" dirty="0"/>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5</a:t>
            </a:fld>
            <a:endParaRPr lang="en">
              <a:solidFill>
                <a:srgbClr val="FFFFFF"/>
              </a:solidFil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4179180402"/>
              </p:ext>
            </p:extLst>
          </p:nvPr>
        </p:nvGraphicFramePr>
        <p:xfrm>
          <a:off x="8099732" y="2389848"/>
          <a:ext cx="3183375" cy="2685973"/>
        </p:xfrm>
        <a:graphic>
          <a:graphicData uri="http://schemas.openxmlformats.org/presentationml/2006/ole">
            <mc:AlternateContent xmlns:mc="http://schemas.openxmlformats.org/markup-compatibility/2006">
              <mc:Choice xmlns:v="urn:schemas-microsoft-com:vml" Requires="v">
                <p:oleObj spid="_x0000_s5306"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8099732" y="2389848"/>
                        <a:ext cx="3183375" cy="2685973"/>
                      </a:xfrm>
                      <a:prstGeom prst="rect">
                        <a:avLst/>
                      </a:prstGeom>
                    </p:spPr>
                  </p:pic>
                </p:oleObj>
              </mc:Fallback>
            </mc:AlternateContent>
          </a:graphicData>
        </a:graphic>
      </p:graphicFrame>
      <p:pic>
        <p:nvPicPr>
          <p:cNvPr id="8" name="Picture 7"/>
          <p:cNvPicPr>
            <a:picLocks noChangeAspect="1"/>
          </p:cNvPicPr>
          <p:nvPr/>
        </p:nvPicPr>
        <p:blipFill>
          <a:blip r:embed="rId6"/>
          <a:stretch>
            <a:fillRect/>
          </a:stretch>
        </p:blipFill>
        <p:spPr>
          <a:xfrm>
            <a:off x="1949648" y="1559345"/>
            <a:ext cx="6008417" cy="5093954"/>
          </a:xfrm>
          <a:prstGeom prst="rect">
            <a:avLst/>
          </a:prstGeom>
        </p:spPr>
      </p:pic>
      <p:pic>
        <p:nvPicPr>
          <p:cNvPr id="6" name="Picture 5">
            <a:extLst>
              <a:ext uri="{FF2B5EF4-FFF2-40B4-BE49-F238E27FC236}">
                <a16:creationId xmlns="" xmlns:a16="http://schemas.microsoft.com/office/drawing/2014/main" id="{E85C3302-1762-444F-ACD9-5767BD8842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Tree>
    <p:extLst>
      <p:ext uri="{BB962C8B-B14F-4D97-AF65-F5344CB8AC3E}">
        <p14:creationId xmlns:p14="http://schemas.microsoft.com/office/powerpoint/2010/main" val="36413517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50</a:t>
            </a:fld>
            <a:endParaRPr dirty="0">
              <a:solidFill>
                <a:srgbClr val="FFFFFF"/>
              </a:solidFill>
            </a:endParaRPr>
          </a:p>
        </p:txBody>
      </p:sp>
      <p:sp>
        <p:nvSpPr>
          <p:cNvPr id="99" name="Title 3"/>
          <p:cNvSpPr txBox="1">
            <a:spLocks/>
          </p:cNvSpPr>
          <p:nvPr/>
        </p:nvSpPr>
        <p:spPr>
          <a:xfrm>
            <a:off x="25019" y="179347"/>
            <a:ext cx="12166981" cy="6925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Output of Chi-Square Test for ‘Educational background’</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602038" y="1003202"/>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9" name="Text Box 4"/>
          <p:cNvSpPr txBox="1">
            <a:spLocks noChangeArrowheads="1"/>
          </p:cNvSpPr>
          <p:nvPr/>
        </p:nvSpPr>
        <p:spPr bwMode="auto">
          <a:xfrm>
            <a:off x="817273" y="5677882"/>
            <a:ext cx="10498750" cy="58477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dirty="0" smtClean="0">
                <a:solidFill>
                  <a:prstClr val="black"/>
                </a:solidFill>
              </a:rPr>
              <a:t>interpretation: since p value is &gt;0.05 we fail to reject the null hypothesis hence there is no impact of Educational background on CSAT score.</a:t>
            </a:r>
            <a:endParaRPr lang="en-US" sz="1600" b="1" i="1" dirty="0">
              <a:solidFill>
                <a:prstClr val="black"/>
              </a:solidFill>
            </a:endParaRPr>
          </a:p>
        </p:txBody>
      </p:sp>
      <p:sp>
        <p:nvSpPr>
          <p:cNvPr id="10" name="Rectangle 9"/>
          <p:cNvSpPr/>
          <p:nvPr/>
        </p:nvSpPr>
        <p:spPr>
          <a:xfrm>
            <a:off x="817272" y="1564264"/>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018" y="1557317"/>
            <a:ext cx="7193762" cy="3896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7564" y="3801746"/>
            <a:ext cx="4231738" cy="1652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49903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51</a:t>
            </a:fld>
            <a:endParaRPr dirty="0">
              <a:solidFill>
                <a:srgbClr val="FFFFFF"/>
              </a:solidFill>
            </a:endParaRPr>
          </a:p>
        </p:txBody>
      </p:sp>
      <p:sp>
        <p:nvSpPr>
          <p:cNvPr id="99" name="Title 3"/>
          <p:cNvSpPr txBox="1">
            <a:spLocks/>
          </p:cNvSpPr>
          <p:nvPr/>
        </p:nvSpPr>
        <p:spPr>
          <a:xfrm>
            <a:off x="1690639" y="171869"/>
            <a:ext cx="8878702" cy="4914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Chi Square Test for ‘Gender’</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75458" y="919405"/>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smtClean="0">
                <a:solidFill>
                  <a:prstClr val="black"/>
                </a:solidFill>
              </a:rPr>
              <a:t>HYPOTHETICAL </a:t>
            </a:r>
            <a:r>
              <a:rPr lang="en-US" sz="2200" b="1" i="1" dirty="0">
                <a:solidFill>
                  <a:prstClr val="black"/>
                </a:solidFill>
              </a:rPr>
              <a:t>PREMISE</a:t>
            </a:r>
          </a:p>
        </p:txBody>
      </p:sp>
      <p:sp>
        <p:nvSpPr>
          <p:cNvPr id="10" name="Rectangle 8"/>
          <p:cNvSpPr>
            <a:spLocks noChangeArrowheads="1"/>
          </p:cNvSpPr>
          <p:nvPr/>
        </p:nvSpPr>
        <p:spPr bwMode="auto">
          <a:xfrm>
            <a:off x="283784" y="4150401"/>
            <a:ext cx="11687820" cy="1168091"/>
          </a:xfrm>
          <a:prstGeom prst="rect">
            <a:avLst/>
          </a:prstGeom>
          <a:solidFill>
            <a:schemeClr val="bg1">
              <a:lumMod val="85000"/>
            </a:schemeClr>
          </a:solidFill>
          <a:ln w="9525">
            <a:solidFill>
              <a:schemeClr val="tx1"/>
            </a:solidFill>
            <a:miter lim="800000"/>
            <a:headEnd/>
            <a:tailEnd/>
          </a:ln>
        </p:spPr>
        <p:txBody>
          <a:bodyPr wrap="none" anchor="ctr"/>
          <a:lstStyle/>
          <a:p>
            <a:pPr fontAlgn="base">
              <a:spcBef>
                <a:spcPct val="0"/>
              </a:spcBef>
              <a:spcAft>
                <a:spcPct val="0"/>
              </a:spcAft>
            </a:pPr>
            <a:endParaRPr lang="en-US" sz="900" dirty="0">
              <a:solidFill>
                <a:prstClr val="black"/>
              </a:solidFill>
            </a:endParaRPr>
          </a:p>
        </p:txBody>
      </p:sp>
      <p:sp>
        <p:nvSpPr>
          <p:cNvPr id="11" name="Text Box 9"/>
          <p:cNvSpPr txBox="1">
            <a:spLocks noChangeArrowheads="1"/>
          </p:cNvSpPr>
          <p:nvPr/>
        </p:nvSpPr>
        <p:spPr bwMode="auto">
          <a:xfrm>
            <a:off x="283785" y="4171216"/>
            <a:ext cx="11023938" cy="1541961"/>
          </a:xfrm>
          <a:prstGeom prst="rect">
            <a:avLst/>
          </a:prstGeom>
          <a:noFill/>
          <a:ln w="9525">
            <a:noFill/>
            <a:miter lim="800000"/>
            <a:headEnd/>
            <a:tailEnd/>
          </a:ln>
        </p:spPr>
        <p:txBody>
          <a:bodyPr wrap="square">
            <a:spAutoFit/>
          </a:bodyPr>
          <a:lstStyle/>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o</a:t>
            </a:r>
            <a:r>
              <a:rPr lang="en-US" sz="2000" b="1" i="1" dirty="0">
                <a:solidFill>
                  <a:prstClr val="black"/>
                </a:solidFill>
              </a:rPr>
              <a:t>: </a:t>
            </a:r>
            <a:r>
              <a:rPr lang="en-US" sz="2000" b="1" i="1" dirty="0" smtClean="0">
                <a:solidFill>
                  <a:prstClr val="black"/>
                </a:solidFill>
              </a:rPr>
              <a:t>Gender has </a:t>
            </a:r>
            <a:r>
              <a:rPr lang="en-US" sz="2000" b="1" i="1" dirty="0">
                <a:solidFill>
                  <a:prstClr val="black"/>
                </a:solidFill>
              </a:rPr>
              <a:t>no impact on CSAT </a:t>
            </a:r>
            <a:r>
              <a:rPr lang="en-US" sz="2000" b="1" i="1" dirty="0" smtClean="0">
                <a:solidFill>
                  <a:prstClr val="black"/>
                </a:solidFill>
              </a:rPr>
              <a:t>score.</a:t>
            </a:r>
            <a:endParaRPr lang="en-US" sz="2000" b="1" i="1" dirty="0">
              <a:solidFill>
                <a:prstClr val="black"/>
              </a:solidFill>
            </a:endParaRPr>
          </a:p>
          <a:p>
            <a:pPr marL="457200" indent="-457200" fontAlgn="base">
              <a:lnSpc>
                <a:spcPct val="105000"/>
              </a:lnSpc>
              <a:spcBef>
                <a:spcPct val="30000"/>
              </a:spcBef>
              <a:spcAft>
                <a:spcPct val="0"/>
              </a:spcAft>
            </a:pPr>
            <a:r>
              <a:rPr lang="en-US" sz="2800" b="1" i="1" dirty="0" smtClean="0">
                <a:solidFill>
                  <a:prstClr val="black"/>
                </a:solidFill>
              </a:rPr>
              <a:t>H</a:t>
            </a:r>
            <a:r>
              <a:rPr lang="en-US" sz="2800" b="1" i="1" baseline="-25000" dirty="0" smtClean="0">
                <a:solidFill>
                  <a:prstClr val="black"/>
                </a:solidFill>
              </a:rPr>
              <a:t>a</a:t>
            </a:r>
            <a:r>
              <a:rPr lang="en-US" sz="2000" b="1" i="1" dirty="0" smtClean="0">
                <a:solidFill>
                  <a:prstClr val="black"/>
                </a:solidFill>
              </a:rPr>
              <a:t>: Gender </a:t>
            </a:r>
            <a:r>
              <a:rPr lang="en-US" sz="2000" b="1" i="1" dirty="0">
                <a:solidFill>
                  <a:prstClr val="black"/>
                </a:solidFill>
              </a:rPr>
              <a:t>has no impact on CSAT score.</a:t>
            </a:r>
            <a:endParaRPr lang="en-US" sz="2400" b="1" i="1" dirty="0">
              <a:solidFill>
                <a:prstClr val="black"/>
              </a:solidFill>
            </a:endParaRPr>
          </a:p>
          <a:p>
            <a:pPr marL="457200" indent="-457200" fontAlgn="base">
              <a:lnSpc>
                <a:spcPct val="105000"/>
              </a:lnSpc>
              <a:spcBef>
                <a:spcPct val="30000"/>
              </a:spcBef>
              <a:spcAft>
                <a:spcPct val="0"/>
              </a:spcAft>
            </a:pPr>
            <a:endParaRPr lang="en-US" sz="2000" b="1" i="1" dirty="0">
              <a:solidFill>
                <a:prstClr val="black"/>
              </a:solidFill>
            </a:endParaRPr>
          </a:p>
        </p:txBody>
      </p:sp>
      <p:sp>
        <p:nvSpPr>
          <p:cNvPr id="12" name="Text Box 8"/>
          <p:cNvSpPr txBox="1">
            <a:spLocks noChangeArrowheads="1"/>
          </p:cNvSpPr>
          <p:nvPr/>
        </p:nvSpPr>
        <p:spPr bwMode="auto">
          <a:xfrm>
            <a:off x="69927" y="3541733"/>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HYPOTHESIS:</a:t>
            </a:r>
          </a:p>
        </p:txBody>
      </p:sp>
      <p:sp>
        <p:nvSpPr>
          <p:cNvPr id="13" name="Rectangle 12"/>
          <p:cNvSpPr/>
          <p:nvPr/>
        </p:nvSpPr>
        <p:spPr>
          <a:xfrm>
            <a:off x="250983" y="2183420"/>
            <a:ext cx="11720621" cy="43088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fontAlgn="base">
              <a:spcBef>
                <a:spcPct val="50000"/>
              </a:spcBef>
              <a:spcAft>
                <a:spcPct val="0"/>
              </a:spcAft>
            </a:pPr>
            <a:r>
              <a:rPr lang="en-US" sz="2200" b="1" i="1" dirty="0">
                <a:solidFill>
                  <a:prstClr val="black"/>
                </a:solidFill>
              </a:rPr>
              <a:t>To check whether </a:t>
            </a:r>
            <a:r>
              <a:rPr lang="en-US" sz="2200" b="1" i="1" dirty="0" smtClean="0">
                <a:solidFill>
                  <a:prstClr val="black"/>
                </a:solidFill>
              </a:rPr>
              <a:t>gender </a:t>
            </a:r>
            <a:r>
              <a:rPr lang="en-US" sz="2200" b="1" i="1" dirty="0">
                <a:solidFill>
                  <a:prstClr val="black"/>
                </a:solidFill>
              </a:rPr>
              <a:t>has impact on CSAT score.</a:t>
            </a:r>
          </a:p>
        </p:txBody>
      </p:sp>
      <p:sp>
        <p:nvSpPr>
          <p:cNvPr id="14" name="Rectangle 13"/>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Tree>
    <p:extLst>
      <p:ext uri="{BB962C8B-B14F-4D97-AF65-F5344CB8AC3E}">
        <p14:creationId xmlns:p14="http://schemas.microsoft.com/office/powerpoint/2010/main" val="18376502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52</a:t>
            </a:fld>
            <a:endParaRPr dirty="0">
              <a:solidFill>
                <a:srgbClr val="FFFFFF"/>
              </a:solidFill>
            </a:endParaRPr>
          </a:p>
        </p:txBody>
      </p:sp>
      <p:sp>
        <p:nvSpPr>
          <p:cNvPr id="99" name="Title 3"/>
          <p:cNvSpPr txBox="1">
            <a:spLocks/>
          </p:cNvSpPr>
          <p:nvPr/>
        </p:nvSpPr>
        <p:spPr>
          <a:xfrm>
            <a:off x="1853819" y="129578"/>
            <a:ext cx="8878702" cy="6925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Output of Chi-Square Test for ‘Gender’</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602038" y="1003202"/>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9" name="Text Box 4"/>
          <p:cNvSpPr txBox="1">
            <a:spLocks noChangeArrowheads="1"/>
          </p:cNvSpPr>
          <p:nvPr/>
        </p:nvSpPr>
        <p:spPr bwMode="auto">
          <a:xfrm>
            <a:off x="817273" y="5677883"/>
            <a:ext cx="10498750" cy="58477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a:solidFill>
                  <a:prstClr val="black"/>
                </a:solidFill>
              </a:rPr>
              <a:t>Interpretation</a:t>
            </a:r>
            <a:r>
              <a:rPr lang="en-US" sz="1600" b="1" i="1" dirty="0">
                <a:solidFill>
                  <a:prstClr val="black"/>
                </a:solidFill>
              </a:rPr>
              <a:t>: since p-value is &lt;0.05 we reject null hypothesis .Hence impact of  </a:t>
            </a:r>
            <a:r>
              <a:rPr lang="en-US" sz="1600" b="1" i="1" dirty="0" smtClean="0">
                <a:solidFill>
                  <a:prstClr val="black"/>
                </a:solidFill>
              </a:rPr>
              <a:t>gender </a:t>
            </a:r>
            <a:r>
              <a:rPr lang="en-US" sz="1600" b="1" i="1" dirty="0">
                <a:solidFill>
                  <a:prstClr val="black"/>
                </a:solidFill>
              </a:rPr>
              <a:t>on CSAT score is statistically significant</a:t>
            </a:r>
          </a:p>
        </p:txBody>
      </p:sp>
      <p:sp>
        <p:nvSpPr>
          <p:cNvPr id="10" name="Rectangle 9"/>
          <p:cNvSpPr/>
          <p:nvPr/>
        </p:nvSpPr>
        <p:spPr>
          <a:xfrm>
            <a:off x="817272" y="1564264"/>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273" y="1564264"/>
            <a:ext cx="5029736" cy="3889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9838" y="3698715"/>
            <a:ext cx="3780978" cy="1574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40069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53</a:t>
            </a:fld>
            <a:endParaRPr dirty="0">
              <a:solidFill>
                <a:srgbClr val="FFFFFF"/>
              </a:solidFill>
            </a:endParaRPr>
          </a:p>
        </p:txBody>
      </p:sp>
      <p:sp>
        <p:nvSpPr>
          <p:cNvPr id="99" name="Title 3"/>
          <p:cNvSpPr txBox="1">
            <a:spLocks/>
          </p:cNvSpPr>
          <p:nvPr/>
        </p:nvSpPr>
        <p:spPr>
          <a:xfrm>
            <a:off x="1871122" y="171869"/>
            <a:ext cx="8878702" cy="4914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Chi Square Test for ‘Experience’</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75458" y="919405"/>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smtClean="0">
                <a:solidFill>
                  <a:prstClr val="black"/>
                </a:solidFill>
              </a:rPr>
              <a:t>HYPOTHETICAL </a:t>
            </a:r>
            <a:r>
              <a:rPr lang="en-US" sz="2200" b="1" i="1" dirty="0">
                <a:solidFill>
                  <a:prstClr val="black"/>
                </a:solidFill>
              </a:rPr>
              <a:t>PREMISE</a:t>
            </a:r>
          </a:p>
        </p:txBody>
      </p:sp>
      <p:sp>
        <p:nvSpPr>
          <p:cNvPr id="10" name="Rectangle 8"/>
          <p:cNvSpPr>
            <a:spLocks noChangeArrowheads="1"/>
          </p:cNvSpPr>
          <p:nvPr/>
        </p:nvSpPr>
        <p:spPr bwMode="auto">
          <a:xfrm>
            <a:off x="283784" y="4150401"/>
            <a:ext cx="11687820" cy="1168091"/>
          </a:xfrm>
          <a:prstGeom prst="rect">
            <a:avLst/>
          </a:prstGeom>
          <a:solidFill>
            <a:schemeClr val="bg1">
              <a:lumMod val="85000"/>
            </a:schemeClr>
          </a:solidFill>
          <a:ln w="9525">
            <a:solidFill>
              <a:schemeClr val="tx1"/>
            </a:solidFill>
            <a:miter lim="800000"/>
            <a:headEnd/>
            <a:tailEnd/>
          </a:ln>
        </p:spPr>
        <p:txBody>
          <a:bodyPr wrap="none" anchor="ctr"/>
          <a:lstStyle/>
          <a:p>
            <a:pPr fontAlgn="base">
              <a:spcBef>
                <a:spcPct val="0"/>
              </a:spcBef>
              <a:spcAft>
                <a:spcPct val="0"/>
              </a:spcAft>
            </a:pPr>
            <a:endParaRPr lang="en-US" sz="900" dirty="0">
              <a:solidFill>
                <a:prstClr val="black"/>
              </a:solidFill>
            </a:endParaRPr>
          </a:p>
        </p:txBody>
      </p:sp>
      <p:sp>
        <p:nvSpPr>
          <p:cNvPr id="11" name="Text Box 9"/>
          <p:cNvSpPr txBox="1">
            <a:spLocks noChangeArrowheads="1"/>
          </p:cNvSpPr>
          <p:nvPr/>
        </p:nvSpPr>
        <p:spPr bwMode="auto">
          <a:xfrm>
            <a:off x="283785" y="4171216"/>
            <a:ext cx="11023938" cy="1541961"/>
          </a:xfrm>
          <a:prstGeom prst="rect">
            <a:avLst/>
          </a:prstGeom>
          <a:noFill/>
          <a:ln w="9525">
            <a:noFill/>
            <a:miter lim="800000"/>
            <a:headEnd/>
            <a:tailEnd/>
          </a:ln>
        </p:spPr>
        <p:txBody>
          <a:bodyPr wrap="square">
            <a:spAutoFit/>
          </a:bodyPr>
          <a:lstStyle/>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o</a:t>
            </a:r>
            <a:r>
              <a:rPr lang="en-US" sz="2000" b="1" i="1" dirty="0">
                <a:solidFill>
                  <a:prstClr val="black"/>
                </a:solidFill>
              </a:rPr>
              <a:t>: </a:t>
            </a:r>
            <a:r>
              <a:rPr lang="en-US" sz="2000" b="1" i="1" dirty="0" smtClean="0">
                <a:solidFill>
                  <a:prstClr val="black"/>
                </a:solidFill>
              </a:rPr>
              <a:t>Experience </a:t>
            </a:r>
            <a:r>
              <a:rPr lang="en-US" sz="2000" b="1" i="1" dirty="0">
                <a:solidFill>
                  <a:prstClr val="black"/>
                </a:solidFill>
              </a:rPr>
              <a:t>has no impact on CSAT </a:t>
            </a:r>
            <a:r>
              <a:rPr lang="en-US" sz="2000" b="1" i="1" dirty="0" smtClean="0">
                <a:solidFill>
                  <a:prstClr val="black"/>
                </a:solidFill>
              </a:rPr>
              <a:t>score.</a:t>
            </a:r>
            <a:endParaRPr lang="en-US" sz="2000" b="1" i="1" dirty="0">
              <a:solidFill>
                <a:prstClr val="black"/>
              </a:solidFill>
            </a:endParaRPr>
          </a:p>
          <a:p>
            <a:pPr marL="457200" indent="-457200" fontAlgn="base">
              <a:lnSpc>
                <a:spcPct val="105000"/>
              </a:lnSpc>
              <a:spcBef>
                <a:spcPct val="30000"/>
              </a:spcBef>
              <a:spcAft>
                <a:spcPct val="0"/>
              </a:spcAft>
            </a:pPr>
            <a:r>
              <a:rPr lang="en-US" sz="2800" b="1" i="1" dirty="0" smtClean="0">
                <a:solidFill>
                  <a:prstClr val="black"/>
                </a:solidFill>
              </a:rPr>
              <a:t>H</a:t>
            </a:r>
            <a:r>
              <a:rPr lang="en-US" sz="2800" b="1" i="1" baseline="-25000" dirty="0" smtClean="0">
                <a:solidFill>
                  <a:prstClr val="black"/>
                </a:solidFill>
              </a:rPr>
              <a:t>a</a:t>
            </a:r>
            <a:r>
              <a:rPr lang="en-US" sz="2000" b="1" i="1" dirty="0" smtClean="0">
                <a:solidFill>
                  <a:prstClr val="black"/>
                </a:solidFill>
              </a:rPr>
              <a:t>: Experience has </a:t>
            </a:r>
            <a:r>
              <a:rPr lang="en-US" sz="2000" b="1" i="1" dirty="0">
                <a:solidFill>
                  <a:prstClr val="black"/>
                </a:solidFill>
              </a:rPr>
              <a:t>impact on CSAT score.</a:t>
            </a:r>
          </a:p>
          <a:p>
            <a:pPr marL="457200" indent="-457200" fontAlgn="base">
              <a:lnSpc>
                <a:spcPct val="105000"/>
              </a:lnSpc>
              <a:spcBef>
                <a:spcPct val="30000"/>
              </a:spcBef>
              <a:spcAft>
                <a:spcPct val="0"/>
              </a:spcAft>
            </a:pPr>
            <a:endParaRPr lang="en-US" sz="2000" b="1" i="1" dirty="0">
              <a:solidFill>
                <a:prstClr val="black"/>
              </a:solidFill>
            </a:endParaRPr>
          </a:p>
        </p:txBody>
      </p:sp>
      <p:sp>
        <p:nvSpPr>
          <p:cNvPr id="12" name="Text Box 8"/>
          <p:cNvSpPr txBox="1">
            <a:spLocks noChangeArrowheads="1"/>
          </p:cNvSpPr>
          <p:nvPr/>
        </p:nvSpPr>
        <p:spPr bwMode="auto">
          <a:xfrm>
            <a:off x="69927" y="3541733"/>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HYPOTHESIS:</a:t>
            </a:r>
          </a:p>
        </p:txBody>
      </p:sp>
      <p:sp>
        <p:nvSpPr>
          <p:cNvPr id="13" name="Rectangle 12"/>
          <p:cNvSpPr/>
          <p:nvPr/>
        </p:nvSpPr>
        <p:spPr>
          <a:xfrm>
            <a:off x="283785" y="2183420"/>
            <a:ext cx="11720621" cy="43088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fontAlgn="base">
              <a:spcBef>
                <a:spcPct val="50000"/>
              </a:spcBef>
              <a:spcAft>
                <a:spcPct val="0"/>
              </a:spcAft>
            </a:pPr>
            <a:r>
              <a:rPr lang="en-US" sz="2200" b="1" i="1" dirty="0">
                <a:solidFill>
                  <a:prstClr val="black"/>
                </a:solidFill>
              </a:rPr>
              <a:t>To check whether </a:t>
            </a:r>
            <a:r>
              <a:rPr lang="en-US" sz="2200" b="1" i="1" dirty="0" smtClean="0">
                <a:solidFill>
                  <a:prstClr val="black"/>
                </a:solidFill>
              </a:rPr>
              <a:t>experience has </a:t>
            </a:r>
            <a:r>
              <a:rPr lang="en-US" sz="2200" b="1" i="1" dirty="0">
                <a:solidFill>
                  <a:prstClr val="black"/>
                </a:solidFill>
              </a:rPr>
              <a:t>impact on CSAT score.</a:t>
            </a:r>
          </a:p>
        </p:txBody>
      </p:sp>
      <p:sp>
        <p:nvSpPr>
          <p:cNvPr id="14" name="Rectangle 13"/>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Tree>
    <p:extLst>
      <p:ext uri="{BB962C8B-B14F-4D97-AF65-F5344CB8AC3E}">
        <p14:creationId xmlns:p14="http://schemas.microsoft.com/office/powerpoint/2010/main" val="17052722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54</a:t>
            </a:fld>
            <a:endParaRPr dirty="0">
              <a:solidFill>
                <a:srgbClr val="FFFFFF"/>
              </a:solidFill>
            </a:endParaRPr>
          </a:p>
        </p:txBody>
      </p:sp>
      <p:sp>
        <p:nvSpPr>
          <p:cNvPr id="99" name="Title 3"/>
          <p:cNvSpPr txBox="1">
            <a:spLocks/>
          </p:cNvSpPr>
          <p:nvPr/>
        </p:nvSpPr>
        <p:spPr>
          <a:xfrm>
            <a:off x="1853819" y="129578"/>
            <a:ext cx="8878702" cy="6925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Output of Chi-Square Test ‘Experience’</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602038" y="1003202"/>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9" name="Text Box 4"/>
          <p:cNvSpPr txBox="1">
            <a:spLocks noChangeArrowheads="1"/>
          </p:cNvSpPr>
          <p:nvPr/>
        </p:nvSpPr>
        <p:spPr bwMode="auto">
          <a:xfrm>
            <a:off x="817273" y="5677882"/>
            <a:ext cx="10498750" cy="58477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a:solidFill>
                  <a:prstClr val="black"/>
                </a:solidFill>
              </a:rPr>
              <a:t>Interpretation</a:t>
            </a:r>
            <a:r>
              <a:rPr lang="en-US" sz="1600" b="1" i="1" dirty="0">
                <a:solidFill>
                  <a:prstClr val="black"/>
                </a:solidFill>
              </a:rPr>
              <a:t>: since p-value is &lt;0.05 we reject null hypothesis .Hence impact of  </a:t>
            </a:r>
            <a:r>
              <a:rPr lang="en-US" sz="1600" b="1" i="1" dirty="0" smtClean="0">
                <a:solidFill>
                  <a:prstClr val="black"/>
                </a:solidFill>
              </a:rPr>
              <a:t>experience on </a:t>
            </a:r>
            <a:r>
              <a:rPr lang="en-US" sz="1600" b="1" i="1" dirty="0">
                <a:solidFill>
                  <a:prstClr val="black"/>
                </a:solidFill>
              </a:rPr>
              <a:t>CSAT score is statistically significant</a:t>
            </a:r>
          </a:p>
        </p:txBody>
      </p:sp>
      <p:sp>
        <p:nvSpPr>
          <p:cNvPr id="10" name="Rectangle 9"/>
          <p:cNvSpPr/>
          <p:nvPr/>
        </p:nvSpPr>
        <p:spPr>
          <a:xfrm>
            <a:off x="817272" y="1564264"/>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728" y="1564264"/>
            <a:ext cx="5222920" cy="3741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4425" y="1886236"/>
            <a:ext cx="3278702" cy="1324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71748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55</a:t>
            </a:fld>
            <a:endParaRPr dirty="0">
              <a:solidFill>
                <a:srgbClr val="FFFFFF"/>
              </a:solidFill>
            </a:endParaRPr>
          </a:p>
        </p:txBody>
      </p:sp>
      <p:sp>
        <p:nvSpPr>
          <p:cNvPr id="99" name="Title 3"/>
          <p:cNvSpPr txBox="1">
            <a:spLocks/>
          </p:cNvSpPr>
          <p:nvPr/>
        </p:nvSpPr>
        <p:spPr>
          <a:xfrm>
            <a:off x="2095711" y="171869"/>
            <a:ext cx="8878702" cy="4914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Chi Square Test for ‘TL’</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75458" y="919405"/>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smtClean="0">
                <a:solidFill>
                  <a:prstClr val="black"/>
                </a:solidFill>
              </a:rPr>
              <a:t>HYPOTHETICAL </a:t>
            </a:r>
            <a:r>
              <a:rPr lang="en-US" sz="2200" b="1" i="1" dirty="0">
                <a:solidFill>
                  <a:prstClr val="black"/>
                </a:solidFill>
              </a:rPr>
              <a:t>PREMISE</a:t>
            </a:r>
          </a:p>
        </p:txBody>
      </p:sp>
      <p:sp>
        <p:nvSpPr>
          <p:cNvPr id="10" name="Rectangle 8"/>
          <p:cNvSpPr>
            <a:spLocks noChangeArrowheads="1"/>
          </p:cNvSpPr>
          <p:nvPr/>
        </p:nvSpPr>
        <p:spPr bwMode="auto">
          <a:xfrm>
            <a:off x="283784" y="4150401"/>
            <a:ext cx="11687820" cy="1168091"/>
          </a:xfrm>
          <a:prstGeom prst="rect">
            <a:avLst/>
          </a:prstGeom>
          <a:solidFill>
            <a:schemeClr val="bg1">
              <a:lumMod val="85000"/>
            </a:schemeClr>
          </a:solidFill>
          <a:ln w="9525">
            <a:solidFill>
              <a:schemeClr val="tx1"/>
            </a:solidFill>
            <a:miter lim="800000"/>
            <a:headEnd/>
            <a:tailEnd/>
          </a:ln>
        </p:spPr>
        <p:txBody>
          <a:bodyPr wrap="none" anchor="ctr"/>
          <a:lstStyle/>
          <a:p>
            <a:pPr fontAlgn="base">
              <a:spcBef>
                <a:spcPct val="0"/>
              </a:spcBef>
              <a:spcAft>
                <a:spcPct val="0"/>
              </a:spcAft>
            </a:pPr>
            <a:endParaRPr lang="en-US" sz="900" dirty="0">
              <a:solidFill>
                <a:prstClr val="black"/>
              </a:solidFill>
            </a:endParaRPr>
          </a:p>
        </p:txBody>
      </p:sp>
      <p:sp>
        <p:nvSpPr>
          <p:cNvPr id="11" name="Text Box 9"/>
          <p:cNvSpPr txBox="1">
            <a:spLocks noChangeArrowheads="1"/>
          </p:cNvSpPr>
          <p:nvPr/>
        </p:nvSpPr>
        <p:spPr bwMode="auto">
          <a:xfrm>
            <a:off x="283785" y="4171216"/>
            <a:ext cx="11023938" cy="1541961"/>
          </a:xfrm>
          <a:prstGeom prst="rect">
            <a:avLst/>
          </a:prstGeom>
          <a:noFill/>
          <a:ln w="9525">
            <a:noFill/>
            <a:miter lim="800000"/>
            <a:headEnd/>
            <a:tailEnd/>
          </a:ln>
        </p:spPr>
        <p:txBody>
          <a:bodyPr wrap="square">
            <a:spAutoFit/>
          </a:bodyPr>
          <a:lstStyle/>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o</a:t>
            </a:r>
            <a:r>
              <a:rPr lang="en-US" sz="2000" b="1" i="1" dirty="0">
                <a:solidFill>
                  <a:prstClr val="black"/>
                </a:solidFill>
              </a:rPr>
              <a:t>: </a:t>
            </a:r>
            <a:r>
              <a:rPr lang="en-US" sz="2000" b="1" i="1" dirty="0" smtClean="0">
                <a:solidFill>
                  <a:prstClr val="black"/>
                </a:solidFill>
              </a:rPr>
              <a:t>TL </a:t>
            </a:r>
            <a:r>
              <a:rPr lang="en-US" sz="2000" b="1" i="1" dirty="0">
                <a:solidFill>
                  <a:prstClr val="black"/>
                </a:solidFill>
              </a:rPr>
              <a:t>has no impact on CSAT score.</a:t>
            </a:r>
          </a:p>
          <a:p>
            <a:pPr marL="457200" indent="-457200" fontAlgn="base">
              <a:lnSpc>
                <a:spcPct val="105000"/>
              </a:lnSpc>
              <a:spcBef>
                <a:spcPct val="30000"/>
              </a:spcBef>
              <a:spcAft>
                <a:spcPct val="0"/>
              </a:spcAft>
            </a:pPr>
            <a:r>
              <a:rPr lang="en-US" sz="2800" b="1" i="1" dirty="0" smtClean="0">
                <a:solidFill>
                  <a:prstClr val="black"/>
                </a:solidFill>
              </a:rPr>
              <a:t>H</a:t>
            </a:r>
            <a:r>
              <a:rPr lang="en-US" sz="2800" b="1" i="1" baseline="-25000" dirty="0" smtClean="0">
                <a:solidFill>
                  <a:prstClr val="black"/>
                </a:solidFill>
              </a:rPr>
              <a:t>a</a:t>
            </a:r>
            <a:r>
              <a:rPr lang="en-US" sz="2000" b="1" i="1" dirty="0" smtClean="0">
                <a:solidFill>
                  <a:prstClr val="black"/>
                </a:solidFill>
              </a:rPr>
              <a:t>: TL </a:t>
            </a:r>
            <a:r>
              <a:rPr lang="en-US" sz="2000" b="1" i="1" dirty="0">
                <a:solidFill>
                  <a:prstClr val="black"/>
                </a:solidFill>
              </a:rPr>
              <a:t>has </a:t>
            </a:r>
            <a:r>
              <a:rPr lang="en-US" sz="2000" b="1" i="1" dirty="0" smtClean="0">
                <a:solidFill>
                  <a:prstClr val="black"/>
                </a:solidFill>
              </a:rPr>
              <a:t> </a:t>
            </a:r>
            <a:r>
              <a:rPr lang="en-US" sz="2000" b="1" i="1" dirty="0">
                <a:solidFill>
                  <a:prstClr val="black"/>
                </a:solidFill>
              </a:rPr>
              <a:t>impact on CSAT score.</a:t>
            </a:r>
          </a:p>
          <a:p>
            <a:pPr marL="457200" indent="-457200" fontAlgn="base">
              <a:lnSpc>
                <a:spcPct val="105000"/>
              </a:lnSpc>
              <a:spcBef>
                <a:spcPct val="30000"/>
              </a:spcBef>
              <a:spcAft>
                <a:spcPct val="0"/>
              </a:spcAft>
            </a:pPr>
            <a:endParaRPr lang="en-US" sz="2000" b="1" i="1" dirty="0">
              <a:solidFill>
                <a:prstClr val="black"/>
              </a:solidFill>
            </a:endParaRPr>
          </a:p>
        </p:txBody>
      </p:sp>
      <p:sp>
        <p:nvSpPr>
          <p:cNvPr id="12" name="Text Box 8"/>
          <p:cNvSpPr txBox="1">
            <a:spLocks noChangeArrowheads="1"/>
          </p:cNvSpPr>
          <p:nvPr/>
        </p:nvSpPr>
        <p:spPr bwMode="auto">
          <a:xfrm>
            <a:off x="69927" y="3541733"/>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HYPOTHESIS:</a:t>
            </a:r>
          </a:p>
        </p:txBody>
      </p:sp>
      <p:sp>
        <p:nvSpPr>
          <p:cNvPr id="13" name="Rectangle 12"/>
          <p:cNvSpPr/>
          <p:nvPr/>
        </p:nvSpPr>
        <p:spPr>
          <a:xfrm>
            <a:off x="250983" y="2183420"/>
            <a:ext cx="11720621" cy="43088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fontAlgn="base">
              <a:spcBef>
                <a:spcPct val="50000"/>
              </a:spcBef>
              <a:spcAft>
                <a:spcPct val="0"/>
              </a:spcAft>
            </a:pPr>
            <a:r>
              <a:rPr lang="en-US" sz="2200" b="1" i="1" dirty="0">
                <a:solidFill>
                  <a:prstClr val="black"/>
                </a:solidFill>
              </a:rPr>
              <a:t>To check </a:t>
            </a:r>
            <a:r>
              <a:rPr lang="en-US" sz="2200" b="1" i="1" dirty="0" smtClean="0">
                <a:solidFill>
                  <a:prstClr val="black"/>
                </a:solidFill>
              </a:rPr>
              <a:t>whether TL </a:t>
            </a:r>
            <a:r>
              <a:rPr lang="en-US" sz="2200" b="1" i="1" dirty="0">
                <a:solidFill>
                  <a:prstClr val="black"/>
                </a:solidFill>
              </a:rPr>
              <a:t>has impact on CSAT score</a:t>
            </a:r>
          </a:p>
        </p:txBody>
      </p:sp>
      <p:sp>
        <p:nvSpPr>
          <p:cNvPr id="14" name="Rectangle 13"/>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Tree>
    <p:extLst>
      <p:ext uri="{BB962C8B-B14F-4D97-AF65-F5344CB8AC3E}">
        <p14:creationId xmlns:p14="http://schemas.microsoft.com/office/powerpoint/2010/main" val="16043112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56</a:t>
            </a:fld>
            <a:endParaRPr dirty="0">
              <a:solidFill>
                <a:srgbClr val="FFFFFF"/>
              </a:solidFill>
            </a:endParaRPr>
          </a:p>
        </p:txBody>
      </p:sp>
      <p:sp>
        <p:nvSpPr>
          <p:cNvPr id="99" name="Title 3"/>
          <p:cNvSpPr txBox="1">
            <a:spLocks/>
          </p:cNvSpPr>
          <p:nvPr/>
        </p:nvSpPr>
        <p:spPr>
          <a:xfrm>
            <a:off x="1853819" y="129578"/>
            <a:ext cx="8878702" cy="6925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Output of Chi-Square Test ‘TL’</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602038" y="1003202"/>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9" name="Text Box 4"/>
          <p:cNvSpPr txBox="1">
            <a:spLocks noChangeArrowheads="1"/>
          </p:cNvSpPr>
          <p:nvPr/>
        </p:nvSpPr>
        <p:spPr bwMode="auto">
          <a:xfrm>
            <a:off x="817273" y="5677882"/>
            <a:ext cx="10498750" cy="58477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a:solidFill>
                  <a:prstClr val="black"/>
                </a:solidFill>
              </a:rPr>
              <a:t>Interpretation</a:t>
            </a:r>
            <a:r>
              <a:rPr lang="en-US" sz="1600" b="1" i="1" dirty="0" smtClean="0">
                <a:solidFill>
                  <a:prstClr val="black"/>
                </a:solidFill>
              </a:rPr>
              <a:t>: Since  p value is &gt;0.05 we fail to reject the null hypothesis. There is no impact of TL on CSAT score.</a:t>
            </a:r>
            <a:endParaRPr lang="en-US" sz="1600" b="1" i="1" dirty="0">
              <a:solidFill>
                <a:prstClr val="black"/>
              </a:solidFill>
            </a:endParaRPr>
          </a:p>
        </p:txBody>
      </p:sp>
      <p:sp>
        <p:nvSpPr>
          <p:cNvPr id="10" name="Rectangle 9"/>
          <p:cNvSpPr/>
          <p:nvPr/>
        </p:nvSpPr>
        <p:spPr>
          <a:xfrm>
            <a:off x="687784" y="1564264"/>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pic>
        <p:nvPicPr>
          <p:cNvPr id="25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588" y="1644642"/>
            <a:ext cx="4951874" cy="372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6648" y="1644642"/>
            <a:ext cx="3322051" cy="1402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74430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57</a:t>
            </a:fld>
            <a:endParaRPr dirty="0">
              <a:solidFill>
                <a:srgbClr val="FFFFFF"/>
              </a:solidFill>
            </a:endParaRPr>
          </a:p>
        </p:txBody>
      </p:sp>
      <p:sp>
        <p:nvSpPr>
          <p:cNvPr id="99" name="Title 3"/>
          <p:cNvSpPr txBox="1">
            <a:spLocks/>
          </p:cNvSpPr>
          <p:nvPr/>
        </p:nvSpPr>
        <p:spPr>
          <a:xfrm>
            <a:off x="1575457" y="375229"/>
            <a:ext cx="8878702" cy="4914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Chi Square Test </a:t>
            </a:r>
            <a:r>
              <a:rPr lang="en-US" sz="3600" b="1" kern="0" dirty="0">
                <a:solidFill>
                  <a:srgbClr val="007BB9"/>
                </a:solidFill>
              </a:rPr>
              <a:t>for </a:t>
            </a:r>
            <a:endParaRPr lang="en-US" sz="3600" b="1" kern="0" dirty="0" smtClean="0">
              <a:solidFill>
                <a:srgbClr val="007BB9"/>
              </a:solidFill>
            </a:endParaRPr>
          </a:p>
          <a:p>
            <a:pPr algn="ctr">
              <a:lnSpc>
                <a:spcPct val="100000"/>
              </a:lnSpc>
              <a:buClr>
                <a:srgbClr val="007BB9"/>
              </a:buClr>
            </a:pPr>
            <a:r>
              <a:rPr lang="en-US" sz="3600" b="1" kern="0" dirty="0" smtClean="0">
                <a:solidFill>
                  <a:srgbClr val="007BB9"/>
                </a:solidFill>
              </a:rPr>
              <a:t>‘</a:t>
            </a:r>
            <a:r>
              <a:rPr lang="en-US" sz="3600" b="1" kern="0" dirty="0">
                <a:solidFill>
                  <a:srgbClr val="007BB9"/>
                </a:solidFill>
              </a:rPr>
              <a:t>Query Holding time (IN SEC)’</a:t>
            </a: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250983" y="1363187"/>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smtClean="0">
                <a:solidFill>
                  <a:prstClr val="black"/>
                </a:solidFill>
              </a:rPr>
              <a:t>HYPOTHETICAL </a:t>
            </a:r>
            <a:r>
              <a:rPr lang="en-US" sz="2200" b="1" i="1" dirty="0">
                <a:solidFill>
                  <a:prstClr val="black"/>
                </a:solidFill>
              </a:rPr>
              <a:t>PREMISE</a:t>
            </a:r>
          </a:p>
        </p:txBody>
      </p:sp>
      <p:sp>
        <p:nvSpPr>
          <p:cNvPr id="10" name="Rectangle 8"/>
          <p:cNvSpPr>
            <a:spLocks noChangeArrowheads="1"/>
          </p:cNvSpPr>
          <p:nvPr/>
        </p:nvSpPr>
        <p:spPr bwMode="auto">
          <a:xfrm>
            <a:off x="283784" y="4150401"/>
            <a:ext cx="11687820" cy="1168091"/>
          </a:xfrm>
          <a:prstGeom prst="rect">
            <a:avLst/>
          </a:prstGeom>
          <a:solidFill>
            <a:schemeClr val="bg1">
              <a:lumMod val="85000"/>
            </a:schemeClr>
          </a:solidFill>
          <a:ln w="9525">
            <a:solidFill>
              <a:schemeClr val="tx1"/>
            </a:solidFill>
            <a:miter lim="800000"/>
            <a:headEnd/>
            <a:tailEnd/>
          </a:ln>
        </p:spPr>
        <p:txBody>
          <a:bodyPr wrap="none" anchor="ctr"/>
          <a:lstStyle/>
          <a:p>
            <a:pPr fontAlgn="base">
              <a:spcBef>
                <a:spcPct val="0"/>
              </a:spcBef>
              <a:spcAft>
                <a:spcPct val="0"/>
              </a:spcAft>
            </a:pPr>
            <a:endParaRPr lang="en-US" sz="900" dirty="0">
              <a:solidFill>
                <a:prstClr val="black"/>
              </a:solidFill>
            </a:endParaRPr>
          </a:p>
        </p:txBody>
      </p:sp>
      <p:sp>
        <p:nvSpPr>
          <p:cNvPr id="11" name="Text Box 9"/>
          <p:cNvSpPr txBox="1">
            <a:spLocks noChangeArrowheads="1"/>
          </p:cNvSpPr>
          <p:nvPr/>
        </p:nvSpPr>
        <p:spPr bwMode="auto">
          <a:xfrm>
            <a:off x="283785" y="4171216"/>
            <a:ext cx="11023938" cy="1126462"/>
          </a:xfrm>
          <a:prstGeom prst="rect">
            <a:avLst/>
          </a:prstGeom>
          <a:noFill/>
          <a:ln w="9525">
            <a:noFill/>
            <a:miter lim="800000"/>
            <a:headEnd/>
            <a:tailEnd/>
          </a:ln>
        </p:spPr>
        <p:txBody>
          <a:bodyPr wrap="square">
            <a:spAutoFit/>
          </a:bodyPr>
          <a:lstStyle/>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o</a:t>
            </a:r>
            <a:r>
              <a:rPr lang="en-US" sz="2000" b="1" i="1" dirty="0">
                <a:solidFill>
                  <a:prstClr val="black"/>
                </a:solidFill>
              </a:rPr>
              <a:t>: </a:t>
            </a:r>
            <a:r>
              <a:rPr lang="en-US" sz="2000" b="1" i="1" dirty="0" smtClean="0">
                <a:solidFill>
                  <a:prstClr val="black"/>
                </a:solidFill>
              </a:rPr>
              <a:t>Query holding time(in sec) </a:t>
            </a:r>
            <a:r>
              <a:rPr lang="en-US" sz="2000" b="1" i="1" dirty="0">
                <a:solidFill>
                  <a:prstClr val="black"/>
                </a:solidFill>
              </a:rPr>
              <a:t>has no impact on CSAT score</a:t>
            </a:r>
            <a:r>
              <a:rPr lang="en-US" sz="2000" b="1" i="1" dirty="0" smtClean="0">
                <a:solidFill>
                  <a:prstClr val="black"/>
                </a:solidFill>
              </a:rPr>
              <a:t>.</a:t>
            </a:r>
            <a:endParaRPr lang="en-US" sz="2000" b="1" i="1" dirty="0">
              <a:solidFill>
                <a:prstClr val="black"/>
              </a:solidFill>
            </a:endParaRPr>
          </a:p>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a</a:t>
            </a:r>
            <a:r>
              <a:rPr lang="en-US" sz="2000" b="1" i="1" dirty="0">
                <a:solidFill>
                  <a:prstClr val="black"/>
                </a:solidFill>
              </a:rPr>
              <a:t>: Query holding time(in sec) </a:t>
            </a:r>
            <a:r>
              <a:rPr lang="en-US" sz="2000" b="1" i="1" dirty="0" smtClean="0">
                <a:solidFill>
                  <a:prstClr val="black"/>
                </a:solidFill>
              </a:rPr>
              <a:t>has </a:t>
            </a:r>
            <a:r>
              <a:rPr lang="en-US" sz="2000" b="1" i="1" dirty="0">
                <a:solidFill>
                  <a:prstClr val="black"/>
                </a:solidFill>
              </a:rPr>
              <a:t>impact on CSAT score</a:t>
            </a:r>
          </a:p>
        </p:txBody>
      </p:sp>
      <p:sp>
        <p:nvSpPr>
          <p:cNvPr id="12" name="Text Box 8"/>
          <p:cNvSpPr txBox="1">
            <a:spLocks noChangeArrowheads="1"/>
          </p:cNvSpPr>
          <p:nvPr/>
        </p:nvSpPr>
        <p:spPr bwMode="auto">
          <a:xfrm>
            <a:off x="69927" y="3541733"/>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HYPOTHESIS:</a:t>
            </a:r>
          </a:p>
        </p:txBody>
      </p:sp>
      <p:sp>
        <p:nvSpPr>
          <p:cNvPr id="13" name="Rectangle 12"/>
          <p:cNvSpPr/>
          <p:nvPr/>
        </p:nvSpPr>
        <p:spPr>
          <a:xfrm>
            <a:off x="267383" y="2162005"/>
            <a:ext cx="11720621" cy="43088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fontAlgn="base">
              <a:spcBef>
                <a:spcPct val="50000"/>
              </a:spcBef>
              <a:spcAft>
                <a:spcPct val="0"/>
              </a:spcAft>
            </a:pPr>
            <a:r>
              <a:rPr lang="en-US" sz="2200" b="1" i="1" dirty="0">
                <a:solidFill>
                  <a:prstClr val="black"/>
                </a:solidFill>
              </a:rPr>
              <a:t>To check whether </a:t>
            </a:r>
            <a:r>
              <a:rPr lang="en-US" sz="2200" b="1" i="1" dirty="0" smtClean="0">
                <a:solidFill>
                  <a:prstClr val="black"/>
                </a:solidFill>
              </a:rPr>
              <a:t>Query holding time (in sec) has </a:t>
            </a:r>
            <a:r>
              <a:rPr lang="en-US" sz="2200" b="1" i="1" dirty="0">
                <a:solidFill>
                  <a:prstClr val="black"/>
                </a:solidFill>
              </a:rPr>
              <a:t>impact on CSAT score</a:t>
            </a:r>
          </a:p>
        </p:txBody>
      </p:sp>
      <p:sp>
        <p:nvSpPr>
          <p:cNvPr id="14" name="Rectangle 13"/>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Tree>
    <p:extLst>
      <p:ext uri="{BB962C8B-B14F-4D97-AF65-F5344CB8AC3E}">
        <p14:creationId xmlns:p14="http://schemas.microsoft.com/office/powerpoint/2010/main" val="17866937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58</a:t>
            </a:fld>
            <a:endParaRPr dirty="0">
              <a:solidFill>
                <a:srgbClr val="FFFFFF"/>
              </a:solidFill>
            </a:endParaRPr>
          </a:p>
        </p:txBody>
      </p:sp>
      <p:sp>
        <p:nvSpPr>
          <p:cNvPr id="99" name="Title 3"/>
          <p:cNvSpPr txBox="1">
            <a:spLocks/>
          </p:cNvSpPr>
          <p:nvPr/>
        </p:nvSpPr>
        <p:spPr>
          <a:xfrm>
            <a:off x="1853819" y="243113"/>
            <a:ext cx="8878702" cy="117718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00000"/>
              </a:lnSpc>
              <a:buClr>
                <a:srgbClr val="007BB9"/>
              </a:buClr>
            </a:pPr>
            <a:r>
              <a:rPr lang="en-US" sz="3600" b="1" kern="0" dirty="0" smtClean="0">
                <a:solidFill>
                  <a:srgbClr val="007BB9"/>
                </a:solidFill>
              </a:rPr>
              <a:t>Output of Chi-Square </a:t>
            </a:r>
            <a:r>
              <a:rPr lang="en-US" sz="3600" b="1" kern="0" dirty="0">
                <a:solidFill>
                  <a:srgbClr val="007BB9"/>
                </a:solidFill>
              </a:rPr>
              <a:t>Test </a:t>
            </a:r>
            <a:r>
              <a:rPr lang="en-US" sz="3600" b="1" kern="0" dirty="0" smtClean="0">
                <a:solidFill>
                  <a:srgbClr val="007BB9"/>
                </a:solidFill>
              </a:rPr>
              <a:t>for </a:t>
            </a:r>
          </a:p>
          <a:p>
            <a:pPr algn="ctr">
              <a:lnSpc>
                <a:spcPct val="100000"/>
              </a:lnSpc>
              <a:buClr>
                <a:srgbClr val="007BB9"/>
              </a:buClr>
            </a:pPr>
            <a:r>
              <a:rPr lang="en-US" sz="3600" b="1" kern="0" dirty="0" smtClean="0">
                <a:solidFill>
                  <a:srgbClr val="007BB9"/>
                </a:solidFill>
              </a:rPr>
              <a:t>‘</a:t>
            </a:r>
            <a:r>
              <a:rPr lang="en-US" sz="3600" b="1" kern="0" dirty="0">
                <a:solidFill>
                  <a:srgbClr val="007BB9"/>
                </a:solidFill>
              </a:rPr>
              <a:t>Query Holding time (IN SEC</a:t>
            </a:r>
            <a:r>
              <a:rPr lang="en-US" sz="3600" b="1" kern="0" dirty="0" smtClean="0">
                <a:solidFill>
                  <a:srgbClr val="007BB9"/>
                </a:solidFill>
              </a:rPr>
              <a: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56800" y="1420296"/>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9" name="Text Box 4"/>
          <p:cNvSpPr txBox="1">
            <a:spLocks noChangeArrowheads="1"/>
          </p:cNvSpPr>
          <p:nvPr/>
        </p:nvSpPr>
        <p:spPr bwMode="auto">
          <a:xfrm>
            <a:off x="817273" y="5677882"/>
            <a:ext cx="10498750" cy="58477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a:solidFill>
                  <a:prstClr val="black"/>
                </a:solidFill>
              </a:rPr>
              <a:t>Interpretation</a:t>
            </a:r>
            <a:r>
              <a:rPr lang="en-US" sz="1600" b="1" i="1" dirty="0">
                <a:solidFill>
                  <a:prstClr val="black"/>
                </a:solidFill>
              </a:rPr>
              <a:t>: Since  p value is </a:t>
            </a:r>
            <a:r>
              <a:rPr lang="en-US" sz="1600" b="1" i="1" dirty="0" smtClean="0">
                <a:solidFill>
                  <a:prstClr val="black"/>
                </a:solidFill>
              </a:rPr>
              <a:t>&lt;0.05 </a:t>
            </a:r>
            <a:r>
              <a:rPr lang="en-US" sz="1600" b="1" i="1" dirty="0">
                <a:solidFill>
                  <a:prstClr val="black"/>
                </a:solidFill>
              </a:rPr>
              <a:t>we fail to reject the null hypothesis. There is </a:t>
            </a:r>
            <a:r>
              <a:rPr lang="en-US" sz="1600" b="1" i="1" dirty="0" smtClean="0">
                <a:solidFill>
                  <a:prstClr val="black"/>
                </a:solidFill>
              </a:rPr>
              <a:t> </a:t>
            </a:r>
            <a:r>
              <a:rPr lang="en-US" sz="1600" b="1" i="1" dirty="0">
                <a:solidFill>
                  <a:prstClr val="black"/>
                </a:solidFill>
              </a:rPr>
              <a:t>impact of  </a:t>
            </a:r>
            <a:r>
              <a:rPr lang="en-US" sz="1600" b="1" i="1" dirty="0" smtClean="0">
                <a:solidFill>
                  <a:prstClr val="black"/>
                </a:solidFill>
              </a:rPr>
              <a:t>Query holding time(in sec) </a:t>
            </a:r>
            <a:r>
              <a:rPr lang="en-US" sz="1600" b="1" i="1" dirty="0">
                <a:solidFill>
                  <a:prstClr val="black"/>
                </a:solidFill>
              </a:rPr>
              <a:t>on CSAT score.</a:t>
            </a:r>
          </a:p>
        </p:txBody>
      </p:sp>
      <p:sp>
        <p:nvSpPr>
          <p:cNvPr id="10" name="Rectangle 9"/>
          <p:cNvSpPr/>
          <p:nvPr/>
        </p:nvSpPr>
        <p:spPr>
          <a:xfrm>
            <a:off x="817272" y="1881961"/>
            <a:ext cx="10498751" cy="3572014"/>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pic>
        <p:nvPicPr>
          <p:cNvPr id="266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273" y="2042271"/>
            <a:ext cx="5872295" cy="3251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2758" y="2098481"/>
            <a:ext cx="3716583"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24153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59</a:t>
            </a:fld>
            <a:endParaRPr dirty="0">
              <a:solidFill>
                <a:srgbClr val="FFFFFF"/>
              </a:solidFill>
            </a:endParaRPr>
          </a:p>
        </p:txBody>
      </p:sp>
      <p:sp>
        <p:nvSpPr>
          <p:cNvPr id="99" name="Title 3"/>
          <p:cNvSpPr txBox="1">
            <a:spLocks/>
          </p:cNvSpPr>
          <p:nvPr/>
        </p:nvSpPr>
        <p:spPr>
          <a:xfrm>
            <a:off x="1609969" y="157308"/>
            <a:ext cx="8878702" cy="108875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Chi Square Test </a:t>
            </a:r>
            <a:r>
              <a:rPr lang="en-US" sz="3600" b="1" kern="0" dirty="0">
                <a:solidFill>
                  <a:srgbClr val="007BB9"/>
                </a:solidFill>
              </a:rPr>
              <a:t>for </a:t>
            </a:r>
            <a:endParaRPr lang="en-US" sz="3600" b="1" kern="0" dirty="0" smtClean="0">
              <a:solidFill>
                <a:srgbClr val="007BB9"/>
              </a:solidFill>
            </a:endParaRPr>
          </a:p>
          <a:p>
            <a:pPr algn="ctr">
              <a:lnSpc>
                <a:spcPct val="100000"/>
              </a:lnSpc>
              <a:buClr>
                <a:srgbClr val="007BB9"/>
              </a:buClr>
            </a:pPr>
            <a:r>
              <a:rPr lang="en-US" sz="3600" b="1" kern="0" dirty="0" smtClean="0">
                <a:solidFill>
                  <a:srgbClr val="007BB9"/>
                </a:solidFill>
              </a:rPr>
              <a:t>‘</a:t>
            </a:r>
            <a:r>
              <a:rPr lang="en-US" sz="3600" b="1" kern="0" dirty="0">
                <a:solidFill>
                  <a:srgbClr val="007BB9"/>
                </a:solidFill>
              </a:rPr>
              <a:t>Query Holding time (IN </a:t>
            </a:r>
            <a:r>
              <a:rPr lang="en-US" sz="3600" b="1" kern="0" dirty="0" smtClean="0">
                <a:solidFill>
                  <a:srgbClr val="007BB9"/>
                </a:solidFill>
              </a:rPr>
              <a:t>HRS)’</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250983" y="1309590"/>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smtClean="0">
                <a:solidFill>
                  <a:prstClr val="black"/>
                </a:solidFill>
              </a:rPr>
              <a:t>HYPOTHETICAL </a:t>
            </a:r>
            <a:r>
              <a:rPr lang="en-US" sz="2200" b="1" i="1" dirty="0">
                <a:solidFill>
                  <a:prstClr val="black"/>
                </a:solidFill>
              </a:rPr>
              <a:t>PREMISE</a:t>
            </a:r>
          </a:p>
        </p:txBody>
      </p:sp>
      <p:sp>
        <p:nvSpPr>
          <p:cNvPr id="10" name="Rectangle 8"/>
          <p:cNvSpPr>
            <a:spLocks noChangeArrowheads="1"/>
          </p:cNvSpPr>
          <p:nvPr/>
        </p:nvSpPr>
        <p:spPr bwMode="auto">
          <a:xfrm>
            <a:off x="283784" y="4150401"/>
            <a:ext cx="11687820" cy="1168091"/>
          </a:xfrm>
          <a:prstGeom prst="rect">
            <a:avLst/>
          </a:prstGeom>
          <a:solidFill>
            <a:schemeClr val="bg1">
              <a:lumMod val="85000"/>
            </a:schemeClr>
          </a:solidFill>
          <a:ln w="9525">
            <a:solidFill>
              <a:schemeClr val="tx1"/>
            </a:solidFill>
            <a:miter lim="800000"/>
            <a:headEnd/>
            <a:tailEnd/>
          </a:ln>
        </p:spPr>
        <p:txBody>
          <a:bodyPr wrap="none" anchor="ctr"/>
          <a:lstStyle/>
          <a:p>
            <a:pPr fontAlgn="base">
              <a:spcBef>
                <a:spcPct val="0"/>
              </a:spcBef>
              <a:spcAft>
                <a:spcPct val="0"/>
              </a:spcAft>
            </a:pPr>
            <a:endParaRPr lang="en-US" sz="900" dirty="0">
              <a:solidFill>
                <a:prstClr val="black"/>
              </a:solidFill>
            </a:endParaRPr>
          </a:p>
        </p:txBody>
      </p:sp>
      <p:sp>
        <p:nvSpPr>
          <p:cNvPr id="11" name="Text Box 9"/>
          <p:cNvSpPr txBox="1">
            <a:spLocks noChangeArrowheads="1"/>
          </p:cNvSpPr>
          <p:nvPr/>
        </p:nvSpPr>
        <p:spPr bwMode="auto">
          <a:xfrm>
            <a:off x="283785" y="4171216"/>
            <a:ext cx="11023938" cy="1541961"/>
          </a:xfrm>
          <a:prstGeom prst="rect">
            <a:avLst/>
          </a:prstGeom>
          <a:noFill/>
          <a:ln w="9525">
            <a:noFill/>
            <a:miter lim="800000"/>
            <a:headEnd/>
            <a:tailEnd/>
          </a:ln>
        </p:spPr>
        <p:txBody>
          <a:bodyPr wrap="square">
            <a:spAutoFit/>
          </a:bodyPr>
          <a:lstStyle/>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o</a:t>
            </a:r>
            <a:r>
              <a:rPr lang="en-US" sz="2000" b="1" i="1" dirty="0">
                <a:solidFill>
                  <a:prstClr val="black"/>
                </a:solidFill>
              </a:rPr>
              <a:t>: Query holding time(in </a:t>
            </a:r>
            <a:r>
              <a:rPr lang="en-US" sz="2000" b="1" i="1" dirty="0" err="1" smtClean="0">
                <a:solidFill>
                  <a:prstClr val="black"/>
                </a:solidFill>
              </a:rPr>
              <a:t>hrs</a:t>
            </a:r>
            <a:r>
              <a:rPr lang="en-US" sz="2000" b="1" i="1" dirty="0" smtClean="0">
                <a:solidFill>
                  <a:prstClr val="black"/>
                </a:solidFill>
              </a:rPr>
              <a:t>) </a:t>
            </a:r>
            <a:r>
              <a:rPr lang="en-US" sz="2000" b="1" i="1" dirty="0">
                <a:solidFill>
                  <a:prstClr val="black"/>
                </a:solidFill>
              </a:rPr>
              <a:t>has no impact on CSAT score</a:t>
            </a:r>
            <a:r>
              <a:rPr lang="en-US" sz="2000" b="1" i="1" dirty="0" smtClean="0">
                <a:solidFill>
                  <a:prstClr val="black"/>
                </a:solidFill>
              </a:rPr>
              <a:t>.</a:t>
            </a:r>
            <a:endParaRPr lang="en-US" sz="2000" b="1" i="1" dirty="0">
              <a:solidFill>
                <a:prstClr val="black"/>
              </a:solidFill>
            </a:endParaRPr>
          </a:p>
          <a:p>
            <a:pPr marL="457200" indent="-457200" fontAlgn="base">
              <a:lnSpc>
                <a:spcPct val="105000"/>
              </a:lnSpc>
              <a:spcBef>
                <a:spcPct val="30000"/>
              </a:spcBef>
              <a:spcAft>
                <a:spcPct val="0"/>
              </a:spcAft>
            </a:pPr>
            <a:r>
              <a:rPr lang="en-US" sz="2800" b="1" i="1" dirty="0">
                <a:solidFill>
                  <a:prstClr val="black"/>
                </a:solidFill>
              </a:rPr>
              <a:t>H</a:t>
            </a:r>
            <a:r>
              <a:rPr lang="en-US" sz="2800" b="1" i="1" baseline="-25000" dirty="0">
                <a:solidFill>
                  <a:prstClr val="black"/>
                </a:solidFill>
              </a:rPr>
              <a:t>a</a:t>
            </a:r>
            <a:r>
              <a:rPr lang="en-US" sz="2000" b="1" i="1" dirty="0">
                <a:solidFill>
                  <a:prstClr val="black"/>
                </a:solidFill>
              </a:rPr>
              <a:t>: Query holding time(in </a:t>
            </a:r>
            <a:r>
              <a:rPr lang="en-US" sz="2000" b="1" i="1" dirty="0" err="1">
                <a:solidFill>
                  <a:prstClr val="black"/>
                </a:solidFill>
              </a:rPr>
              <a:t>hrs</a:t>
            </a:r>
            <a:r>
              <a:rPr lang="en-US" sz="2000" b="1" i="1" dirty="0">
                <a:solidFill>
                  <a:prstClr val="black"/>
                </a:solidFill>
              </a:rPr>
              <a:t>) has no impact on CSAT score.</a:t>
            </a:r>
          </a:p>
          <a:p>
            <a:pPr marL="457200" indent="-457200" fontAlgn="base">
              <a:lnSpc>
                <a:spcPct val="105000"/>
              </a:lnSpc>
              <a:spcBef>
                <a:spcPct val="30000"/>
              </a:spcBef>
              <a:spcAft>
                <a:spcPct val="0"/>
              </a:spcAft>
            </a:pPr>
            <a:endParaRPr lang="en-US" sz="2000" b="1" i="1" dirty="0">
              <a:solidFill>
                <a:prstClr val="black"/>
              </a:solidFill>
            </a:endParaRPr>
          </a:p>
        </p:txBody>
      </p:sp>
      <p:sp>
        <p:nvSpPr>
          <p:cNvPr id="12" name="Text Box 8"/>
          <p:cNvSpPr txBox="1">
            <a:spLocks noChangeArrowheads="1"/>
          </p:cNvSpPr>
          <p:nvPr/>
        </p:nvSpPr>
        <p:spPr bwMode="auto">
          <a:xfrm>
            <a:off x="69927" y="3541733"/>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HYPOTHESIS:</a:t>
            </a:r>
          </a:p>
        </p:txBody>
      </p:sp>
      <p:sp>
        <p:nvSpPr>
          <p:cNvPr id="13" name="Rectangle 12"/>
          <p:cNvSpPr/>
          <p:nvPr/>
        </p:nvSpPr>
        <p:spPr>
          <a:xfrm>
            <a:off x="250983" y="2183420"/>
            <a:ext cx="11720621" cy="43088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fontAlgn="base">
              <a:spcBef>
                <a:spcPct val="50000"/>
              </a:spcBef>
              <a:spcAft>
                <a:spcPct val="0"/>
              </a:spcAft>
            </a:pPr>
            <a:r>
              <a:rPr lang="en-US" sz="2200" b="1" i="1" dirty="0">
                <a:solidFill>
                  <a:prstClr val="black"/>
                </a:solidFill>
              </a:rPr>
              <a:t>To check whether Query holding time (in </a:t>
            </a:r>
            <a:r>
              <a:rPr lang="en-US" sz="2200" b="1" i="1" dirty="0" err="1" smtClean="0">
                <a:solidFill>
                  <a:prstClr val="black"/>
                </a:solidFill>
              </a:rPr>
              <a:t>hrs</a:t>
            </a:r>
            <a:r>
              <a:rPr lang="en-US" sz="2200" b="1" i="1" dirty="0" smtClean="0">
                <a:solidFill>
                  <a:prstClr val="black"/>
                </a:solidFill>
              </a:rPr>
              <a:t>) </a:t>
            </a:r>
            <a:r>
              <a:rPr lang="en-US" sz="2200" b="1" i="1" dirty="0">
                <a:solidFill>
                  <a:prstClr val="black"/>
                </a:solidFill>
              </a:rPr>
              <a:t>has impact on CSAT score</a:t>
            </a:r>
          </a:p>
        </p:txBody>
      </p:sp>
      <p:sp>
        <p:nvSpPr>
          <p:cNvPr id="14" name="Rectangle 13"/>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Tree>
    <p:extLst>
      <p:ext uri="{BB962C8B-B14F-4D97-AF65-F5344CB8AC3E}">
        <p14:creationId xmlns:p14="http://schemas.microsoft.com/office/powerpoint/2010/main" val="22224771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2" name="Rectangle 8"/>
          <p:cNvSpPr>
            <a:spLocks noChangeArrowheads="1"/>
          </p:cNvSpPr>
          <p:nvPr/>
        </p:nvSpPr>
        <p:spPr bwMode="auto">
          <a:xfrm>
            <a:off x="504180" y="3642101"/>
            <a:ext cx="11524455" cy="1168091"/>
          </a:xfrm>
          <a:prstGeom prst="rect">
            <a:avLst/>
          </a:prstGeom>
          <a:solidFill>
            <a:schemeClr val="bg1">
              <a:lumMod val="85000"/>
            </a:schemeClr>
          </a:solidFill>
          <a:ln w="9525">
            <a:solidFill>
              <a:schemeClr val="tx1"/>
            </a:solidFill>
            <a:miter lim="800000"/>
            <a:headEnd/>
            <a:tailEnd/>
          </a:ln>
        </p:spPr>
        <p:txBody>
          <a:bodyPr wrap="none" anchor="ctr"/>
          <a:lstStyle/>
          <a:p>
            <a:pPr fontAlgn="base">
              <a:spcBef>
                <a:spcPct val="0"/>
              </a:spcBef>
              <a:spcAft>
                <a:spcPct val="0"/>
              </a:spcAft>
            </a:pPr>
            <a:endParaRPr lang="en-US" sz="900" dirty="0">
              <a:solidFill>
                <a:prstClr val="black"/>
              </a:solidFill>
            </a:endParaRPr>
          </a:p>
        </p:txBody>
      </p:sp>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sz="1600" b="0" i="0" u="none" strike="noStrike" kern="1200" cap="none" spc="0" normalizeH="0" baseline="0" noProof="0" dirty="0">
              <a:ln>
                <a:noFill/>
              </a:ln>
              <a:solidFill>
                <a:srgbClr val="FFFFFF"/>
              </a:solidFill>
              <a:effectLst/>
              <a:uLnTx/>
              <a:uFillTx/>
              <a:latin typeface="Barlow Light"/>
              <a:sym typeface="Barlow Light"/>
            </a:endParaRPr>
          </a:p>
        </p:txBody>
      </p:sp>
      <p:sp>
        <p:nvSpPr>
          <p:cNvPr id="99" name="Title 3"/>
          <p:cNvSpPr txBox="1">
            <a:spLocks/>
          </p:cNvSpPr>
          <p:nvPr/>
        </p:nvSpPr>
        <p:spPr>
          <a:xfrm>
            <a:off x="2566387" y="0"/>
            <a:ext cx="7346725" cy="8313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marL="0" marR="0" lvl="0" indent="0" algn="l" defTabSz="914400" rtl="0" eaLnBrk="1" fontAlgn="auto" latinLnBrk="0" hangingPunct="1">
              <a:lnSpc>
                <a:spcPct val="150000"/>
              </a:lnSpc>
              <a:spcBef>
                <a:spcPts val="0"/>
              </a:spcBef>
              <a:spcAft>
                <a:spcPts val="0"/>
              </a:spcAft>
              <a:buClr>
                <a:srgbClr val="007BB9"/>
              </a:buClr>
              <a:buSzPts val="4800"/>
              <a:buFont typeface="Raleway SemiBold"/>
              <a:buNone/>
              <a:tabLst/>
              <a:defRPr/>
            </a:pPr>
            <a:r>
              <a:rPr kumimoji="0" lang="en-US" sz="3600" b="1" i="0" u="none" strike="noStrike" kern="1200" cap="none" spc="0" normalizeH="0" baseline="0" noProof="0" dirty="0">
                <a:ln>
                  <a:noFill/>
                </a:ln>
                <a:solidFill>
                  <a:srgbClr val="007BB9"/>
                </a:solidFill>
                <a:effectLst/>
                <a:uLnTx/>
                <a:uFillTx/>
                <a:latin typeface="Raleway SemiBold"/>
                <a:sym typeface="Raleway SemiBold"/>
              </a:rPr>
              <a:t>Discrete Data:  1-Proportion Test</a:t>
            </a:r>
            <a:endParaRPr kumimoji="0" lang="en-US" sz="3600" b="1" i="0" u="none" strike="noStrike" kern="0" cap="none" spc="0" normalizeH="0" baseline="0" noProof="0" dirty="0">
              <a:ln>
                <a:noFill/>
              </a:ln>
              <a:solidFill>
                <a:srgbClr val="007BB9"/>
              </a:solidFill>
              <a:effectLst/>
              <a:uLnTx/>
              <a:uFillTx/>
              <a:latin typeface="Raleway SemiBold"/>
              <a:sym typeface="Raleway SemiBold"/>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rPr>
              <a:t>Proprietary and Highly Confidential. 2020 Pursullence Global Business Solutions. All Rights Reserved</a:t>
            </a:r>
          </a:p>
        </p:txBody>
      </p:sp>
      <p:sp>
        <p:nvSpPr>
          <p:cNvPr id="13" name="Text Box 8"/>
          <p:cNvSpPr txBox="1">
            <a:spLocks noChangeArrowheads="1"/>
          </p:cNvSpPr>
          <p:nvPr/>
        </p:nvSpPr>
        <p:spPr bwMode="auto">
          <a:xfrm>
            <a:off x="450863" y="1015478"/>
            <a:ext cx="11577772" cy="1661993"/>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1" i="1" u="sng" strike="noStrike" kern="1200" cap="none" spc="0" normalizeH="0" baseline="0" noProof="0" dirty="0">
                <a:ln>
                  <a:noFill/>
                </a:ln>
                <a:solidFill>
                  <a:srgbClr val="007BB9"/>
                </a:solidFill>
                <a:effectLst/>
                <a:uLnTx/>
                <a:uFillTx/>
                <a:latin typeface="Arial"/>
                <a:ea typeface="+mn-ea"/>
                <a:cs typeface="+mn-cs"/>
              </a:rPr>
              <a:t>Statistical Premise</a:t>
            </a:r>
            <a:r>
              <a:rPr kumimoji="0" lang="en-US" sz="2400" b="1" i="1" u="sng" strike="noStrike" kern="1200" cap="none" spc="0" normalizeH="0" baseline="0" noProof="0" dirty="0" smtClean="0">
                <a:ln>
                  <a:noFill/>
                </a:ln>
                <a:solidFill>
                  <a:srgbClr val="007BB9"/>
                </a:solidFill>
                <a:effectLst/>
                <a:uLnTx/>
                <a:uFillTx/>
                <a:latin typeface="Arial"/>
                <a:ea typeface="+mn-ea"/>
                <a:cs typeface="+mn-cs"/>
              </a:rPr>
              <a:t>:</a:t>
            </a: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100" b="1" i="1" u="sng" strike="noStrike" kern="1200" cap="none" spc="0" normalizeH="0" baseline="0" noProof="0" dirty="0">
              <a:ln>
                <a:noFill/>
              </a:ln>
              <a:solidFill>
                <a:srgbClr val="007BB9"/>
              </a:solidFill>
              <a:effectLst/>
              <a:uLnTx/>
              <a:uFillTx/>
              <a:latin typeface="Arial"/>
              <a:ea typeface="+mn-ea"/>
              <a:cs typeface="+mn-cs"/>
            </a:endParaRP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Arial"/>
                <a:ea typeface="+mn-ea"/>
                <a:cs typeface="+mn-cs"/>
              </a:rPr>
              <a:t>To check whether the defined Goal which is obtained from the baseline data is same as that of the goal of population.</a:t>
            </a:r>
          </a:p>
        </p:txBody>
      </p:sp>
      <p:sp>
        <p:nvSpPr>
          <p:cNvPr id="14" name="Text Box 8"/>
          <p:cNvSpPr txBox="1">
            <a:spLocks noChangeArrowheads="1"/>
          </p:cNvSpPr>
          <p:nvPr/>
        </p:nvSpPr>
        <p:spPr bwMode="auto">
          <a:xfrm>
            <a:off x="450863" y="2846042"/>
            <a:ext cx="4998661" cy="461665"/>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1" i="1" u="sng" strike="noStrike" kern="1200" cap="none" spc="0" normalizeH="0" baseline="0" noProof="0" dirty="0">
                <a:ln>
                  <a:noFill/>
                </a:ln>
                <a:solidFill>
                  <a:srgbClr val="007BB9"/>
                </a:solidFill>
                <a:effectLst/>
                <a:uLnTx/>
                <a:uFillTx/>
                <a:latin typeface="Arial"/>
                <a:ea typeface="+mn-ea"/>
                <a:cs typeface="+mn-cs"/>
              </a:rPr>
              <a:t>Hypothesis</a:t>
            </a:r>
          </a:p>
        </p:txBody>
      </p:sp>
      <p:sp>
        <p:nvSpPr>
          <p:cNvPr id="11" name="Text Box 9"/>
          <p:cNvSpPr txBox="1">
            <a:spLocks noChangeArrowheads="1"/>
          </p:cNvSpPr>
          <p:nvPr/>
        </p:nvSpPr>
        <p:spPr bwMode="auto">
          <a:xfrm>
            <a:off x="677633" y="3662916"/>
            <a:ext cx="11023938" cy="757130"/>
          </a:xfrm>
          <a:prstGeom prst="rect">
            <a:avLst/>
          </a:prstGeom>
          <a:noFill/>
          <a:ln w="9525">
            <a:noFill/>
            <a:miter lim="800000"/>
            <a:headEnd/>
            <a:tailEnd/>
          </a:ln>
        </p:spPr>
        <p:txBody>
          <a:bodyPr wrap="square">
            <a:spAutoFit/>
          </a:bodyPr>
          <a:lstStyle/>
          <a:p>
            <a:pPr marL="457200" indent="-457200" fontAlgn="base">
              <a:lnSpc>
                <a:spcPct val="105000"/>
              </a:lnSpc>
              <a:spcBef>
                <a:spcPct val="30000"/>
              </a:spcBef>
              <a:spcAft>
                <a:spcPct val="0"/>
              </a:spcAft>
            </a:pPr>
            <a:r>
              <a:rPr lang="en-US" b="1" dirty="0">
                <a:solidFill>
                  <a:prstClr val="black"/>
                </a:solidFill>
                <a:latin typeface="Arial" pitchFamily="34" charset="0"/>
                <a:cs typeface="Arial" pitchFamily="34" charset="0"/>
              </a:rPr>
              <a:t>H</a:t>
            </a:r>
            <a:r>
              <a:rPr lang="en-US" b="1" baseline="-25000" dirty="0">
                <a:solidFill>
                  <a:prstClr val="black"/>
                </a:solidFill>
                <a:latin typeface="Arial" pitchFamily="34" charset="0"/>
                <a:cs typeface="Arial" pitchFamily="34" charset="0"/>
              </a:rPr>
              <a:t>o</a:t>
            </a:r>
            <a:r>
              <a:rPr lang="en-US" b="1" dirty="0">
                <a:solidFill>
                  <a:prstClr val="black"/>
                </a:solidFill>
                <a:latin typeface="Arial" pitchFamily="34" charset="0"/>
                <a:cs typeface="Arial" pitchFamily="34" charset="0"/>
              </a:rPr>
              <a:t>: </a:t>
            </a:r>
            <a:r>
              <a:rPr lang="en-US" b="1" dirty="0" smtClean="0">
                <a:solidFill>
                  <a:prstClr val="black"/>
                </a:solidFill>
                <a:latin typeface="Arial" pitchFamily="34" charset="0"/>
                <a:cs typeface="Arial" pitchFamily="34" charset="0"/>
              </a:rPr>
              <a:t>The proportion of CSAT score of population data is same as proportion for baseline data(p=</a:t>
            </a:r>
            <a:r>
              <a:rPr lang="en-US" b="1" dirty="0" err="1" smtClean="0">
                <a:solidFill>
                  <a:prstClr val="black"/>
                </a:solidFill>
                <a:latin typeface="Arial" pitchFamily="34" charset="0"/>
                <a:cs typeface="Arial" pitchFamily="34" charset="0"/>
              </a:rPr>
              <a:t>po</a:t>
            </a:r>
            <a:r>
              <a:rPr lang="en-US" b="1" dirty="0" smtClean="0">
                <a:solidFill>
                  <a:prstClr val="black"/>
                </a:solidFill>
                <a:latin typeface="Arial" pitchFamily="34" charset="0"/>
                <a:cs typeface="Arial" pitchFamily="34" charset="0"/>
              </a:rPr>
              <a:t>)</a:t>
            </a:r>
            <a:endParaRPr lang="en-US" b="1" dirty="0">
              <a:solidFill>
                <a:prstClr val="black"/>
              </a:solidFill>
              <a:latin typeface="Arial" pitchFamily="34" charset="0"/>
              <a:cs typeface="Arial" pitchFamily="34" charset="0"/>
            </a:endParaRPr>
          </a:p>
          <a:p>
            <a:pPr marL="457200" indent="-457200" fontAlgn="base">
              <a:lnSpc>
                <a:spcPct val="105000"/>
              </a:lnSpc>
              <a:spcBef>
                <a:spcPct val="30000"/>
              </a:spcBef>
              <a:spcAft>
                <a:spcPct val="0"/>
              </a:spcAft>
            </a:pPr>
            <a:r>
              <a:rPr lang="en-US" b="1" dirty="0" smtClean="0">
                <a:solidFill>
                  <a:prstClr val="black"/>
                </a:solidFill>
                <a:latin typeface="Arial" pitchFamily="34" charset="0"/>
                <a:cs typeface="Arial" pitchFamily="34" charset="0"/>
              </a:rPr>
              <a:t>H</a:t>
            </a:r>
            <a:r>
              <a:rPr lang="en-US" b="1" baseline="-25000" dirty="0" smtClean="0">
                <a:solidFill>
                  <a:prstClr val="black"/>
                </a:solidFill>
                <a:latin typeface="Arial" pitchFamily="34" charset="0"/>
                <a:cs typeface="Arial" pitchFamily="34" charset="0"/>
              </a:rPr>
              <a:t>a</a:t>
            </a:r>
            <a:r>
              <a:rPr lang="en-US" b="1" dirty="0" smtClean="0">
                <a:solidFill>
                  <a:prstClr val="black"/>
                </a:solidFill>
                <a:latin typeface="Arial" pitchFamily="34" charset="0"/>
                <a:cs typeface="Arial" pitchFamily="34" charset="0"/>
              </a:rPr>
              <a:t>: The proportion of CSAT score data is not same as that of population for baseline data(</a:t>
            </a:r>
            <a:r>
              <a:rPr lang="en-US" b="1" dirty="0" err="1" smtClean="0">
                <a:solidFill>
                  <a:prstClr val="black"/>
                </a:solidFill>
                <a:latin typeface="Arial" pitchFamily="34" charset="0"/>
                <a:cs typeface="Arial" pitchFamily="34" charset="0"/>
              </a:rPr>
              <a:t>p≠po</a:t>
            </a:r>
            <a:r>
              <a:rPr lang="en-US" b="1" dirty="0" smtClean="0">
                <a:solidFill>
                  <a:prstClr val="black"/>
                </a:solidFill>
                <a:latin typeface="Arial" pitchFamily="34" charset="0"/>
                <a:cs typeface="Arial" pitchFamily="34" charset="0"/>
              </a:rPr>
              <a:t>)</a:t>
            </a:r>
            <a:endParaRPr lang="en-US" b="1"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33672320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60</a:t>
            </a:fld>
            <a:endParaRPr dirty="0">
              <a:solidFill>
                <a:srgbClr val="FFFFFF"/>
              </a:solidFill>
            </a:endParaRPr>
          </a:p>
        </p:txBody>
      </p:sp>
      <p:sp>
        <p:nvSpPr>
          <p:cNvPr id="99" name="Title 3"/>
          <p:cNvSpPr txBox="1">
            <a:spLocks/>
          </p:cNvSpPr>
          <p:nvPr/>
        </p:nvSpPr>
        <p:spPr>
          <a:xfrm>
            <a:off x="1690639" y="154278"/>
            <a:ext cx="8878702" cy="112163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00000"/>
              </a:lnSpc>
              <a:buClr>
                <a:srgbClr val="007BB9"/>
              </a:buClr>
            </a:pPr>
            <a:r>
              <a:rPr lang="en-US" sz="3600" b="1" kern="0" dirty="0" smtClean="0">
                <a:solidFill>
                  <a:srgbClr val="007BB9"/>
                </a:solidFill>
              </a:rPr>
              <a:t>Output of Chi-Square </a:t>
            </a:r>
            <a:r>
              <a:rPr lang="en-US" sz="3600" b="1" kern="0" dirty="0">
                <a:solidFill>
                  <a:srgbClr val="007BB9"/>
                </a:solidFill>
              </a:rPr>
              <a:t>Test </a:t>
            </a:r>
            <a:r>
              <a:rPr lang="en-US" sz="3600" b="1" kern="0" dirty="0" smtClean="0">
                <a:solidFill>
                  <a:srgbClr val="007BB9"/>
                </a:solidFill>
              </a:rPr>
              <a:t>for </a:t>
            </a:r>
          </a:p>
          <a:p>
            <a:pPr algn="ctr">
              <a:lnSpc>
                <a:spcPct val="100000"/>
              </a:lnSpc>
              <a:buClr>
                <a:srgbClr val="007BB9"/>
              </a:buClr>
            </a:pPr>
            <a:r>
              <a:rPr lang="en-US" sz="3600" b="1" kern="0" dirty="0" smtClean="0">
                <a:solidFill>
                  <a:srgbClr val="007BB9"/>
                </a:solidFill>
              </a:rPr>
              <a:t>‘</a:t>
            </a:r>
            <a:r>
              <a:rPr lang="en-US" sz="3600" b="1" kern="0" dirty="0">
                <a:solidFill>
                  <a:srgbClr val="007BB9"/>
                </a:solidFill>
              </a:rPr>
              <a:t>Query Holding time (IN </a:t>
            </a:r>
            <a:r>
              <a:rPr lang="en-US" sz="3600" b="1" kern="0" dirty="0" smtClean="0">
                <a:solidFill>
                  <a:srgbClr val="007BB9"/>
                </a:solidFill>
              </a:rPr>
              <a:t>HRS)’</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56800" y="1420296"/>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9" name="Text Box 4"/>
          <p:cNvSpPr txBox="1">
            <a:spLocks noChangeArrowheads="1"/>
          </p:cNvSpPr>
          <p:nvPr/>
        </p:nvSpPr>
        <p:spPr bwMode="auto">
          <a:xfrm>
            <a:off x="804984" y="5904458"/>
            <a:ext cx="10498750" cy="58477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a:solidFill>
                  <a:prstClr val="black"/>
                </a:solidFill>
              </a:rPr>
              <a:t>Interpretation</a:t>
            </a:r>
            <a:r>
              <a:rPr lang="en-US" sz="1600" b="1" i="1" dirty="0">
                <a:solidFill>
                  <a:prstClr val="black"/>
                </a:solidFill>
              </a:rPr>
              <a:t>: : Since  p value is </a:t>
            </a:r>
            <a:r>
              <a:rPr lang="en-US" sz="1600" b="1" i="1" dirty="0" smtClean="0">
                <a:solidFill>
                  <a:prstClr val="black"/>
                </a:solidFill>
              </a:rPr>
              <a:t>&lt;0.05 </a:t>
            </a:r>
            <a:r>
              <a:rPr lang="en-US" sz="1600" b="1" i="1" dirty="0">
                <a:solidFill>
                  <a:prstClr val="black"/>
                </a:solidFill>
              </a:rPr>
              <a:t>we fail to reject the null hypothesis. There is </a:t>
            </a:r>
            <a:r>
              <a:rPr lang="en-US" sz="1600" b="1" i="1" dirty="0" smtClean="0">
                <a:solidFill>
                  <a:prstClr val="black"/>
                </a:solidFill>
              </a:rPr>
              <a:t> </a:t>
            </a:r>
            <a:r>
              <a:rPr lang="en-US" sz="1600" b="1" i="1" dirty="0">
                <a:solidFill>
                  <a:prstClr val="black"/>
                </a:solidFill>
              </a:rPr>
              <a:t>impact of  Query holding time(in </a:t>
            </a:r>
            <a:r>
              <a:rPr lang="en-US" sz="1600" b="1" i="1" dirty="0" err="1" smtClean="0">
                <a:solidFill>
                  <a:prstClr val="black"/>
                </a:solidFill>
              </a:rPr>
              <a:t>hrs</a:t>
            </a:r>
            <a:r>
              <a:rPr lang="en-US" sz="1600" b="1" i="1" dirty="0" smtClean="0">
                <a:solidFill>
                  <a:prstClr val="black"/>
                </a:solidFill>
              </a:rPr>
              <a:t>) </a:t>
            </a:r>
            <a:r>
              <a:rPr lang="en-US" sz="1600" b="1" i="1" dirty="0">
                <a:solidFill>
                  <a:prstClr val="black"/>
                </a:solidFill>
              </a:rPr>
              <a:t>on CSAT score</a:t>
            </a:r>
          </a:p>
        </p:txBody>
      </p:sp>
      <p:sp>
        <p:nvSpPr>
          <p:cNvPr id="10" name="Rectangle 9"/>
          <p:cNvSpPr/>
          <p:nvPr/>
        </p:nvSpPr>
        <p:spPr>
          <a:xfrm>
            <a:off x="817272" y="1881961"/>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pic>
        <p:nvPicPr>
          <p:cNvPr id="276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084" y="2109133"/>
            <a:ext cx="5725195" cy="373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5005" y="3978626"/>
            <a:ext cx="4062026" cy="1395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47285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a:defRPr/>
            </a:pPr>
            <a:fld id="{00000000-1234-1234-1234-123412341234}" type="slidenum">
              <a:rPr lang="en">
                <a:solidFill>
                  <a:srgbClr val="FFFFFF"/>
                </a:solidFill>
              </a:rPr>
              <a:pPr>
                <a:defRPr/>
              </a:pPr>
              <a:t>61</a:t>
            </a:fld>
            <a:endParaRPr>
              <a:solidFill>
                <a:srgbClr val="FFFFFF"/>
              </a:solidFill>
            </a:endParaRPr>
          </a:p>
        </p:txBody>
      </p:sp>
      <p:sp>
        <p:nvSpPr>
          <p:cNvPr id="99" name="Title 3"/>
          <p:cNvSpPr txBox="1">
            <a:spLocks/>
          </p:cNvSpPr>
          <p:nvPr/>
        </p:nvSpPr>
        <p:spPr>
          <a:xfrm>
            <a:off x="615612" y="608402"/>
            <a:ext cx="11307688" cy="8313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defRPr/>
            </a:pPr>
            <a:r>
              <a:rPr lang="en-US" sz="3600" b="1" dirty="0">
                <a:solidFill>
                  <a:srgbClr val="007BB9"/>
                </a:solidFill>
              </a:rPr>
              <a:t>Chi-Square </a:t>
            </a:r>
            <a:r>
              <a:rPr lang="en-US" sz="3600" b="1" dirty="0" smtClean="0">
                <a:solidFill>
                  <a:srgbClr val="007BB9"/>
                </a:solidFill>
              </a:rPr>
              <a:t>Tests Goodness of fit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a:defRPr/>
            </a:pPr>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6" name="Text Box 4"/>
          <p:cNvSpPr txBox="1">
            <a:spLocks noChangeArrowheads="1"/>
          </p:cNvSpPr>
          <p:nvPr/>
        </p:nvSpPr>
        <p:spPr bwMode="auto">
          <a:xfrm>
            <a:off x="193316" y="1665301"/>
            <a:ext cx="11841195" cy="3896451"/>
          </a:xfrm>
          <a:prstGeom prst="rect">
            <a:avLst/>
          </a:prstGeom>
          <a:solidFill>
            <a:schemeClr val="bg1">
              <a:lumMod val="95000"/>
            </a:schemeClr>
          </a:solidFill>
          <a:ln w="9525">
            <a:solidFill>
              <a:schemeClr val="tx1">
                <a:lumMod val="50000"/>
              </a:schemeClr>
            </a:solidFill>
            <a:miter lim="800000"/>
            <a:headEnd/>
            <a:tailEnd/>
          </a:ln>
        </p:spPr>
        <p:txBody>
          <a:bodyPr wrap="square">
            <a:spAutoFit/>
          </a:bodyPr>
          <a:lstStyle/>
          <a:p>
            <a:pPr marL="225425" indent="-225425">
              <a:lnSpc>
                <a:spcPct val="90000"/>
              </a:lnSpc>
              <a:spcBef>
                <a:spcPct val="50000"/>
              </a:spcBef>
              <a:defRPr/>
            </a:pPr>
            <a:endParaRPr lang="en-US" sz="1000" b="1" u="sng" dirty="0" smtClean="0">
              <a:solidFill>
                <a:srgbClr val="3A3F50"/>
              </a:solidFill>
            </a:endParaRPr>
          </a:p>
          <a:p>
            <a:pPr marL="225425" indent="-225425">
              <a:lnSpc>
                <a:spcPct val="90000"/>
              </a:lnSpc>
              <a:spcBef>
                <a:spcPct val="50000"/>
              </a:spcBef>
              <a:defRPr/>
            </a:pPr>
            <a:r>
              <a:rPr lang="en-US" sz="2800" b="1" u="sng" dirty="0" smtClean="0">
                <a:solidFill>
                  <a:srgbClr val="3A3F50"/>
                </a:solidFill>
              </a:rPr>
              <a:t>When </a:t>
            </a:r>
            <a:r>
              <a:rPr lang="en-US" sz="2800" b="1" u="sng" dirty="0">
                <a:solidFill>
                  <a:srgbClr val="3A3F50"/>
                </a:solidFill>
              </a:rPr>
              <a:t>is a Chi-Square (</a:t>
            </a:r>
            <a:r>
              <a:rPr lang="en-US" sz="3600" b="1" u="sng" dirty="0">
                <a:solidFill>
                  <a:srgbClr val="3A3F50"/>
                </a:solidFill>
                <a:latin typeface="Symbol" pitchFamily="18" charset="2"/>
              </a:rPr>
              <a:t>c</a:t>
            </a:r>
            <a:r>
              <a:rPr lang="en-US" sz="3600" b="1" u="sng" baseline="30000" dirty="0">
                <a:solidFill>
                  <a:srgbClr val="3A3F50"/>
                </a:solidFill>
              </a:rPr>
              <a:t>2</a:t>
            </a:r>
            <a:r>
              <a:rPr lang="en-US" sz="2800" b="1" u="sng" dirty="0">
                <a:solidFill>
                  <a:srgbClr val="3A3F50"/>
                </a:solidFill>
              </a:rPr>
              <a:t>) Goodness of fit Test </a:t>
            </a:r>
            <a:r>
              <a:rPr lang="en-US" sz="2800" b="1" u="sng" dirty="0" smtClean="0">
                <a:solidFill>
                  <a:srgbClr val="3A3F50"/>
                </a:solidFill>
              </a:rPr>
              <a:t>Used ?</a:t>
            </a:r>
          </a:p>
          <a:p>
            <a:pPr marL="225425" indent="-225425">
              <a:lnSpc>
                <a:spcPct val="90000"/>
              </a:lnSpc>
              <a:spcBef>
                <a:spcPct val="50000"/>
              </a:spcBef>
              <a:defRPr/>
            </a:pPr>
            <a:r>
              <a:rPr lang="en-US" sz="2800" b="1" u="sng" dirty="0" smtClean="0">
                <a:solidFill>
                  <a:srgbClr val="3A3F50"/>
                </a:solidFill>
              </a:rPr>
              <a:t>  </a:t>
            </a:r>
          </a:p>
          <a:p>
            <a:pPr marL="285750" indent="-285750" algn="just">
              <a:lnSpc>
                <a:spcPct val="90000"/>
              </a:lnSpc>
              <a:spcBef>
                <a:spcPct val="50000"/>
              </a:spcBef>
              <a:buFont typeface="Arial" panose="020B0604020202020204" pitchFamily="34" charset="0"/>
              <a:buChar char="•"/>
              <a:defRPr/>
            </a:pPr>
            <a:r>
              <a:rPr lang="en-US" sz="2400" dirty="0" smtClean="0">
                <a:solidFill>
                  <a:srgbClr val="3A3F50"/>
                </a:solidFill>
              </a:rPr>
              <a:t>When one find positive result for chi square test, ie.when p value &lt; 0.05, it indicates that an Impact </a:t>
            </a:r>
            <a:r>
              <a:rPr lang="en-US" sz="2400" dirty="0">
                <a:solidFill>
                  <a:srgbClr val="3A3F50"/>
                </a:solidFill>
              </a:rPr>
              <a:t>of “ X” on “Y” is statistically </a:t>
            </a:r>
            <a:r>
              <a:rPr lang="en-US" sz="2400" dirty="0" smtClean="0">
                <a:solidFill>
                  <a:srgbClr val="3A3F50"/>
                </a:solidFill>
              </a:rPr>
              <a:t>significant. Then, one need to find out which sublevel of “X” has significant impact on “Y”.</a:t>
            </a:r>
          </a:p>
          <a:p>
            <a:pPr marL="285750" indent="-285750" algn="just">
              <a:lnSpc>
                <a:spcPct val="90000"/>
              </a:lnSpc>
              <a:spcBef>
                <a:spcPct val="50000"/>
              </a:spcBef>
              <a:buFont typeface="Arial" panose="020B0604020202020204" pitchFamily="34" charset="0"/>
              <a:buChar char="•"/>
              <a:defRPr/>
            </a:pPr>
            <a:r>
              <a:rPr lang="en-US" sz="2400" dirty="0" smtClean="0">
                <a:solidFill>
                  <a:srgbClr val="3A3F50"/>
                </a:solidFill>
              </a:rPr>
              <a:t>Chi-Square </a:t>
            </a:r>
            <a:r>
              <a:rPr lang="en-US" sz="2400" dirty="0">
                <a:solidFill>
                  <a:srgbClr val="3A3F50"/>
                </a:solidFill>
              </a:rPr>
              <a:t>(</a:t>
            </a:r>
            <a:r>
              <a:rPr lang="en-US" sz="3200" dirty="0">
                <a:solidFill>
                  <a:srgbClr val="3A3F50"/>
                </a:solidFill>
                <a:latin typeface="Symbol" pitchFamily="18" charset="2"/>
              </a:rPr>
              <a:t>c</a:t>
            </a:r>
            <a:r>
              <a:rPr lang="en-US" sz="3200" baseline="30000" dirty="0">
                <a:solidFill>
                  <a:srgbClr val="3A3F50"/>
                </a:solidFill>
              </a:rPr>
              <a:t>2</a:t>
            </a:r>
            <a:r>
              <a:rPr lang="en-US" sz="2400" dirty="0">
                <a:solidFill>
                  <a:srgbClr val="3A3F50"/>
                </a:solidFill>
              </a:rPr>
              <a:t>) Goodness of fit </a:t>
            </a:r>
            <a:r>
              <a:rPr lang="en-US" sz="2400" dirty="0" smtClean="0">
                <a:solidFill>
                  <a:srgbClr val="3A3F50"/>
                </a:solidFill>
              </a:rPr>
              <a:t>Test validate which sublevel of X has significant impact upon Y. </a:t>
            </a:r>
          </a:p>
        </p:txBody>
      </p:sp>
    </p:spTree>
    <p:extLst>
      <p:ext uri="{BB962C8B-B14F-4D97-AF65-F5344CB8AC3E}">
        <p14:creationId xmlns:p14="http://schemas.microsoft.com/office/powerpoint/2010/main" val="15878078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62</a:t>
            </a:fld>
            <a:endParaRPr dirty="0">
              <a:solidFill>
                <a:srgbClr val="FFFFFF"/>
              </a:solidFill>
            </a:endParaRPr>
          </a:p>
        </p:txBody>
      </p:sp>
      <p:sp>
        <p:nvSpPr>
          <p:cNvPr id="99" name="Title 3"/>
          <p:cNvSpPr txBox="1">
            <a:spLocks/>
          </p:cNvSpPr>
          <p:nvPr/>
        </p:nvSpPr>
        <p:spPr>
          <a:xfrm>
            <a:off x="1474629" y="261092"/>
            <a:ext cx="9841394" cy="112163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00000"/>
              </a:lnSpc>
              <a:buClr>
                <a:srgbClr val="007BB9"/>
              </a:buClr>
            </a:pPr>
            <a:r>
              <a:rPr lang="en-US" sz="3600" b="1" kern="0" dirty="0" smtClean="0">
                <a:solidFill>
                  <a:srgbClr val="007BB9"/>
                </a:solidFill>
              </a:rPr>
              <a:t>Graphical Output of Goodness of Fit Test for </a:t>
            </a:r>
          </a:p>
          <a:p>
            <a:pPr algn="ctr">
              <a:lnSpc>
                <a:spcPct val="100000"/>
              </a:lnSpc>
              <a:buClr>
                <a:srgbClr val="007BB9"/>
              </a:buClr>
            </a:pPr>
            <a:r>
              <a:rPr lang="en-US" sz="3600" b="1" kern="0" dirty="0" smtClean="0">
                <a:solidFill>
                  <a:srgbClr val="007BB9"/>
                </a:solidFill>
              </a:rPr>
              <a:t>‘</a:t>
            </a:r>
            <a:r>
              <a:rPr lang="en-US" sz="3600" b="1" kern="0" dirty="0">
                <a:solidFill>
                  <a:srgbClr val="007BB9"/>
                </a:solidFill>
              </a:rPr>
              <a:t>Type of Task </a:t>
            </a:r>
            <a:r>
              <a:rPr lang="en-US" sz="3600" b="1" kern="0" dirty="0" smtClean="0">
                <a:solidFill>
                  <a:srgbClr val="007BB9"/>
                </a:solidFill>
              </a:rPr>
              <a:t>Complexity’</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56800" y="1341466"/>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9" name="Text Box 4"/>
          <p:cNvSpPr txBox="1">
            <a:spLocks noChangeArrowheads="1"/>
          </p:cNvSpPr>
          <p:nvPr/>
        </p:nvSpPr>
        <p:spPr bwMode="auto">
          <a:xfrm>
            <a:off x="758618" y="5900502"/>
            <a:ext cx="10498750" cy="707886"/>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a:solidFill>
                  <a:prstClr val="black"/>
                </a:solidFill>
              </a:rPr>
              <a:t>Interpretation</a:t>
            </a:r>
            <a:r>
              <a:rPr lang="en-US" sz="1600" b="1" i="1" dirty="0" smtClean="0">
                <a:solidFill>
                  <a:prstClr val="black"/>
                </a:solidFill>
              </a:rPr>
              <a:t>:</a:t>
            </a:r>
            <a:r>
              <a:rPr lang="en-US" sz="1600" dirty="0"/>
              <a:t> </a:t>
            </a:r>
            <a:r>
              <a:rPr lang="en-US" sz="1200" b="1" dirty="0">
                <a:latin typeface="Arial Black" pitchFamily="34" charset="0"/>
              </a:rPr>
              <a:t>Here we can see that the observed frequency/value of </a:t>
            </a:r>
            <a:r>
              <a:rPr lang="en-US" sz="1200" b="1" dirty="0" smtClean="0">
                <a:latin typeface="Arial Black" pitchFamily="34" charset="0"/>
              </a:rPr>
              <a:t>CSAT score  </a:t>
            </a:r>
            <a:r>
              <a:rPr lang="en-US" sz="1200" b="1" dirty="0">
                <a:latin typeface="Arial Black" pitchFamily="34" charset="0"/>
              </a:rPr>
              <a:t>is higher than expected value of </a:t>
            </a:r>
            <a:r>
              <a:rPr lang="en-US" sz="1200" b="1" dirty="0" smtClean="0">
                <a:latin typeface="Arial Black" pitchFamily="34" charset="0"/>
              </a:rPr>
              <a:t>CSAT score  </a:t>
            </a:r>
            <a:r>
              <a:rPr lang="en-US" sz="1200" b="1" dirty="0">
                <a:latin typeface="Arial Black" pitchFamily="34" charset="0"/>
              </a:rPr>
              <a:t>for </a:t>
            </a:r>
            <a:r>
              <a:rPr lang="en-US" sz="1200" b="1" dirty="0" smtClean="0">
                <a:latin typeface="Arial Black" pitchFamily="34" charset="0"/>
              </a:rPr>
              <a:t>High </a:t>
            </a:r>
            <a:r>
              <a:rPr lang="en-US" sz="1200" b="1" dirty="0">
                <a:latin typeface="Arial Black" pitchFamily="34" charset="0"/>
              </a:rPr>
              <a:t>level Task Complexity. Higher Observed value than expected value is visible for </a:t>
            </a:r>
            <a:r>
              <a:rPr lang="en-US" sz="1200" b="1" dirty="0" smtClean="0">
                <a:latin typeface="Arial Black" pitchFamily="34" charset="0"/>
              </a:rPr>
              <a:t>high level </a:t>
            </a:r>
            <a:r>
              <a:rPr lang="en-US" sz="1200" b="1" dirty="0">
                <a:latin typeface="Arial Black" pitchFamily="34" charset="0"/>
              </a:rPr>
              <a:t>task complexity. Thus </a:t>
            </a:r>
            <a:r>
              <a:rPr lang="en-US" sz="1200" b="1" dirty="0" smtClean="0">
                <a:latin typeface="Arial Black" pitchFamily="34" charset="0"/>
              </a:rPr>
              <a:t>High </a:t>
            </a:r>
            <a:r>
              <a:rPr lang="en-US" sz="1200" b="1" dirty="0">
                <a:latin typeface="Arial Black" pitchFamily="34" charset="0"/>
              </a:rPr>
              <a:t>level task complexity has significant impact on </a:t>
            </a:r>
            <a:r>
              <a:rPr lang="en-US" sz="1200" b="1" dirty="0" smtClean="0">
                <a:latin typeface="Arial Black" pitchFamily="34" charset="0"/>
              </a:rPr>
              <a:t>CSAT Score.</a:t>
            </a:r>
            <a:endParaRPr lang="en-US" sz="1200" b="1" i="1" dirty="0">
              <a:solidFill>
                <a:prstClr val="black"/>
              </a:solidFill>
              <a:latin typeface="Arial Black" pitchFamily="34" charset="0"/>
            </a:endParaRPr>
          </a:p>
        </p:txBody>
      </p:sp>
      <p:sp>
        <p:nvSpPr>
          <p:cNvPr id="10" name="Rectangle 9"/>
          <p:cNvSpPr/>
          <p:nvPr/>
        </p:nvSpPr>
        <p:spPr>
          <a:xfrm>
            <a:off x="817272" y="1926877"/>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sp>
        <p:nvSpPr>
          <p:cNvPr id="12" name="Rectangle 11"/>
          <p:cNvSpPr/>
          <p:nvPr/>
        </p:nvSpPr>
        <p:spPr>
          <a:xfrm>
            <a:off x="4184530" y="3386708"/>
            <a:ext cx="3486467"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rgbClr val="FF0000"/>
                </a:solidFill>
                <a:latin typeface="Bodoni MT" panose="02070603080606020203" pitchFamily="18" charset="0"/>
              </a:rPr>
              <a:t>PASTE MINITAB </a:t>
            </a:r>
            <a:r>
              <a:rPr lang="en-US" b="1" dirty="0" smtClean="0">
                <a:solidFill>
                  <a:srgbClr val="FF0000"/>
                </a:solidFill>
                <a:latin typeface="Bodoni MT" panose="02070603080606020203" pitchFamily="18" charset="0"/>
              </a:rPr>
              <a:t>OUTPUT </a:t>
            </a:r>
            <a:r>
              <a:rPr lang="en-US" b="1" dirty="0">
                <a:solidFill>
                  <a:srgbClr val="FF0000"/>
                </a:solidFill>
                <a:latin typeface="Bodoni MT" panose="02070603080606020203" pitchFamily="18" charset="0"/>
              </a:rPr>
              <a:t>HERE</a:t>
            </a:r>
          </a:p>
        </p:txBody>
      </p:sp>
      <p:pic>
        <p:nvPicPr>
          <p:cNvPr id="368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6833" y="1927239"/>
            <a:ext cx="7302321" cy="3778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9375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63</a:t>
            </a:fld>
            <a:endParaRPr dirty="0">
              <a:solidFill>
                <a:srgbClr val="FFFFFF"/>
              </a:solidFill>
            </a:endParaRPr>
          </a:p>
        </p:txBody>
      </p:sp>
      <p:sp>
        <p:nvSpPr>
          <p:cNvPr id="99" name="Title 3"/>
          <p:cNvSpPr txBox="1">
            <a:spLocks/>
          </p:cNvSpPr>
          <p:nvPr/>
        </p:nvSpPr>
        <p:spPr>
          <a:xfrm>
            <a:off x="456800" y="0"/>
            <a:ext cx="11221320" cy="112163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00000"/>
              </a:lnSpc>
              <a:buClr>
                <a:srgbClr val="007BB9"/>
              </a:buClr>
            </a:pPr>
            <a:r>
              <a:rPr lang="en-US" sz="3600" b="1" kern="0" dirty="0">
                <a:solidFill>
                  <a:srgbClr val="007BB9"/>
                </a:solidFill>
              </a:rPr>
              <a:t>Graphical Output of Goodness of Fit Test for </a:t>
            </a:r>
          </a:p>
          <a:p>
            <a:pPr algn="ctr">
              <a:lnSpc>
                <a:spcPct val="100000"/>
              </a:lnSpc>
              <a:buClr>
                <a:srgbClr val="007BB9"/>
              </a:buClr>
            </a:pPr>
            <a:r>
              <a:rPr lang="en-US" sz="3600" b="1" kern="0" dirty="0" smtClean="0">
                <a:solidFill>
                  <a:srgbClr val="007BB9"/>
                </a:solidFill>
              </a:rPr>
              <a:t>for ‘Experience’</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56800" y="948467"/>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9" name="Text Box 4"/>
          <p:cNvSpPr txBox="1">
            <a:spLocks noChangeArrowheads="1"/>
          </p:cNvSpPr>
          <p:nvPr/>
        </p:nvSpPr>
        <p:spPr bwMode="auto">
          <a:xfrm>
            <a:off x="817273" y="5677882"/>
            <a:ext cx="10498750" cy="769441"/>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a:solidFill>
                  <a:prstClr val="black"/>
                </a:solidFill>
              </a:rPr>
              <a:t>Interpretation</a:t>
            </a:r>
            <a:r>
              <a:rPr lang="en-US" sz="1400" i="1" dirty="0" smtClean="0">
                <a:solidFill>
                  <a:prstClr val="black"/>
                </a:solidFill>
                <a:latin typeface="Arial Black" pitchFamily="34" charset="0"/>
              </a:rPr>
              <a:t>:</a:t>
            </a:r>
            <a:r>
              <a:rPr lang="en-US" sz="1400" dirty="0">
                <a:latin typeface="Arial Black" pitchFamily="34" charset="0"/>
              </a:rPr>
              <a:t> Here we can see that the observed frequency/value of </a:t>
            </a:r>
            <a:r>
              <a:rPr lang="en-US" sz="1400" dirty="0" smtClean="0">
                <a:latin typeface="Arial Black" pitchFamily="34" charset="0"/>
              </a:rPr>
              <a:t>CSAT score is </a:t>
            </a:r>
            <a:r>
              <a:rPr lang="en-US" sz="1400" dirty="0">
                <a:latin typeface="Arial Black" pitchFamily="34" charset="0"/>
              </a:rPr>
              <a:t>higher than expected value of </a:t>
            </a:r>
            <a:r>
              <a:rPr lang="en-US" sz="1400" dirty="0" smtClean="0">
                <a:latin typeface="Arial Black" pitchFamily="34" charset="0"/>
              </a:rPr>
              <a:t>CSAT score </a:t>
            </a:r>
            <a:r>
              <a:rPr lang="en-US" sz="1400" dirty="0">
                <a:latin typeface="Arial Black" pitchFamily="34" charset="0"/>
              </a:rPr>
              <a:t>for </a:t>
            </a:r>
            <a:r>
              <a:rPr lang="en-US" sz="1400" dirty="0" smtClean="0">
                <a:latin typeface="Arial Black" pitchFamily="34" charset="0"/>
              </a:rPr>
              <a:t>6-24 months of experience. </a:t>
            </a:r>
            <a:r>
              <a:rPr lang="en-US" sz="1400" dirty="0">
                <a:latin typeface="Arial Black" pitchFamily="34" charset="0"/>
              </a:rPr>
              <a:t>Higher Observed value than expected value is visible </a:t>
            </a:r>
            <a:r>
              <a:rPr lang="en-US" sz="1400" dirty="0" smtClean="0">
                <a:latin typeface="Arial Black" pitchFamily="34" charset="0"/>
              </a:rPr>
              <a:t>6-24 months of experience. </a:t>
            </a:r>
            <a:r>
              <a:rPr lang="en-US" sz="1400" dirty="0">
                <a:latin typeface="Arial Black" pitchFamily="34" charset="0"/>
              </a:rPr>
              <a:t>Thus </a:t>
            </a:r>
            <a:r>
              <a:rPr lang="en-US" sz="1400" dirty="0" smtClean="0">
                <a:latin typeface="Arial Black" pitchFamily="34" charset="0"/>
              </a:rPr>
              <a:t>6-24 months of experience </a:t>
            </a:r>
            <a:r>
              <a:rPr lang="en-US" sz="1400" dirty="0">
                <a:latin typeface="Arial Black" pitchFamily="34" charset="0"/>
              </a:rPr>
              <a:t>has significant impact on </a:t>
            </a:r>
            <a:r>
              <a:rPr lang="en-US" sz="1400" dirty="0" smtClean="0">
                <a:latin typeface="Arial Black" pitchFamily="34" charset="0"/>
              </a:rPr>
              <a:t>CSAT score.</a:t>
            </a:r>
            <a:endParaRPr lang="en-US" sz="1400" i="1" dirty="0">
              <a:solidFill>
                <a:prstClr val="black"/>
              </a:solidFill>
              <a:latin typeface="Arial Black" pitchFamily="34" charset="0"/>
            </a:endParaRPr>
          </a:p>
        </p:txBody>
      </p:sp>
      <p:sp>
        <p:nvSpPr>
          <p:cNvPr id="10" name="Rectangle 9"/>
          <p:cNvSpPr/>
          <p:nvPr/>
        </p:nvSpPr>
        <p:spPr>
          <a:xfrm>
            <a:off x="817272" y="1564264"/>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sp>
        <p:nvSpPr>
          <p:cNvPr id="12" name="Rectangle 11"/>
          <p:cNvSpPr/>
          <p:nvPr/>
        </p:nvSpPr>
        <p:spPr>
          <a:xfrm>
            <a:off x="4184530" y="3386708"/>
            <a:ext cx="3486467"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rgbClr val="FF0000"/>
                </a:solidFill>
                <a:latin typeface="Bodoni MT" panose="02070603080606020203" pitchFamily="18" charset="0"/>
              </a:rPr>
              <a:t>PASTE MINITAB </a:t>
            </a:r>
            <a:r>
              <a:rPr lang="en-US" b="1" dirty="0" smtClean="0">
                <a:solidFill>
                  <a:srgbClr val="FF0000"/>
                </a:solidFill>
                <a:latin typeface="Bodoni MT" panose="02070603080606020203" pitchFamily="18" charset="0"/>
              </a:rPr>
              <a:t>OUTPUT </a:t>
            </a:r>
            <a:r>
              <a:rPr lang="en-US" b="1" dirty="0">
                <a:solidFill>
                  <a:srgbClr val="FF0000"/>
                </a:solidFill>
                <a:latin typeface="Bodoni MT" panose="02070603080606020203" pitchFamily="18" charset="0"/>
              </a:rPr>
              <a:t>HERE</a:t>
            </a: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8349" y="1603375"/>
            <a:ext cx="7186412" cy="385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03735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64</a:t>
            </a:fld>
            <a:endParaRPr dirty="0">
              <a:solidFill>
                <a:srgbClr val="FFFFFF"/>
              </a:solidFill>
            </a:endParaRPr>
          </a:p>
        </p:txBody>
      </p:sp>
      <p:sp>
        <p:nvSpPr>
          <p:cNvPr id="99" name="Title 3"/>
          <p:cNvSpPr txBox="1">
            <a:spLocks/>
          </p:cNvSpPr>
          <p:nvPr/>
        </p:nvSpPr>
        <p:spPr>
          <a:xfrm>
            <a:off x="282633" y="154278"/>
            <a:ext cx="11858600" cy="112163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00000"/>
              </a:lnSpc>
              <a:buClr>
                <a:srgbClr val="007BB9"/>
              </a:buClr>
            </a:pPr>
            <a:r>
              <a:rPr lang="en-US" sz="3600" b="1" kern="0" dirty="0">
                <a:solidFill>
                  <a:srgbClr val="007BB9"/>
                </a:solidFill>
              </a:rPr>
              <a:t>Graphical Output of Goodness of Fit Test for </a:t>
            </a:r>
            <a:endParaRPr lang="en-US" sz="3600" b="1" kern="0" dirty="0" smtClean="0">
              <a:solidFill>
                <a:srgbClr val="007BB9"/>
              </a:solidFill>
            </a:endParaRPr>
          </a:p>
          <a:p>
            <a:pPr algn="ctr">
              <a:lnSpc>
                <a:spcPct val="100000"/>
              </a:lnSpc>
              <a:buClr>
                <a:srgbClr val="007BB9"/>
              </a:buClr>
            </a:pPr>
            <a:r>
              <a:rPr lang="en-US" sz="3600" b="1" kern="0" dirty="0">
                <a:solidFill>
                  <a:srgbClr val="007BB9"/>
                </a:solidFill>
              </a:rPr>
              <a:t>‘Query Holding time (IN SEC)’</a:t>
            </a: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354725" y="1189463"/>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9" name="Text Box 4"/>
          <p:cNvSpPr txBox="1">
            <a:spLocks noChangeArrowheads="1"/>
          </p:cNvSpPr>
          <p:nvPr/>
        </p:nvSpPr>
        <p:spPr bwMode="auto">
          <a:xfrm>
            <a:off x="804984" y="5540839"/>
            <a:ext cx="10498750" cy="101566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a:solidFill>
                  <a:prstClr val="black"/>
                </a:solidFill>
              </a:rPr>
              <a:t>Interpretation</a:t>
            </a:r>
            <a:r>
              <a:rPr lang="en-US" sz="1600" b="1" i="1" dirty="0" smtClean="0">
                <a:solidFill>
                  <a:prstClr val="black"/>
                </a:solidFill>
              </a:rPr>
              <a:t>:</a:t>
            </a:r>
            <a:r>
              <a:rPr lang="en-US" sz="1600" dirty="0"/>
              <a:t> </a:t>
            </a:r>
            <a:r>
              <a:rPr lang="en-US" sz="1400" b="1" dirty="0">
                <a:latin typeface="Arial Black" pitchFamily="34" charset="0"/>
              </a:rPr>
              <a:t>Here we can see that the observed frequency/value of </a:t>
            </a:r>
            <a:r>
              <a:rPr lang="en-US" sz="1400" b="1" dirty="0" smtClean="0">
                <a:latin typeface="Arial Black" pitchFamily="34" charset="0"/>
              </a:rPr>
              <a:t>CSAT score is </a:t>
            </a:r>
            <a:r>
              <a:rPr lang="en-US" sz="1400" b="1" dirty="0">
                <a:latin typeface="Arial Black" pitchFamily="34" charset="0"/>
              </a:rPr>
              <a:t>higher than expected value of </a:t>
            </a:r>
            <a:r>
              <a:rPr lang="en-US" sz="1400" b="1" dirty="0" smtClean="0">
                <a:latin typeface="Arial Black" pitchFamily="34" charset="0"/>
              </a:rPr>
              <a:t>CSAT score </a:t>
            </a:r>
            <a:r>
              <a:rPr lang="en-US" sz="1400" b="1" dirty="0">
                <a:latin typeface="Arial Black" pitchFamily="34" charset="0"/>
              </a:rPr>
              <a:t>for </a:t>
            </a:r>
            <a:r>
              <a:rPr lang="en-US" sz="1400" b="1" dirty="0" smtClean="0">
                <a:latin typeface="Arial Black" pitchFamily="34" charset="0"/>
              </a:rPr>
              <a:t>less than 60 sec of query holding time. </a:t>
            </a:r>
            <a:r>
              <a:rPr lang="en-US" sz="1400" b="1" dirty="0">
                <a:latin typeface="Arial Black" pitchFamily="34" charset="0"/>
              </a:rPr>
              <a:t>Higher Observed value than expected value is visible for </a:t>
            </a:r>
            <a:r>
              <a:rPr lang="en-US" sz="1400" b="1" dirty="0" smtClean="0">
                <a:latin typeface="Arial Black" pitchFamily="34" charset="0"/>
              </a:rPr>
              <a:t>60 sec of query holding time. </a:t>
            </a:r>
            <a:r>
              <a:rPr lang="en-US" sz="1400" b="1" dirty="0">
                <a:latin typeface="Arial Black" pitchFamily="34" charset="0"/>
              </a:rPr>
              <a:t>Thus 6</a:t>
            </a:r>
            <a:r>
              <a:rPr lang="en-US" sz="1400" b="1" dirty="0" smtClean="0">
                <a:latin typeface="Arial Black" pitchFamily="34" charset="0"/>
              </a:rPr>
              <a:t>0 sec of query holding time </a:t>
            </a:r>
            <a:r>
              <a:rPr lang="en-US" sz="1400" b="1" dirty="0">
                <a:latin typeface="Arial Black" pitchFamily="34" charset="0"/>
              </a:rPr>
              <a:t>has significant impact on </a:t>
            </a:r>
            <a:r>
              <a:rPr lang="en-US" sz="1400" b="1" dirty="0" smtClean="0">
                <a:latin typeface="Arial Black" pitchFamily="34" charset="0"/>
              </a:rPr>
              <a:t>CSAT score</a:t>
            </a:r>
            <a:r>
              <a:rPr lang="en-US" sz="1600" dirty="0" smtClean="0"/>
              <a:t>.</a:t>
            </a:r>
            <a:endParaRPr lang="en-US" sz="1600" b="1" i="1" dirty="0">
              <a:solidFill>
                <a:prstClr val="black"/>
              </a:solidFill>
            </a:endParaRPr>
          </a:p>
        </p:txBody>
      </p:sp>
      <p:sp>
        <p:nvSpPr>
          <p:cNvPr id="10" name="Rectangle 9"/>
          <p:cNvSpPr/>
          <p:nvPr/>
        </p:nvSpPr>
        <p:spPr>
          <a:xfrm>
            <a:off x="804983" y="1651128"/>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sp>
        <p:nvSpPr>
          <p:cNvPr id="12" name="Rectangle 11"/>
          <p:cNvSpPr/>
          <p:nvPr/>
        </p:nvSpPr>
        <p:spPr>
          <a:xfrm>
            <a:off x="4184530" y="3386708"/>
            <a:ext cx="3486467"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rgbClr val="FF0000"/>
                </a:solidFill>
                <a:latin typeface="Bodoni MT" panose="02070603080606020203" pitchFamily="18" charset="0"/>
              </a:rPr>
              <a:t>PASTE MINITAB </a:t>
            </a:r>
            <a:r>
              <a:rPr lang="en-US" b="1" dirty="0" smtClean="0">
                <a:solidFill>
                  <a:srgbClr val="FF0000"/>
                </a:solidFill>
                <a:latin typeface="Bodoni MT" panose="02070603080606020203" pitchFamily="18" charset="0"/>
              </a:rPr>
              <a:t>OUTPUT </a:t>
            </a:r>
            <a:r>
              <a:rPr lang="en-US" b="1" dirty="0">
                <a:solidFill>
                  <a:srgbClr val="FF0000"/>
                </a:solidFill>
                <a:latin typeface="Bodoni MT" panose="02070603080606020203" pitchFamily="18" charset="0"/>
              </a:rPr>
              <a:t>HERE</a:t>
            </a: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2287" y="1651128"/>
            <a:ext cx="7392474" cy="3889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2575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65</a:t>
            </a:fld>
            <a:endParaRPr dirty="0">
              <a:solidFill>
                <a:srgbClr val="FFFFFF"/>
              </a:solidFill>
            </a:endParaRPr>
          </a:p>
        </p:txBody>
      </p:sp>
      <p:sp>
        <p:nvSpPr>
          <p:cNvPr id="99" name="Title 3"/>
          <p:cNvSpPr txBox="1">
            <a:spLocks/>
          </p:cNvSpPr>
          <p:nvPr/>
        </p:nvSpPr>
        <p:spPr>
          <a:xfrm>
            <a:off x="1302221" y="113108"/>
            <a:ext cx="10229812" cy="112163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00000"/>
              </a:lnSpc>
              <a:buClr>
                <a:srgbClr val="007BB9"/>
              </a:buClr>
            </a:pPr>
            <a:r>
              <a:rPr lang="en-US" sz="3600" b="1" kern="0" dirty="0">
                <a:solidFill>
                  <a:srgbClr val="007BB9"/>
                </a:solidFill>
              </a:rPr>
              <a:t>Graphical Output of Goodness of Fit Test for </a:t>
            </a:r>
          </a:p>
          <a:p>
            <a:pPr algn="ctr">
              <a:lnSpc>
                <a:spcPct val="100000"/>
              </a:lnSpc>
              <a:buClr>
                <a:srgbClr val="007BB9"/>
              </a:buClr>
            </a:pPr>
            <a:r>
              <a:rPr lang="en-US" sz="3600" b="1" kern="0" dirty="0" smtClean="0">
                <a:solidFill>
                  <a:srgbClr val="007BB9"/>
                </a:solidFill>
              </a:rPr>
              <a:t>‘</a:t>
            </a:r>
            <a:r>
              <a:rPr lang="en-US" sz="3600" b="1" kern="0" dirty="0">
                <a:solidFill>
                  <a:srgbClr val="007BB9"/>
                </a:solidFill>
              </a:rPr>
              <a:t>Query Holding time (IN </a:t>
            </a:r>
            <a:r>
              <a:rPr lang="en-US" sz="3600" b="1" kern="0" dirty="0" smtClean="0">
                <a:solidFill>
                  <a:srgbClr val="007BB9"/>
                </a:solidFill>
              </a:rPr>
              <a:t>HRS)’</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693283" y="1163605"/>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9" name="Text Box 4"/>
          <p:cNvSpPr txBox="1">
            <a:spLocks noChangeArrowheads="1"/>
          </p:cNvSpPr>
          <p:nvPr/>
        </p:nvSpPr>
        <p:spPr bwMode="auto">
          <a:xfrm>
            <a:off x="788179" y="5514981"/>
            <a:ext cx="10498750" cy="98488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a:solidFill>
                  <a:prstClr val="black"/>
                </a:solidFill>
              </a:rPr>
              <a:t>Interpretation</a:t>
            </a:r>
            <a:r>
              <a:rPr lang="en-US" sz="1400" i="1" dirty="0" smtClean="0">
                <a:solidFill>
                  <a:prstClr val="black"/>
                </a:solidFill>
                <a:latin typeface="Arial Black" pitchFamily="34" charset="0"/>
              </a:rPr>
              <a:t>:</a:t>
            </a:r>
            <a:r>
              <a:rPr lang="en-US" sz="1400" dirty="0">
                <a:latin typeface="Arial Black" pitchFamily="34" charset="0"/>
              </a:rPr>
              <a:t> Here we can see that the observed frequency/value of </a:t>
            </a:r>
            <a:r>
              <a:rPr lang="en-US" sz="1400" dirty="0" smtClean="0">
                <a:latin typeface="Arial Black" pitchFamily="34" charset="0"/>
              </a:rPr>
              <a:t>CSAT Score  </a:t>
            </a:r>
            <a:r>
              <a:rPr lang="en-US" sz="1400" dirty="0">
                <a:latin typeface="Arial Black" pitchFamily="34" charset="0"/>
              </a:rPr>
              <a:t>is higher than expected value of </a:t>
            </a:r>
            <a:r>
              <a:rPr lang="en-US" sz="1400" dirty="0" smtClean="0">
                <a:latin typeface="Arial Black" pitchFamily="34" charset="0"/>
              </a:rPr>
              <a:t>CSAT Score </a:t>
            </a:r>
            <a:r>
              <a:rPr lang="en-US" sz="1400" dirty="0">
                <a:latin typeface="Arial Black" pitchFamily="34" charset="0"/>
              </a:rPr>
              <a:t>for </a:t>
            </a:r>
            <a:r>
              <a:rPr lang="en-US" sz="1400" dirty="0" smtClean="0">
                <a:latin typeface="Arial Black" pitchFamily="34" charset="0"/>
              </a:rPr>
              <a:t>less than 24 hours of query holding time(in </a:t>
            </a:r>
            <a:r>
              <a:rPr lang="en-US" sz="1400" dirty="0" err="1" smtClean="0">
                <a:latin typeface="Arial Black" pitchFamily="34" charset="0"/>
              </a:rPr>
              <a:t>hrs</a:t>
            </a:r>
            <a:r>
              <a:rPr lang="en-US" sz="1400" dirty="0" smtClean="0">
                <a:latin typeface="Arial Black" pitchFamily="34" charset="0"/>
              </a:rPr>
              <a:t>). </a:t>
            </a:r>
            <a:r>
              <a:rPr lang="en-US" sz="1400" dirty="0">
                <a:latin typeface="Arial Black" pitchFamily="34" charset="0"/>
              </a:rPr>
              <a:t>Higher Observed value than expected value is visible for </a:t>
            </a:r>
            <a:r>
              <a:rPr lang="en-US" sz="1400" dirty="0" smtClean="0">
                <a:latin typeface="Arial Black" pitchFamily="34" charset="0"/>
              </a:rPr>
              <a:t>24 hours of query holding time(in </a:t>
            </a:r>
            <a:r>
              <a:rPr lang="en-US" sz="1400" dirty="0" err="1" smtClean="0">
                <a:latin typeface="Arial Black" pitchFamily="34" charset="0"/>
              </a:rPr>
              <a:t>hrs</a:t>
            </a:r>
            <a:r>
              <a:rPr lang="en-US" sz="1400" dirty="0" smtClean="0">
                <a:latin typeface="Arial Black" pitchFamily="34" charset="0"/>
              </a:rPr>
              <a:t>). </a:t>
            </a:r>
            <a:r>
              <a:rPr lang="en-US" sz="1400" dirty="0">
                <a:latin typeface="Arial Black" pitchFamily="34" charset="0"/>
              </a:rPr>
              <a:t>Thus </a:t>
            </a:r>
            <a:r>
              <a:rPr lang="en-US" sz="1400" dirty="0" smtClean="0">
                <a:latin typeface="Arial Black" pitchFamily="34" charset="0"/>
              </a:rPr>
              <a:t>24 hours of query holding time </a:t>
            </a:r>
            <a:r>
              <a:rPr lang="en-US" sz="1400" dirty="0">
                <a:latin typeface="Arial Black" pitchFamily="34" charset="0"/>
              </a:rPr>
              <a:t>has significant impact on </a:t>
            </a:r>
            <a:r>
              <a:rPr lang="en-US" sz="1400" dirty="0" smtClean="0">
                <a:latin typeface="Arial Black" pitchFamily="34" charset="0"/>
              </a:rPr>
              <a:t>CSAT score.</a:t>
            </a:r>
            <a:endParaRPr lang="en-US" sz="1400" i="1" dirty="0">
              <a:solidFill>
                <a:prstClr val="black"/>
              </a:solidFill>
              <a:latin typeface="Arial Black" pitchFamily="34" charset="0"/>
            </a:endParaRPr>
          </a:p>
        </p:txBody>
      </p:sp>
      <p:sp>
        <p:nvSpPr>
          <p:cNvPr id="10" name="Rectangle 9"/>
          <p:cNvSpPr/>
          <p:nvPr/>
        </p:nvSpPr>
        <p:spPr>
          <a:xfrm>
            <a:off x="766342" y="1625270"/>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sp>
        <p:nvSpPr>
          <p:cNvPr id="12" name="Rectangle 11"/>
          <p:cNvSpPr/>
          <p:nvPr/>
        </p:nvSpPr>
        <p:spPr>
          <a:xfrm>
            <a:off x="4184530" y="3386708"/>
            <a:ext cx="3486467"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rgbClr val="FF0000"/>
                </a:solidFill>
                <a:latin typeface="Bodoni MT" panose="02070603080606020203" pitchFamily="18" charset="0"/>
              </a:rPr>
              <a:t>PASTE MINITAB </a:t>
            </a:r>
            <a:r>
              <a:rPr lang="en-US" b="1" dirty="0" smtClean="0">
                <a:solidFill>
                  <a:srgbClr val="FF0000"/>
                </a:solidFill>
                <a:latin typeface="Bodoni MT" panose="02070603080606020203" pitchFamily="18" charset="0"/>
              </a:rPr>
              <a:t>OUTPUT </a:t>
            </a:r>
            <a:r>
              <a:rPr lang="en-US" b="1" dirty="0">
                <a:solidFill>
                  <a:srgbClr val="FF0000"/>
                </a:solidFill>
                <a:latin typeface="Bodoni MT" panose="02070603080606020203" pitchFamily="18" charset="0"/>
              </a:rPr>
              <a:t>HERE</a:t>
            </a: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5317" y="1625270"/>
            <a:ext cx="7237927" cy="3773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27956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a:defRPr/>
            </a:pPr>
            <a:fld id="{00000000-1234-1234-1234-123412341234}" type="slidenum">
              <a:rPr lang="en">
                <a:solidFill>
                  <a:srgbClr val="FFFFFF"/>
                </a:solidFill>
              </a:rPr>
              <a:pPr>
                <a:defRPr/>
              </a:pPr>
              <a:t>66</a:t>
            </a:fld>
            <a:endParaRPr dirty="0">
              <a:solidFill>
                <a:srgbClr val="FFFFFF"/>
              </a:solidFill>
            </a:endParaRPr>
          </a:p>
        </p:txBody>
      </p:sp>
      <p:sp>
        <p:nvSpPr>
          <p:cNvPr id="99" name="Title 3"/>
          <p:cNvSpPr txBox="1">
            <a:spLocks/>
          </p:cNvSpPr>
          <p:nvPr/>
        </p:nvSpPr>
        <p:spPr>
          <a:xfrm>
            <a:off x="640325" y="611593"/>
            <a:ext cx="11307688" cy="8313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defRPr/>
            </a:pPr>
            <a:r>
              <a:rPr lang="en-US" sz="3600" b="1" dirty="0" smtClean="0">
                <a:solidFill>
                  <a:srgbClr val="007BB9"/>
                </a:solidFill>
              </a:rPr>
              <a:t>GRAPHICAL TOOLS FOR Y &amp; X</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a:defRPr/>
            </a:pPr>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984" y="1589902"/>
            <a:ext cx="9449789" cy="4733876"/>
          </a:xfrm>
          <a:prstGeom prst="rect">
            <a:avLst/>
          </a:prstGeom>
        </p:spPr>
      </p:pic>
    </p:spTree>
    <p:extLst>
      <p:ext uri="{BB962C8B-B14F-4D97-AF65-F5344CB8AC3E}">
        <p14:creationId xmlns:p14="http://schemas.microsoft.com/office/powerpoint/2010/main" val="13590219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67</a:t>
            </a:fld>
            <a:endParaRPr dirty="0">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a:solidFill>
                  <a:srgbClr val="007BB9"/>
                </a:solidFill>
              </a:rPr>
              <a:t>Pareto Chart</a:t>
            </a: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12" name="Text Box 8"/>
          <p:cNvSpPr txBox="1">
            <a:spLocks noChangeArrowheads="1"/>
          </p:cNvSpPr>
          <p:nvPr/>
        </p:nvSpPr>
        <p:spPr bwMode="auto">
          <a:xfrm>
            <a:off x="457930" y="908590"/>
            <a:ext cx="11195823"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smtClean="0">
                <a:solidFill>
                  <a:prstClr val="black"/>
                </a:solidFill>
              </a:rPr>
              <a:t>Output:</a:t>
            </a:r>
            <a:r>
              <a:rPr lang="en-US" sz="2000" b="1" i="1" dirty="0" smtClean="0">
                <a:solidFill>
                  <a:prstClr val="black"/>
                </a:solidFill>
              </a:rPr>
              <a:t>-  Pareto Chart </a:t>
            </a:r>
            <a:r>
              <a:rPr lang="en-US" sz="2000" b="1" i="1" dirty="0">
                <a:solidFill>
                  <a:prstClr val="black"/>
                </a:solidFill>
              </a:rPr>
              <a:t>of ‘CSAT Score</a:t>
            </a:r>
            <a:r>
              <a:rPr lang="en-US" sz="2000" b="1" i="1" dirty="0" smtClean="0">
                <a:solidFill>
                  <a:prstClr val="black"/>
                </a:solidFill>
              </a:rPr>
              <a:t>’ by </a:t>
            </a:r>
            <a:r>
              <a:rPr lang="en-US" sz="2000" b="1" i="1" dirty="0">
                <a:solidFill>
                  <a:prstClr val="black"/>
                </a:solidFill>
              </a:rPr>
              <a:t>‘ NO. OF  REWORK INCIDENCES IN GIVEN DAY’</a:t>
            </a:r>
          </a:p>
        </p:txBody>
      </p:sp>
      <p:sp>
        <p:nvSpPr>
          <p:cNvPr id="8" name="Text Box 4"/>
          <p:cNvSpPr txBox="1">
            <a:spLocks noChangeArrowheads="1"/>
          </p:cNvSpPr>
          <p:nvPr/>
        </p:nvSpPr>
        <p:spPr bwMode="auto">
          <a:xfrm>
            <a:off x="880612" y="5590466"/>
            <a:ext cx="10498750" cy="58477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smtClean="0">
                <a:solidFill>
                  <a:prstClr val="black"/>
                </a:solidFill>
              </a:rPr>
              <a:t>Interpretation</a:t>
            </a:r>
            <a:r>
              <a:rPr lang="en-US" sz="1600" b="1" i="1" dirty="0" smtClean="0">
                <a:solidFill>
                  <a:prstClr val="black"/>
                </a:solidFill>
              </a:rPr>
              <a:t>: </a:t>
            </a:r>
            <a:r>
              <a:rPr lang="en-US" sz="1600" b="1" dirty="0" smtClean="0"/>
              <a:t>Here </a:t>
            </a:r>
            <a:r>
              <a:rPr lang="en-US" sz="1600" b="1" dirty="0"/>
              <a:t>from Pareto Chart we can observe that </a:t>
            </a:r>
            <a:r>
              <a:rPr lang="en-US" sz="1600" b="1" dirty="0" smtClean="0"/>
              <a:t>5% and more no of rework incidences in given day </a:t>
            </a:r>
            <a:r>
              <a:rPr lang="en-US" sz="1600" b="1" dirty="0"/>
              <a:t>of not meeting </a:t>
            </a:r>
            <a:r>
              <a:rPr lang="en-US" sz="1600" b="1" dirty="0" smtClean="0"/>
              <a:t>CSAT Score</a:t>
            </a:r>
            <a:r>
              <a:rPr lang="en-US" sz="1600" dirty="0" smtClean="0"/>
              <a:t>.</a:t>
            </a:r>
            <a:endParaRPr lang="en-US" sz="1600" b="1" i="1" dirty="0">
              <a:solidFill>
                <a:prstClr val="black"/>
              </a:solidFill>
            </a:endParaRPr>
          </a:p>
        </p:txBody>
      </p:sp>
      <p:sp>
        <p:nvSpPr>
          <p:cNvPr id="9" name="Rectangle 8"/>
          <p:cNvSpPr/>
          <p:nvPr/>
        </p:nvSpPr>
        <p:spPr>
          <a:xfrm>
            <a:off x="880612" y="1655756"/>
            <a:ext cx="10498751" cy="3889711"/>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8197" y="1655755"/>
            <a:ext cx="7727324" cy="3753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59684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68</a:t>
            </a:fld>
            <a:endParaRPr>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a:solidFill>
                  <a:srgbClr val="007BB9"/>
                </a:solidFill>
              </a:rPr>
              <a:t>Pareto Chart</a:t>
            </a: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12" name="Text Box 8"/>
          <p:cNvSpPr txBox="1">
            <a:spLocks noChangeArrowheads="1"/>
          </p:cNvSpPr>
          <p:nvPr/>
        </p:nvSpPr>
        <p:spPr bwMode="auto">
          <a:xfrm>
            <a:off x="457930" y="908590"/>
            <a:ext cx="11195823" cy="861774"/>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smtClean="0">
                <a:solidFill>
                  <a:prstClr val="black"/>
                </a:solidFill>
              </a:rPr>
              <a:t>Output:</a:t>
            </a:r>
            <a:r>
              <a:rPr lang="en-US" sz="2000" b="1" i="1" dirty="0" smtClean="0">
                <a:solidFill>
                  <a:prstClr val="black"/>
                </a:solidFill>
              </a:rPr>
              <a:t>-  Pareto Chart </a:t>
            </a:r>
            <a:r>
              <a:rPr lang="en-US" sz="2000" b="1" i="1" dirty="0">
                <a:solidFill>
                  <a:prstClr val="black"/>
                </a:solidFill>
              </a:rPr>
              <a:t>of ‘CSAT Score</a:t>
            </a:r>
            <a:r>
              <a:rPr lang="en-US" sz="2000" b="1" i="1" dirty="0" smtClean="0">
                <a:solidFill>
                  <a:prstClr val="black"/>
                </a:solidFill>
              </a:rPr>
              <a:t>’ by ‘</a:t>
            </a:r>
            <a:r>
              <a:rPr lang="en-US" sz="2000" b="1" dirty="0">
                <a:solidFill>
                  <a:srgbClr val="000000"/>
                </a:solidFill>
                <a:latin typeface="Calibri" panose="020F0502020204030204" pitchFamily="34" charset="0"/>
              </a:rPr>
              <a:t>HANDLING MULTIPLE </a:t>
            </a:r>
            <a:r>
              <a:rPr lang="en-US" sz="2000" b="1" dirty="0" smtClean="0">
                <a:solidFill>
                  <a:srgbClr val="000000"/>
                </a:solidFill>
                <a:latin typeface="Calibri" panose="020F0502020204030204" pitchFamily="34" charset="0"/>
              </a:rPr>
              <a:t>TASK’</a:t>
            </a:r>
            <a:endParaRPr lang="en-US" sz="2000" b="1" dirty="0">
              <a:solidFill>
                <a:srgbClr val="000000"/>
              </a:solidFill>
              <a:latin typeface="Calibri" panose="020F0502020204030204" pitchFamily="34" charset="0"/>
            </a:endParaRPr>
          </a:p>
          <a:p>
            <a:pPr fontAlgn="base">
              <a:spcBef>
                <a:spcPct val="50000"/>
              </a:spcBef>
              <a:spcAft>
                <a:spcPct val="0"/>
              </a:spcAft>
            </a:pPr>
            <a:endParaRPr lang="en-US" sz="2000" b="1" i="1" dirty="0">
              <a:solidFill>
                <a:prstClr val="black"/>
              </a:solidFill>
            </a:endParaRPr>
          </a:p>
        </p:txBody>
      </p:sp>
      <p:sp>
        <p:nvSpPr>
          <p:cNvPr id="8" name="Text Box 4"/>
          <p:cNvSpPr txBox="1">
            <a:spLocks noChangeArrowheads="1"/>
          </p:cNvSpPr>
          <p:nvPr/>
        </p:nvSpPr>
        <p:spPr bwMode="auto">
          <a:xfrm>
            <a:off x="975536" y="5638065"/>
            <a:ext cx="10160609" cy="58477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smtClean="0">
                <a:solidFill>
                  <a:prstClr val="black"/>
                </a:solidFill>
              </a:rPr>
              <a:t>Interpretation</a:t>
            </a:r>
            <a:r>
              <a:rPr lang="en-US" sz="1600" b="1" i="1" dirty="0" smtClean="0">
                <a:solidFill>
                  <a:prstClr val="black"/>
                </a:solidFill>
              </a:rPr>
              <a:t>: </a:t>
            </a:r>
            <a:r>
              <a:rPr lang="en-US" sz="1600" b="1" dirty="0" smtClean="0"/>
              <a:t>Here </a:t>
            </a:r>
            <a:r>
              <a:rPr lang="en-US" sz="1600" b="1" dirty="0"/>
              <a:t>from Pareto Chart we can observe that </a:t>
            </a:r>
            <a:r>
              <a:rPr lang="en-US" sz="1600" b="1" dirty="0" smtClean="0"/>
              <a:t>3 and more handling multiple tasks has </a:t>
            </a:r>
            <a:r>
              <a:rPr lang="en-US" sz="1600" b="1" dirty="0"/>
              <a:t>more incidences of not meeting </a:t>
            </a:r>
            <a:r>
              <a:rPr lang="en-US" sz="1600" b="1" dirty="0" smtClean="0"/>
              <a:t>CSAT Score</a:t>
            </a:r>
            <a:r>
              <a:rPr lang="en-US" sz="1600" dirty="0" smtClean="0"/>
              <a:t>.</a:t>
            </a:r>
            <a:endParaRPr lang="en-US" sz="1600" b="1" i="1" dirty="0">
              <a:solidFill>
                <a:prstClr val="black"/>
              </a:solidFill>
            </a:endParaRPr>
          </a:p>
        </p:txBody>
      </p:sp>
      <p:sp>
        <p:nvSpPr>
          <p:cNvPr id="9" name="Rectangle 8"/>
          <p:cNvSpPr/>
          <p:nvPr/>
        </p:nvSpPr>
        <p:spPr>
          <a:xfrm>
            <a:off x="975536" y="1968910"/>
            <a:ext cx="10160609" cy="349396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6985" y="1968910"/>
            <a:ext cx="7160653" cy="3493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44337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69</a:t>
            </a:fld>
            <a:endParaRPr>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a:solidFill>
                  <a:srgbClr val="007BB9"/>
                </a:solidFill>
              </a:rPr>
              <a:t>Pareto Chart</a:t>
            </a: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12" name="Text Box 8"/>
          <p:cNvSpPr txBox="1">
            <a:spLocks noChangeArrowheads="1"/>
          </p:cNvSpPr>
          <p:nvPr/>
        </p:nvSpPr>
        <p:spPr bwMode="auto">
          <a:xfrm>
            <a:off x="457930" y="908590"/>
            <a:ext cx="11195823"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smtClean="0">
                <a:solidFill>
                  <a:prstClr val="black"/>
                </a:solidFill>
              </a:rPr>
              <a:t>Output:</a:t>
            </a:r>
            <a:r>
              <a:rPr lang="en-US" sz="2000" b="1" i="1" dirty="0" smtClean="0">
                <a:solidFill>
                  <a:prstClr val="black"/>
                </a:solidFill>
              </a:rPr>
              <a:t>-  Pareto Chart </a:t>
            </a:r>
            <a:r>
              <a:rPr lang="en-US" sz="2000" b="1" i="1" dirty="0">
                <a:solidFill>
                  <a:prstClr val="black"/>
                </a:solidFill>
              </a:rPr>
              <a:t>of ‘CSAT Score</a:t>
            </a:r>
            <a:r>
              <a:rPr lang="en-US" sz="2000" b="1" i="1" dirty="0" smtClean="0">
                <a:solidFill>
                  <a:prstClr val="black"/>
                </a:solidFill>
              </a:rPr>
              <a:t>’ by ‘</a:t>
            </a:r>
            <a:r>
              <a:rPr lang="en-US" sz="2000" b="1" dirty="0">
                <a:solidFill>
                  <a:srgbClr val="000000"/>
                </a:solidFill>
                <a:latin typeface="Calibri" panose="020F0502020204030204" pitchFamily="34" charset="0"/>
              </a:rPr>
              <a:t>UNSCHEDULED MEETING ON GIVEN </a:t>
            </a:r>
            <a:r>
              <a:rPr lang="en-US" sz="2000" b="1" dirty="0" smtClean="0">
                <a:solidFill>
                  <a:srgbClr val="000000"/>
                </a:solidFill>
                <a:latin typeface="Calibri" panose="020F0502020204030204" pitchFamily="34" charset="0"/>
              </a:rPr>
              <a:t>DAY</a:t>
            </a:r>
            <a:r>
              <a:rPr lang="en-US" sz="2000" b="1" i="1" dirty="0" smtClean="0">
                <a:solidFill>
                  <a:prstClr val="black"/>
                </a:solidFill>
              </a:rPr>
              <a:t>’</a:t>
            </a:r>
            <a:endParaRPr lang="en-US" sz="2000" b="1" i="1" dirty="0">
              <a:solidFill>
                <a:prstClr val="black"/>
              </a:solidFill>
            </a:endParaRPr>
          </a:p>
        </p:txBody>
      </p:sp>
      <p:sp>
        <p:nvSpPr>
          <p:cNvPr id="8" name="Text Box 4"/>
          <p:cNvSpPr txBox="1">
            <a:spLocks noChangeArrowheads="1"/>
          </p:cNvSpPr>
          <p:nvPr/>
        </p:nvSpPr>
        <p:spPr bwMode="auto">
          <a:xfrm>
            <a:off x="312771" y="5693648"/>
            <a:ext cx="11219262" cy="58477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smtClean="0">
                <a:solidFill>
                  <a:prstClr val="black"/>
                </a:solidFill>
              </a:rPr>
              <a:t>Interpretation</a:t>
            </a:r>
            <a:r>
              <a:rPr lang="en-US" sz="1600" b="1" i="1" dirty="0" smtClean="0">
                <a:solidFill>
                  <a:prstClr val="black"/>
                </a:solidFill>
              </a:rPr>
              <a:t>: </a:t>
            </a:r>
            <a:r>
              <a:rPr lang="en-US" sz="1600" b="1" dirty="0" smtClean="0"/>
              <a:t>Here </a:t>
            </a:r>
            <a:r>
              <a:rPr lang="en-US" sz="1600" b="1" dirty="0"/>
              <a:t>from Pareto Chart we can observe that </a:t>
            </a:r>
            <a:r>
              <a:rPr lang="en-US" sz="1600" b="1" dirty="0" smtClean="0"/>
              <a:t>yes and no of unscheduled meeting on given day have same no of not meeting CSAT Score</a:t>
            </a:r>
            <a:r>
              <a:rPr lang="en-US" sz="1600" dirty="0" smtClean="0"/>
              <a:t>.</a:t>
            </a:r>
            <a:endParaRPr lang="en-US" sz="1600" b="1" i="1" dirty="0">
              <a:solidFill>
                <a:prstClr val="black"/>
              </a:solidFill>
            </a:endParaRPr>
          </a:p>
        </p:txBody>
      </p:sp>
      <p:sp>
        <p:nvSpPr>
          <p:cNvPr id="9" name="Rectangle 8"/>
          <p:cNvSpPr/>
          <p:nvPr/>
        </p:nvSpPr>
        <p:spPr>
          <a:xfrm>
            <a:off x="312771" y="1551691"/>
            <a:ext cx="11219262" cy="388974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2819" y="1603375"/>
            <a:ext cx="7983913" cy="383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62740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sz="1600" b="0" i="0" u="none" strike="noStrike" kern="1200" cap="none" spc="0" normalizeH="0" baseline="0" noProof="0" dirty="0">
              <a:ln>
                <a:noFill/>
              </a:ln>
              <a:solidFill>
                <a:srgbClr val="FFFFFF"/>
              </a:solidFill>
              <a:effectLst/>
              <a:uLnTx/>
              <a:uFillTx/>
              <a:latin typeface="Barlow Light"/>
              <a:sym typeface="Barlow Light"/>
            </a:endParaRPr>
          </a:p>
        </p:txBody>
      </p:sp>
      <p:sp>
        <p:nvSpPr>
          <p:cNvPr id="99" name="Title 3"/>
          <p:cNvSpPr txBox="1">
            <a:spLocks/>
          </p:cNvSpPr>
          <p:nvPr/>
        </p:nvSpPr>
        <p:spPr>
          <a:xfrm>
            <a:off x="2566387" y="0"/>
            <a:ext cx="7346725" cy="8313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marL="0" marR="0" lvl="0" indent="0" algn="l" defTabSz="914400" rtl="0" eaLnBrk="1" fontAlgn="auto" latinLnBrk="0" hangingPunct="1">
              <a:lnSpc>
                <a:spcPct val="150000"/>
              </a:lnSpc>
              <a:spcBef>
                <a:spcPts val="0"/>
              </a:spcBef>
              <a:spcAft>
                <a:spcPts val="0"/>
              </a:spcAft>
              <a:buClr>
                <a:srgbClr val="007BB9"/>
              </a:buClr>
              <a:buSzPts val="4800"/>
              <a:buFont typeface="Raleway SemiBold"/>
              <a:buNone/>
              <a:tabLst/>
              <a:defRPr/>
            </a:pPr>
            <a:r>
              <a:rPr kumimoji="0" lang="en-US" sz="3600" b="1" i="0" u="none" strike="noStrike" kern="1200" cap="none" spc="0" normalizeH="0" baseline="0" noProof="0" dirty="0">
                <a:ln>
                  <a:noFill/>
                </a:ln>
                <a:solidFill>
                  <a:srgbClr val="007BB9"/>
                </a:solidFill>
                <a:effectLst/>
                <a:uLnTx/>
                <a:uFillTx/>
                <a:latin typeface="Raleway SemiBold"/>
                <a:sym typeface="Raleway SemiBold"/>
              </a:rPr>
              <a:t>Discrete Data:  1-Proportion Test</a:t>
            </a:r>
            <a:endParaRPr kumimoji="0" lang="en-US" sz="3600" b="1" i="0" u="none" strike="noStrike" kern="0" cap="none" spc="0" normalizeH="0" baseline="0" noProof="0" dirty="0">
              <a:ln>
                <a:noFill/>
              </a:ln>
              <a:solidFill>
                <a:srgbClr val="007BB9"/>
              </a:solidFill>
              <a:effectLst/>
              <a:uLnTx/>
              <a:uFillTx/>
              <a:latin typeface="Raleway SemiBold"/>
              <a:sym typeface="Raleway SemiBold"/>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rPr>
              <a:t>Proprietary and Highly Confidential. 2020 Pursullence Global Business Solutions. All Rights Reserved</a:t>
            </a:r>
          </a:p>
        </p:txBody>
      </p:sp>
      <p:sp>
        <p:nvSpPr>
          <p:cNvPr id="27" name="Text Box 8"/>
          <p:cNvSpPr txBox="1">
            <a:spLocks noChangeArrowheads="1"/>
          </p:cNvSpPr>
          <p:nvPr/>
        </p:nvSpPr>
        <p:spPr bwMode="auto">
          <a:xfrm>
            <a:off x="433576" y="969319"/>
            <a:ext cx="4998661" cy="400110"/>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Arial"/>
                <a:ea typeface="+mn-ea"/>
                <a:cs typeface="+mn-cs"/>
              </a:rPr>
              <a:t>Minitab Session Window output:</a:t>
            </a:r>
          </a:p>
        </p:txBody>
      </p:sp>
      <p:sp>
        <p:nvSpPr>
          <p:cNvPr id="9" name="Text Box 4"/>
          <p:cNvSpPr txBox="1">
            <a:spLocks noChangeArrowheads="1"/>
          </p:cNvSpPr>
          <p:nvPr/>
        </p:nvSpPr>
        <p:spPr bwMode="auto">
          <a:xfrm>
            <a:off x="560419" y="5532316"/>
            <a:ext cx="10498751" cy="646331"/>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u="sng" dirty="0" smtClean="0">
                <a:solidFill>
                  <a:prstClr val="black"/>
                </a:solidFill>
                <a:latin typeface="Arial" pitchFamily="34" charset="0"/>
                <a:cs typeface="Arial" pitchFamily="34" charset="0"/>
              </a:rPr>
              <a:t>Interpretation</a:t>
            </a:r>
            <a:r>
              <a:rPr lang="en-US" dirty="0" smtClean="0">
                <a:solidFill>
                  <a:prstClr val="black"/>
                </a:solidFill>
                <a:latin typeface="Arial" pitchFamily="34" charset="0"/>
                <a:cs typeface="Arial" pitchFamily="34" charset="0"/>
              </a:rPr>
              <a:t>: Since p-value is greater than 0.05 we fail to reject null hypothesis. Hence proportion of </a:t>
            </a:r>
            <a:r>
              <a:rPr lang="en-US" dirty="0" err="1" smtClean="0">
                <a:solidFill>
                  <a:prstClr val="black"/>
                </a:solidFill>
                <a:latin typeface="Arial" pitchFamily="34" charset="0"/>
                <a:cs typeface="Arial" pitchFamily="34" charset="0"/>
              </a:rPr>
              <a:t>csat</a:t>
            </a:r>
            <a:r>
              <a:rPr lang="en-US" dirty="0" smtClean="0">
                <a:solidFill>
                  <a:prstClr val="black"/>
                </a:solidFill>
                <a:latin typeface="Arial" pitchFamily="34" charset="0"/>
                <a:cs typeface="Arial" pitchFamily="34" charset="0"/>
              </a:rPr>
              <a:t> score of population data is same as the proportion for baseline data.</a:t>
            </a:r>
            <a:endParaRPr lang="en-US" dirty="0">
              <a:solidFill>
                <a:prstClr val="black"/>
              </a:solidFill>
              <a:latin typeface="Arial" pitchFamily="34" charset="0"/>
              <a:cs typeface="Arial" pitchFamily="34" charset="0"/>
            </a:endParaRPr>
          </a:p>
        </p:txBody>
      </p:sp>
      <p:sp>
        <p:nvSpPr>
          <p:cNvPr id="10" name="Rectangle 9"/>
          <p:cNvSpPr/>
          <p:nvPr/>
        </p:nvSpPr>
        <p:spPr>
          <a:xfrm>
            <a:off x="560419" y="1748034"/>
            <a:ext cx="10498751" cy="3784282"/>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800" b="1" dirty="0"/>
              <a:t>Descriptive Statistics</a:t>
            </a:r>
          </a:p>
          <a:p>
            <a:r>
              <a:rPr lang="en-US" sz="2800" b="1" dirty="0"/>
              <a:t>N</a:t>
            </a:r>
            <a:r>
              <a:rPr lang="en-US" sz="2000" b="1" dirty="0"/>
              <a:t>	</a:t>
            </a:r>
            <a:r>
              <a:rPr lang="en-US" sz="2000" b="1" dirty="0" smtClean="0"/>
              <a:t>Eve</a:t>
            </a:r>
          </a:p>
          <a:p>
            <a:r>
              <a:rPr lang="en-US" sz="1400" b="1" dirty="0" smtClean="0">
                <a:solidFill>
                  <a:srgbClr val="056EB2"/>
                </a:solidFill>
                <a:latin typeface="Segoe UI"/>
              </a:rPr>
              <a:t>Descriptive </a:t>
            </a:r>
            <a:r>
              <a:rPr lang="en-US" sz="1400" b="1" dirty="0">
                <a:solidFill>
                  <a:srgbClr val="056EB2"/>
                </a:solidFill>
                <a:latin typeface="Segoe UI"/>
              </a:rPr>
              <a:t>Statistics</a:t>
            </a:r>
          </a:p>
          <a:p>
            <a:r>
              <a:rPr lang="en-US" sz="1400" b="1" dirty="0">
                <a:solidFill>
                  <a:srgbClr val="000000"/>
                </a:solidFill>
                <a:latin typeface="Segoe UI"/>
              </a:rPr>
              <a:t>N	Event	Sample p	95% CI for p	</a:t>
            </a:r>
            <a:endParaRPr lang="en-US" sz="1400" dirty="0">
              <a:solidFill>
                <a:srgbClr val="000000"/>
              </a:solidFill>
              <a:latin typeface="Segoe UI"/>
            </a:endParaRPr>
          </a:p>
          <a:p>
            <a:r>
              <a:rPr lang="en-US" sz="1400" dirty="0">
                <a:solidFill>
                  <a:srgbClr val="000000"/>
                </a:solidFill>
                <a:latin typeface="Segoe UI"/>
              </a:rPr>
              <a:t>4550	2658	0.584176	(0.569695, 0.598549)	</a:t>
            </a:r>
          </a:p>
          <a:p>
            <a:pPr marR="10800"/>
            <a:endParaRPr lang="en-US" sz="1400" dirty="0">
              <a:solidFill>
                <a:srgbClr val="000000"/>
              </a:solidFill>
              <a:latin typeface="Segoe UI"/>
            </a:endParaRPr>
          </a:p>
          <a:p>
            <a:r>
              <a:rPr lang="en-US" sz="1400" b="1" dirty="0">
                <a:solidFill>
                  <a:srgbClr val="056EB2"/>
                </a:solidFill>
                <a:latin typeface="Segoe UI"/>
              </a:rPr>
              <a:t>Test</a:t>
            </a:r>
          </a:p>
          <a:p>
            <a:r>
              <a:rPr lang="en-US" sz="1400" dirty="0">
                <a:solidFill>
                  <a:srgbClr val="000000"/>
                </a:solidFill>
                <a:latin typeface="Segoe UI"/>
              </a:rPr>
              <a:t>Null hypothesis	H₀: p = 0.58	</a:t>
            </a:r>
          </a:p>
          <a:p>
            <a:r>
              <a:rPr lang="en-US" sz="1400" dirty="0">
                <a:solidFill>
                  <a:srgbClr val="000000"/>
                </a:solidFill>
                <a:latin typeface="Segoe UI"/>
              </a:rPr>
              <a:t>Alternative hypothesis	H₁: p ≠ 0.58	</a:t>
            </a:r>
          </a:p>
          <a:p>
            <a:r>
              <a:rPr lang="en-US" sz="1400" b="1" dirty="0">
                <a:solidFill>
                  <a:srgbClr val="000000"/>
                </a:solidFill>
                <a:latin typeface="Segoe UI"/>
              </a:rPr>
              <a:t>P-Value	</a:t>
            </a:r>
            <a:endParaRPr lang="en-US" sz="1400" dirty="0">
              <a:solidFill>
                <a:srgbClr val="000000"/>
              </a:solidFill>
              <a:latin typeface="Segoe UI"/>
            </a:endParaRPr>
          </a:p>
          <a:p>
            <a:r>
              <a:rPr lang="en-US" sz="1400" dirty="0">
                <a:solidFill>
                  <a:srgbClr val="000000"/>
                </a:solidFill>
                <a:latin typeface="Segoe UI"/>
              </a:rPr>
              <a:t>0.568	</a:t>
            </a:r>
          </a:p>
          <a:p>
            <a:endParaRPr lang="en-US" sz="2000" dirty="0">
              <a:solidFill>
                <a:srgbClr val="000000"/>
              </a:solidFill>
              <a:latin typeface="Segoe UI"/>
            </a:endParaRPr>
          </a:p>
          <a:p>
            <a:pPr marR="10800"/>
            <a:endParaRPr lang="en-US" sz="2000" dirty="0">
              <a:solidFill>
                <a:srgbClr val="000000"/>
              </a:solidFill>
              <a:latin typeface="Segoe UI"/>
            </a:endParaRPr>
          </a:p>
          <a:p>
            <a:r>
              <a:rPr lang="en-US" sz="2800" b="1" dirty="0" smtClean="0"/>
              <a:t>Sample </a:t>
            </a:r>
            <a:r>
              <a:rPr lang="en-US" sz="2800" b="1" dirty="0"/>
              <a:t>p	95% CI for p	</a:t>
            </a:r>
            <a:endParaRPr lang="en-US" sz="2800" dirty="0"/>
          </a:p>
          <a:p>
            <a:r>
              <a:rPr lang="en-US" sz="2800" dirty="0"/>
              <a:t>4550	2658	0.584176	(0.569695, 0.598549)	</a:t>
            </a:r>
          </a:p>
          <a:p>
            <a:endParaRPr lang="en-US" sz="2800" dirty="0"/>
          </a:p>
        </p:txBody>
      </p:sp>
    </p:spTree>
    <p:extLst>
      <p:ext uri="{BB962C8B-B14F-4D97-AF65-F5344CB8AC3E}">
        <p14:creationId xmlns:p14="http://schemas.microsoft.com/office/powerpoint/2010/main" val="18205573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70</a:t>
            </a:fld>
            <a:endParaRPr>
              <a:solidFill>
                <a:srgbClr val="FFFFFF"/>
              </a:solidFill>
            </a:endParaRPr>
          </a:p>
        </p:txBody>
      </p:sp>
      <p:sp>
        <p:nvSpPr>
          <p:cNvPr id="99" name="Title 3"/>
          <p:cNvSpPr txBox="1">
            <a:spLocks/>
          </p:cNvSpPr>
          <p:nvPr/>
        </p:nvSpPr>
        <p:spPr>
          <a:xfrm>
            <a:off x="1932819" y="-2373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a:solidFill>
                  <a:srgbClr val="007BB9"/>
                </a:solidFill>
              </a:rPr>
              <a:t>Pareto Chart</a:t>
            </a: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12" name="Text Box 8"/>
          <p:cNvSpPr txBox="1">
            <a:spLocks noChangeArrowheads="1"/>
          </p:cNvSpPr>
          <p:nvPr/>
        </p:nvSpPr>
        <p:spPr bwMode="auto">
          <a:xfrm>
            <a:off x="457930" y="908590"/>
            <a:ext cx="11195823"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smtClean="0">
                <a:solidFill>
                  <a:prstClr val="black"/>
                </a:solidFill>
              </a:rPr>
              <a:t>Output:</a:t>
            </a:r>
            <a:r>
              <a:rPr lang="en-US" sz="2000" b="1" i="1" dirty="0" smtClean="0">
                <a:solidFill>
                  <a:prstClr val="black"/>
                </a:solidFill>
              </a:rPr>
              <a:t>-  Pareto Chart </a:t>
            </a:r>
            <a:r>
              <a:rPr lang="en-US" sz="2000" b="1" i="1" dirty="0">
                <a:solidFill>
                  <a:prstClr val="black"/>
                </a:solidFill>
              </a:rPr>
              <a:t>of ‘CSAT Score</a:t>
            </a:r>
            <a:r>
              <a:rPr lang="en-US" sz="2000" b="1" i="1" dirty="0" smtClean="0">
                <a:solidFill>
                  <a:prstClr val="black"/>
                </a:solidFill>
              </a:rPr>
              <a:t>’ by ‘ </a:t>
            </a:r>
            <a:r>
              <a:rPr lang="en-US" sz="2000" b="1" dirty="0" smtClean="0">
                <a:solidFill>
                  <a:srgbClr val="000000"/>
                </a:solidFill>
                <a:latin typeface="Calibri" panose="020F0502020204030204" pitchFamily="34" charset="0"/>
              </a:rPr>
              <a:t>% </a:t>
            </a:r>
            <a:r>
              <a:rPr lang="en-US" sz="2000" b="1" dirty="0">
                <a:solidFill>
                  <a:srgbClr val="000000"/>
                </a:solidFill>
                <a:latin typeface="Calibri" panose="020F0502020204030204" pitchFamily="34" charset="0"/>
              </a:rPr>
              <a:t>UNPLANNED LEAVES ON GIVEN </a:t>
            </a:r>
            <a:r>
              <a:rPr lang="en-US" sz="2000" b="1" dirty="0" smtClean="0">
                <a:solidFill>
                  <a:srgbClr val="000000"/>
                </a:solidFill>
                <a:latin typeface="Calibri" panose="020F0502020204030204" pitchFamily="34" charset="0"/>
              </a:rPr>
              <a:t>DAY</a:t>
            </a:r>
            <a:r>
              <a:rPr lang="en-US" sz="2000" b="1" i="1" dirty="0" smtClean="0">
                <a:solidFill>
                  <a:prstClr val="black"/>
                </a:solidFill>
              </a:rPr>
              <a:t>’</a:t>
            </a:r>
            <a:endParaRPr lang="en-US" sz="2000" b="1" i="1" dirty="0">
              <a:solidFill>
                <a:prstClr val="black"/>
              </a:solidFill>
            </a:endParaRPr>
          </a:p>
        </p:txBody>
      </p:sp>
      <p:sp>
        <p:nvSpPr>
          <p:cNvPr id="8" name="Text Box 4"/>
          <p:cNvSpPr txBox="1">
            <a:spLocks noChangeArrowheads="1"/>
          </p:cNvSpPr>
          <p:nvPr/>
        </p:nvSpPr>
        <p:spPr bwMode="auto">
          <a:xfrm>
            <a:off x="312770" y="5451404"/>
            <a:ext cx="11219263" cy="58477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smtClean="0">
                <a:solidFill>
                  <a:prstClr val="black"/>
                </a:solidFill>
              </a:rPr>
              <a:t>Interpretation</a:t>
            </a:r>
            <a:r>
              <a:rPr lang="en-US" sz="1600" b="1" i="1" dirty="0" smtClean="0">
                <a:solidFill>
                  <a:prstClr val="black"/>
                </a:solidFill>
              </a:rPr>
              <a:t>: </a:t>
            </a:r>
            <a:r>
              <a:rPr lang="en-US" sz="1600" b="1" dirty="0" smtClean="0"/>
              <a:t>Here </a:t>
            </a:r>
            <a:r>
              <a:rPr lang="en-US" sz="1600" b="1" dirty="0"/>
              <a:t>from Pareto Chart we can observe that </a:t>
            </a:r>
            <a:r>
              <a:rPr lang="en-US" sz="1600" b="1" dirty="0" smtClean="0"/>
              <a:t>yes of % unplanned leaves </a:t>
            </a:r>
            <a:r>
              <a:rPr lang="en-US" sz="1600" b="1" dirty="0"/>
              <a:t>has more incidences of not meeting </a:t>
            </a:r>
            <a:r>
              <a:rPr lang="en-US" sz="1600" b="1" dirty="0" smtClean="0"/>
              <a:t>CSAT Score</a:t>
            </a:r>
            <a:r>
              <a:rPr lang="en-US" sz="1600" dirty="0" smtClean="0"/>
              <a:t>.</a:t>
            </a:r>
            <a:endParaRPr lang="en-US" sz="1600" b="1" i="1" dirty="0">
              <a:solidFill>
                <a:prstClr val="black"/>
              </a:solidFill>
            </a:endParaRPr>
          </a:p>
        </p:txBody>
      </p:sp>
      <p:sp>
        <p:nvSpPr>
          <p:cNvPr id="9" name="Rectangle 8"/>
          <p:cNvSpPr/>
          <p:nvPr/>
        </p:nvSpPr>
        <p:spPr>
          <a:xfrm>
            <a:off x="312770" y="1548499"/>
            <a:ext cx="11219263" cy="3899264"/>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b="1" dirty="0">
              <a:solidFill>
                <a:srgbClr val="FF0000"/>
              </a:solidFill>
              <a:latin typeface="Bodoni MT" panose="02070603080606020203" pitchFamily="18" charset="0"/>
            </a:endParaRPr>
          </a:p>
        </p:txBody>
      </p:sp>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4405" y="1603375"/>
            <a:ext cx="8216721" cy="3728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68036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a:defRPr/>
            </a:pPr>
            <a:fld id="{00000000-1234-1234-1234-123412341234}" type="slidenum">
              <a:rPr lang="en">
                <a:solidFill>
                  <a:srgbClr val="FFFFFF"/>
                </a:solidFill>
              </a:rPr>
              <a:pPr>
                <a:defRPr/>
              </a:pPr>
              <a:t>71</a:t>
            </a:fld>
            <a:endParaRPr>
              <a:solidFill>
                <a:srgbClr val="FFFFFF"/>
              </a:solidFill>
            </a:endParaRPr>
          </a:p>
        </p:txBody>
      </p:sp>
      <p:sp>
        <p:nvSpPr>
          <p:cNvPr id="99" name="Title 3"/>
          <p:cNvSpPr txBox="1">
            <a:spLocks/>
          </p:cNvSpPr>
          <p:nvPr/>
        </p:nvSpPr>
        <p:spPr>
          <a:xfrm>
            <a:off x="335280" y="259080"/>
            <a:ext cx="11856720" cy="110762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nSpc>
                <a:spcPct val="150000"/>
              </a:lnSpc>
              <a:buClr>
                <a:srgbClr val="007BB9"/>
              </a:buClr>
              <a:defRPr/>
            </a:pPr>
            <a:r>
              <a:rPr lang="en-US" sz="3600" b="1" kern="0" dirty="0" smtClean="0">
                <a:solidFill>
                  <a:srgbClr val="007BB9"/>
                </a:solidFill>
              </a:rPr>
              <a:t>STATISTICAL TEST TABLE FOR Y&amp; X TYPE OF DATA</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a:defRPr/>
            </a:pPr>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679" y="1340314"/>
            <a:ext cx="8529799" cy="5202573"/>
          </a:xfrm>
          <a:prstGeom prst="rect">
            <a:avLst/>
          </a:prstGeom>
        </p:spPr>
      </p:pic>
    </p:spTree>
    <p:extLst>
      <p:ext uri="{BB962C8B-B14F-4D97-AF65-F5344CB8AC3E}">
        <p14:creationId xmlns:p14="http://schemas.microsoft.com/office/powerpoint/2010/main" val="29097390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72</a:t>
            </a:fld>
            <a:endParaRPr>
              <a:solidFill>
                <a:srgbClr val="FFFFFF"/>
              </a:solidFill>
            </a:endParaRPr>
          </a:p>
        </p:txBody>
      </p:sp>
      <p:sp>
        <p:nvSpPr>
          <p:cNvPr id="99" name="Title 3"/>
          <p:cNvSpPr txBox="1">
            <a:spLocks/>
          </p:cNvSpPr>
          <p:nvPr/>
        </p:nvSpPr>
        <p:spPr>
          <a:xfrm>
            <a:off x="403241" y="118782"/>
            <a:ext cx="11307688" cy="83131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dirty="0" smtClean="0">
                <a:solidFill>
                  <a:srgbClr val="007BB9"/>
                </a:solidFill>
              </a:rPr>
              <a:t>2-Proportion </a:t>
            </a:r>
            <a:r>
              <a:rPr lang="en-US" sz="3600" b="1" dirty="0">
                <a:solidFill>
                  <a:srgbClr val="007BB9"/>
                </a:solidFill>
              </a:rPr>
              <a:t>Test</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ext Box 15"/>
          <p:cNvSpPr txBox="1">
            <a:spLocks noChangeArrowheads="1"/>
          </p:cNvSpPr>
          <p:nvPr/>
        </p:nvSpPr>
        <p:spPr bwMode="auto">
          <a:xfrm>
            <a:off x="353039" y="1070776"/>
            <a:ext cx="11550967" cy="3059299"/>
          </a:xfrm>
          <a:prstGeom prst="rect">
            <a:avLst/>
          </a:prstGeom>
          <a:solidFill>
            <a:schemeClr val="bg1">
              <a:lumMod val="95000"/>
            </a:schemeClr>
          </a:solidFill>
          <a:ln w="9525">
            <a:noFill/>
            <a:miter lim="800000"/>
            <a:headEnd/>
            <a:tailEnd/>
          </a:ln>
          <a:effectLst/>
          <a:scene3d>
            <a:camera prst="orthographicFront">
              <a:rot lat="0" lon="0" rev="0"/>
            </a:camera>
            <a:lightRig rig="contrasting" dir="t">
              <a:rot lat="0" lon="0" rev="7800000"/>
            </a:lightRig>
          </a:scene3d>
          <a:sp3d>
            <a:bevelT w="139700" h="139700"/>
          </a:sp3d>
        </p:spPr>
        <p:txBody>
          <a:bodyPr wrap="square">
            <a:spAutoFit/>
          </a:bodyPr>
          <a:lstStyle/>
          <a:p>
            <a:pPr marL="225425" indent="-225425" algn="just">
              <a:spcBef>
                <a:spcPct val="50000"/>
              </a:spcBef>
            </a:pPr>
            <a:r>
              <a:rPr lang="en-US" sz="2000" b="1" i="1" dirty="0">
                <a:solidFill>
                  <a:srgbClr val="3A3F50"/>
                </a:solidFill>
              </a:rPr>
              <a:t>When is a 2-Proportion Test Used?  </a:t>
            </a:r>
          </a:p>
          <a:p>
            <a:pPr marL="225425" indent="-225425" algn="just">
              <a:spcBef>
                <a:spcPct val="50000"/>
              </a:spcBef>
              <a:buFontTx/>
              <a:buChar char="•"/>
            </a:pPr>
            <a:r>
              <a:rPr lang="en-US" dirty="0" smtClean="0">
                <a:solidFill>
                  <a:srgbClr val="3A3F50"/>
                </a:solidFill>
              </a:rPr>
              <a:t>A </a:t>
            </a:r>
            <a:r>
              <a:rPr lang="en-US" dirty="0">
                <a:solidFill>
                  <a:srgbClr val="3A3F50"/>
                </a:solidFill>
              </a:rPr>
              <a:t>2-Proportion Test compares the proportion of discrete ‘y’ </a:t>
            </a:r>
            <a:r>
              <a:rPr lang="en-US" dirty="0" smtClean="0">
                <a:solidFill>
                  <a:srgbClr val="3A3F50"/>
                </a:solidFill>
              </a:rPr>
              <a:t>for </a:t>
            </a:r>
            <a:r>
              <a:rPr lang="en-US" dirty="0">
                <a:solidFill>
                  <a:srgbClr val="3A3F50"/>
                </a:solidFill>
              </a:rPr>
              <a:t>two </a:t>
            </a:r>
            <a:r>
              <a:rPr lang="en-US" dirty="0" smtClean="0">
                <a:solidFill>
                  <a:srgbClr val="3A3F50"/>
                </a:solidFill>
              </a:rPr>
              <a:t>‘</a:t>
            </a:r>
            <a:r>
              <a:rPr lang="en-US" dirty="0">
                <a:solidFill>
                  <a:srgbClr val="3A3F50"/>
                </a:solidFill>
              </a:rPr>
              <a:t>level’s of an ‘x</a:t>
            </a:r>
            <a:r>
              <a:rPr lang="en-US" dirty="0" smtClean="0">
                <a:solidFill>
                  <a:srgbClr val="3A3F50"/>
                </a:solidFill>
              </a:rPr>
              <a:t>’.                                                Difference between Chi Square test and 2 proportion test is- whenever there are more than 2 levels / categories of Xs, we will use Chi Square test. And, whenever 2 levels / categories of Xs, we will use 2 proportion test.</a:t>
            </a:r>
            <a:endParaRPr lang="en-US" dirty="0">
              <a:solidFill>
                <a:srgbClr val="3A3F50"/>
              </a:solidFill>
            </a:endParaRPr>
          </a:p>
          <a:p>
            <a:pPr marL="166688" indent="-166688">
              <a:lnSpc>
                <a:spcPct val="90000"/>
              </a:lnSpc>
              <a:spcBef>
                <a:spcPct val="50000"/>
              </a:spcBef>
              <a:buFontTx/>
              <a:buChar char="•"/>
              <a:defRPr/>
            </a:pPr>
            <a:r>
              <a:rPr lang="en-US" dirty="0" smtClean="0">
                <a:solidFill>
                  <a:srgbClr val="3A3F50"/>
                </a:solidFill>
              </a:rPr>
              <a:t>The </a:t>
            </a:r>
            <a:r>
              <a:rPr lang="en-US" dirty="0">
                <a:solidFill>
                  <a:srgbClr val="3A3F50"/>
                </a:solidFill>
              </a:rPr>
              <a:t>2-Proportion Test </a:t>
            </a:r>
            <a:r>
              <a:rPr lang="en-US" dirty="0" smtClean="0">
                <a:solidFill>
                  <a:srgbClr val="3A3F50"/>
                </a:solidFill>
              </a:rPr>
              <a:t>answers </a:t>
            </a:r>
            <a:r>
              <a:rPr lang="en-US" dirty="0">
                <a:solidFill>
                  <a:srgbClr val="3A3F50"/>
                </a:solidFill>
              </a:rPr>
              <a:t>the question:  </a:t>
            </a:r>
            <a:r>
              <a:rPr lang="en-US" dirty="0" smtClean="0">
                <a:solidFill>
                  <a:srgbClr val="3A3F50"/>
                </a:solidFill>
              </a:rPr>
              <a:t>It </a:t>
            </a:r>
            <a:r>
              <a:rPr lang="en-US" dirty="0">
                <a:solidFill>
                  <a:srgbClr val="3A3F50"/>
                </a:solidFill>
              </a:rPr>
              <a:t>is observed in graphical analysis that proportions of ‘Y’ across </a:t>
            </a:r>
            <a:r>
              <a:rPr lang="en-US" dirty="0" smtClean="0">
                <a:solidFill>
                  <a:srgbClr val="3A3F50"/>
                </a:solidFill>
              </a:rPr>
              <a:t>2   sub-categories </a:t>
            </a:r>
            <a:r>
              <a:rPr lang="en-US" dirty="0">
                <a:solidFill>
                  <a:srgbClr val="3A3F50"/>
                </a:solidFill>
              </a:rPr>
              <a:t>of ‘X’ are not same.</a:t>
            </a:r>
          </a:p>
          <a:p>
            <a:pPr marL="228600" indent="-228600">
              <a:lnSpc>
                <a:spcPct val="90000"/>
              </a:lnSpc>
              <a:spcBef>
                <a:spcPct val="50000"/>
              </a:spcBef>
              <a:buFontTx/>
              <a:buAutoNum type="romanLcPeriod"/>
              <a:defRPr/>
            </a:pPr>
            <a:r>
              <a:rPr lang="en-US" dirty="0">
                <a:solidFill>
                  <a:srgbClr val="3A3F50"/>
                </a:solidFill>
              </a:rPr>
              <a:t>Is above </a:t>
            </a:r>
            <a:r>
              <a:rPr lang="en-US" dirty="0" smtClean="0">
                <a:solidFill>
                  <a:srgbClr val="3A3F50"/>
                </a:solidFill>
              </a:rPr>
              <a:t>observation </a:t>
            </a:r>
            <a:r>
              <a:rPr lang="en-US" dirty="0">
                <a:solidFill>
                  <a:srgbClr val="3A3F50"/>
                </a:solidFill>
              </a:rPr>
              <a:t>statistically significant enough i.e. applicable to whole population ? or</a:t>
            </a:r>
            <a:r>
              <a:rPr lang="en-US" dirty="0" smtClean="0">
                <a:solidFill>
                  <a:srgbClr val="3A3F50"/>
                </a:solidFill>
              </a:rPr>
              <a:t>,</a:t>
            </a:r>
            <a:endParaRPr lang="en-US" dirty="0">
              <a:solidFill>
                <a:srgbClr val="3A3F50"/>
              </a:solidFill>
            </a:endParaRPr>
          </a:p>
          <a:p>
            <a:pPr marL="228600" indent="-228600">
              <a:lnSpc>
                <a:spcPct val="90000"/>
              </a:lnSpc>
              <a:spcBef>
                <a:spcPct val="50000"/>
              </a:spcBef>
              <a:defRPr/>
            </a:pPr>
            <a:r>
              <a:rPr lang="en-US" dirty="0">
                <a:solidFill>
                  <a:srgbClr val="3A3F50"/>
                </a:solidFill>
              </a:rPr>
              <a:t>ii. Is above observation</a:t>
            </a:r>
            <a:r>
              <a:rPr lang="en-US" dirty="0" smtClean="0">
                <a:solidFill>
                  <a:srgbClr val="3A3F50"/>
                </a:solidFill>
              </a:rPr>
              <a:t> </a:t>
            </a:r>
            <a:r>
              <a:rPr lang="en-US" dirty="0">
                <a:solidFill>
                  <a:srgbClr val="3A3F50"/>
                </a:solidFill>
              </a:rPr>
              <a:t>occurred </a:t>
            </a:r>
            <a:r>
              <a:rPr lang="en-US" dirty="0" smtClean="0">
                <a:solidFill>
                  <a:srgbClr val="3A3F50"/>
                </a:solidFill>
              </a:rPr>
              <a:t>by </a:t>
            </a:r>
            <a:r>
              <a:rPr lang="en-US" dirty="0">
                <a:solidFill>
                  <a:srgbClr val="3A3F50"/>
                </a:solidFill>
              </a:rPr>
              <a:t>random chance i.e. applicable only to </a:t>
            </a:r>
            <a:r>
              <a:rPr lang="en-US" dirty="0" smtClean="0">
                <a:solidFill>
                  <a:srgbClr val="3A3F50"/>
                </a:solidFill>
              </a:rPr>
              <a:t>random </a:t>
            </a:r>
            <a:r>
              <a:rPr lang="en-US" dirty="0">
                <a:solidFill>
                  <a:srgbClr val="3A3F50"/>
                </a:solidFill>
              </a:rPr>
              <a:t>sample of ‘Y</a:t>
            </a:r>
            <a:r>
              <a:rPr lang="en-US" dirty="0" smtClean="0">
                <a:solidFill>
                  <a:srgbClr val="3A3F50"/>
                </a:solidFill>
              </a:rPr>
              <a:t>’?</a:t>
            </a:r>
            <a:endParaRPr lang="en-US" dirty="0">
              <a:solidFill>
                <a:srgbClr val="3A3F50"/>
              </a:solidFill>
            </a:endParaRPr>
          </a:p>
        </p:txBody>
      </p:sp>
      <p:grpSp>
        <p:nvGrpSpPr>
          <p:cNvPr id="2" name="Group 1"/>
          <p:cNvGrpSpPr/>
          <p:nvPr/>
        </p:nvGrpSpPr>
        <p:grpSpPr>
          <a:xfrm>
            <a:off x="403241" y="4850259"/>
            <a:ext cx="11500765" cy="1332074"/>
            <a:chOff x="656520" y="3363643"/>
            <a:chExt cx="10668418" cy="1509632"/>
          </a:xfrm>
        </p:grpSpPr>
        <p:sp>
          <p:nvSpPr>
            <p:cNvPr id="10" name="Rectangle 17"/>
            <p:cNvSpPr>
              <a:spLocks noChangeArrowheads="1"/>
            </p:cNvSpPr>
            <p:nvPr/>
          </p:nvSpPr>
          <p:spPr bwMode="auto">
            <a:xfrm>
              <a:off x="656520" y="3363643"/>
              <a:ext cx="10668418" cy="1509632"/>
            </a:xfrm>
            <a:prstGeom prst="rect">
              <a:avLst/>
            </a:prstGeom>
            <a:solidFill>
              <a:schemeClr val="bg2">
                <a:lumMod val="40000"/>
                <a:lumOff val="60000"/>
              </a:schemeClr>
            </a:solidFill>
            <a:ln w="9525">
              <a:noFill/>
              <a:miter lim="800000"/>
              <a:headEnd/>
              <a:tailEnd/>
            </a:ln>
          </p:spPr>
          <p:txBody>
            <a:bodyPr wrap="none" anchor="ctr"/>
            <a:lstStyle/>
            <a:p>
              <a:endParaRPr lang="en-US" sz="2000">
                <a:solidFill>
                  <a:srgbClr val="3A3F50"/>
                </a:solidFill>
              </a:endParaRPr>
            </a:p>
          </p:txBody>
        </p:sp>
        <p:sp>
          <p:nvSpPr>
            <p:cNvPr id="11" name="Text Box 18"/>
            <p:cNvSpPr txBox="1">
              <a:spLocks noChangeArrowheads="1"/>
            </p:cNvSpPr>
            <p:nvPr/>
          </p:nvSpPr>
          <p:spPr bwMode="auto">
            <a:xfrm>
              <a:off x="685501" y="3567035"/>
              <a:ext cx="10536457" cy="746609"/>
            </a:xfrm>
            <a:prstGeom prst="rect">
              <a:avLst/>
            </a:prstGeom>
            <a:noFill/>
            <a:ln w="9525">
              <a:noFill/>
              <a:miter lim="800000"/>
              <a:headEnd/>
              <a:tailEnd/>
            </a:ln>
          </p:spPr>
          <p:txBody>
            <a:bodyPr wrap="square">
              <a:spAutoFit/>
            </a:bodyPr>
            <a:lstStyle/>
            <a:p>
              <a:pPr marL="406400" indent="-406400">
                <a:spcBef>
                  <a:spcPct val="50000"/>
                </a:spcBef>
                <a:defRPr/>
              </a:pPr>
              <a:r>
                <a:rPr lang="en-US" sz="2000" b="1" i="1" dirty="0">
                  <a:solidFill>
                    <a:srgbClr val="3A3F50"/>
                  </a:solidFill>
                </a:rPr>
                <a:t>H</a:t>
              </a:r>
              <a:r>
                <a:rPr lang="en-US" sz="2000" b="1" i="1" baseline="-25000" dirty="0">
                  <a:solidFill>
                    <a:srgbClr val="3A3F50"/>
                  </a:solidFill>
                </a:rPr>
                <a:t>o </a:t>
              </a:r>
              <a:r>
                <a:rPr lang="en-US" sz="2000" b="1" i="1" dirty="0">
                  <a:solidFill>
                    <a:srgbClr val="3A3F50"/>
                  </a:solidFill>
                </a:rPr>
                <a:t>: The </a:t>
              </a:r>
              <a:r>
                <a:rPr lang="en-US" sz="2000" b="1" dirty="0">
                  <a:solidFill>
                    <a:srgbClr val="3A3F50"/>
                  </a:solidFill>
                </a:rPr>
                <a:t>proportions of ‘Y’ across </a:t>
              </a:r>
              <a:r>
                <a:rPr lang="en-US" sz="2000" b="1" dirty="0" smtClean="0">
                  <a:solidFill>
                    <a:srgbClr val="3A3F50"/>
                  </a:solidFill>
                </a:rPr>
                <a:t>2 sub-categories </a:t>
              </a:r>
              <a:r>
                <a:rPr lang="en-US" sz="2000" b="1" dirty="0">
                  <a:solidFill>
                    <a:srgbClr val="3A3F50"/>
                  </a:solidFill>
                </a:rPr>
                <a:t>of ‘X’ </a:t>
              </a:r>
              <a:r>
                <a:rPr lang="en-US" sz="2000" b="1" dirty="0" smtClean="0">
                  <a:solidFill>
                    <a:srgbClr val="3A3F50"/>
                  </a:solidFill>
                </a:rPr>
                <a:t>are same i.e. X has no impact on Y </a:t>
              </a:r>
            </a:p>
            <a:p>
              <a:pPr marL="406400" indent="-406400">
                <a:spcBef>
                  <a:spcPct val="50000"/>
                </a:spcBef>
                <a:defRPr/>
              </a:pPr>
              <a:r>
                <a:rPr lang="en-US" sz="2000" b="1" i="1" dirty="0" smtClean="0">
                  <a:solidFill>
                    <a:srgbClr val="3A3F50"/>
                  </a:solidFill>
                </a:rPr>
                <a:t>H</a:t>
              </a:r>
              <a:r>
                <a:rPr lang="en-US" sz="2000" b="1" i="1" baseline="-25000" dirty="0" smtClean="0">
                  <a:solidFill>
                    <a:srgbClr val="3A3F50"/>
                  </a:solidFill>
                </a:rPr>
                <a:t>a </a:t>
              </a:r>
              <a:r>
                <a:rPr lang="en-US" sz="2000" b="1" i="1" dirty="0">
                  <a:solidFill>
                    <a:srgbClr val="3A3F50"/>
                  </a:solidFill>
                </a:rPr>
                <a:t>: The </a:t>
              </a:r>
              <a:r>
                <a:rPr lang="en-US" sz="2000" b="1" dirty="0">
                  <a:solidFill>
                    <a:srgbClr val="3A3F50"/>
                  </a:solidFill>
                </a:rPr>
                <a:t>proportions of ‘Y’ across </a:t>
              </a:r>
              <a:r>
                <a:rPr lang="en-US" sz="2000" b="1" dirty="0" smtClean="0">
                  <a:solidFill>
                    <a:srgbClr val="3A3F50"/>
                  </a:solidFill>
                </a:rPr>
                <a:t>2 sub-categories </a:t>
              </a:r>
              <a:r>
                <a:rPr lang="en-US" sz="2000" b="1" dirty="0">
                  <a:solidFill>
                    <a:srgbClr val="3A3F50"/>
                  </a:solidFill>
                </a:rPr>
                <a:t>of ‘X’ are not same. </a:t>
              </a:r>
              <a:r>
                <a:rPr lang="en-US" sz="2000" b="1" dirty="0" smtClean="0">
                  <a:solidFill>
                    <a:srgbClr val="3A3F50"/>
                  </a:solidFill>
                </a:rPr>
                <a:t>i.e. X has impact on Y</a:t>
              </a:r>
              <a:endParaRPr lang="en-US" sz="2000" b="1" i="1" dirty="0">
                <a:solidFill>
                  <a:srgbClr val="FF6600"/>
                </a:solidFill>
              </a:endParaRPr>
            </a:p>
          </p:txBody>
        </p:sp>
      </p:grpSp>
      <p:sp>
        <p:nvSpPr>
          <p:cNvPr id="3" name="Rectangle 2"/>
          <p:cNvSpPr/>
          <p:nvPr/>
        </p:nvSpPr>
        <p:spPr>
          <a:xfrm>
            <a:off x="374392" y="4391192"/>
            <a:ext cx="1505540" cy="369332"/>
          </a:xfrm>
          <a:prstGeom prst="rect">
            <a:avLst/>
          </a:prstGeom>
        </p:spPr>
        <p:txBody>
          <a:bodyPr wrap="none">
            <a:spAutoFit/>
          </a:bodyPr>
          <a:lstStyle/>
          <a:p>
            <a:pPr marL="225425" indent="-225425" algn="just">
              <a:spcBef>
                <a:spcPct val="50000"/>
              </a:spcBef>
            </a:pPr>
            <a:r>
              <a:rPr lang="en-US" b="1" i="1" dirty="0" smtClean="0">
                <a:solidFill>
                  <a:srgbClr val="3A3F50"/>
                </a:solidFill>
              </a:rPr>
              <a:t>Hypothesis:</a:t>
            </a:r>
            <a:endParaRPr lang="en-US" b="1" i="1" dirty="0">
              <a:solidFill>
                <a:srgbClr val="3A3F50"/>
              </a:solidFill>
            </a:endParaRPr>
          </a:p>
        </p:txBody>
      </p:sp>
    </p:spTree>
    <p:extLst>
      <p:ext uri="{BB962C8B-B14F-4D97-AF65-F5344CB8AC3E}">
        <p14:creationId xmlns:p14="http://schemas.microsoft.com/office/powerpoint/2010/main" val="38008810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73</a:t>
            </a:fld>
            <a:endParaRPr>
              <a:solidFill>
                <a:srgbClr val="FFFFFF"/>
              </a:solidFill>
            </a:endParaRPr>
          </a:p>
        </p:txBody>
      </p:sp>
      <p:sp>
        <p:nvSpPr>
          <p:cNvPr id="99" name="Title 3"/>
          <p:cNvSpPr txBox="1">
            <a:spLocks/>
          </p:cNvSpPr>
          <p:nvPr/>
        </p:nvSpPr>
        <p:spPr>
          <a:xfrm>
            <a:off x="1806953" y="71565"/>
            <a:ext cx="8878702" cy="4914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75458" y="919405"/>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HYPOTHETICAL </a:t>
            </a:r>
            <a:r>
              <a:rPr lang="en-US" sz="2200" b="1" i="1" dirty="0" smtClean="0">
                <a:solidFill>
                  <a:prstClr val="black"/>
                </a:solidFill>
              </a:rPr>
              <a:t>PREMISE</a:t>
            </a:r>
            <a:endParaRPr lang="en-US" sz="2200" b="1" i="1" dirty="0">
              <a:solidFill>
                <a:prstClr val="black"/>
              </a:solidFill>
            </a:endParaRPr>
          </a:p>
        </p:txBody>
      </p:sp>
      <p:sp>
        <p:nvSpPr>
          <p:cNvPr id="16" name="Text Box 9"/>
          <p:cNvSpPr txBox="1">
            <a:spLocks noChangeArrowheads="1"/>
          </p:cNvSpPr>
          <p:nvPr/>
        </p:nvSpPr>
        <p:spPr bwMode="auto">
          <a:xfrm>
            <a:off x="250984" y="3905552"/>
            <a:ext cx="11720621" cy="120494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marL="457200" indent="-457200" fontAlgn="base">
              <a:lnSpc>
                <a:spcPct val="105000"/>
              </a:lnSpc>
              <a:spcBef>
                <a:spcPct val="30000"/>
              </a:spcBef>
              <a:spcAft>
                <a:spcPct val="0"/>
              </a:spcAft>
            </a:pPr>
            <a:r>
              <a:rPr lang="en-US" sz="2000" b="1" i="1" dirty="0" smtClean="0">
                <a:solidFill>
                  <a:prstClr val="black"/>
                </a:solidFill>
              </a:rPr>
              <a:t>H</a:t>
            </a:r>
            <a:r>
              <a:rPr lang="en-US" sz="2000" b="1" i="1" baseline="-25000" dirty="0" smtClean="0">
                <a:solidFill>
                  <a:prstClr val="black"/>
                </a:solidFill>
              </a:rPr>
              <a:t>o</a:t>
            </a:r>
            <a:r>
              <a:rPr lang="en-US" sz="1600" b="1" i="1" dirty="0" smtClean="0">
                <a:solidFill>
                  <a:prstClr val="black"/>
                </a:solidFill>
              </a:rPr>
              <a:t>: </a:t>
            </a:r>
            <a:r>
              <a:rPr lang="en-US" sz="2000" b="1" i="1" dirty="0" smtClean="0">
                <a:solidFill>
                  <a:prstClr val="black"/>
                </a:solidFill>
              </a:rPr>
              <a:t>No of rework incidences has no impact on CSAT Score </a:t>
            </a:r>
            <a:endParaRPr lang="en-US" sz="2000" b="1" i="1" dirty="0">
              <a:solidFill>
                <a:prstClr val="black"/>
              </a:solidFill>
            </a:endParaRPr>
          </a:p>
          <a:p>
            <a:pPr marL="457200" indent="-457200" fontAlgn="base">
              <a:lnSpc>
                <a:spcPct val="105000"/>
              </a:lnSpc>
              <a:spcBef>
                <a:spcPct val="30000"/>
              </a:spcBef>
              <a:spcAft>
                <a:spcPct val="0"/>
              </a:spcAft>
            </a:pPr>
            <a:r>
              <a:rPr lang="en-US" sz="2000" b="1" i="1" dirty="0">
                <a:solidFill>
                  <a:prstClr val="black"/>
                </a:solidFill>
              </a:rPr>
              <a:t>H</a:t>
            </a:r>
            <a:r>
              <a:rPr lang="en-US" sz="2000" b="1" i="1" baseline="-25000" dirty="0">
                <a:solidFill>
                  <a:prstClr val="black"/>
                </a:solidFill>
              </a:rPr>
              <a:t>a</a:t>
            </a:r>
            <a:r>
              <a:rPr lang="en-US" sz="1600" b="1" i="1" dirty="0">
                <a:solidFill>
                  <a:prstClr val="black"/>
                </a:solidFill>
              </a:rPr>
              <a:t>: </a:t>
            </a:r>
            <a:r>
              <a:rPr lang="en-US" b="1" i="1" dirty="0">
                <a:solidFill>
                  <a:prstClr val="black"/>
                </a:solidFill>
              </a:rPr>
              <a:t>No of rework incidences has no impact on CSAT Score </a:t>
            </a:r>
          </a:p>
          <a:p>
            <a:pPr marL="457200" indent="-457200" fontAlgn="base">
              <a:lnSpc>
                <a:spcPct val="105000"/>
              </a:lnSpc>
              <a:spcBef>
                <a:spcPct val="30000"/>
              </a:spcBef>
              <a:spcAft>
                <a:spcPct val="0"/>
              </a:spcAft>
            </a:pPr>
            <a:endParaRPr lang="en-US" b="1" i="1" dirty="0">
              <a:solidFill>
                <a:prstClr val="black"/>
              </a:solidFill>
            </a:endParaRPr>
          </a:p>
        </p:txBody>
      </p:sp>
      <p:sp>
        <p:nvSpPr>
          <p:cNvPr id="17" name="Text Box 8"/>
          <p:cNvSpPr txBox="1">
            <a:spLocks noChangeArrowheads="1"/>
          </p:cNvSpPr>
          <p:nvPr/>
        </p:nvSpPr>
        <p:spPr bwMode="auto">
          <a:xfrm>
            <a:off x="250985" y="3209001"/>
            <a:ext cx="4876800" cy="461665"/>
          </a:xfrm>
          <a:prstGeom prst="rect">
            <a:avLst/>
          </a:prstGeom>
          <a:noFill/>
          <a:ln w="9525">
            <a:noFill/>
            <a:miter lim="800000"/>
            <a:headEnd/>
            <a:tailEnd/>
          </a:ln>
        </p:spPr>
        <p:txBody>
          <a:bodyPr>
            <a:spAutoFit/>
          </a:bodyPr>
          <a:lstStyle/>
          <a:p>
            <a:pPr fontAlgn="base">
              <a:spcBef>
                <a:spcPct val="50000"/>
              </a:spcBef>
              <a:spcAft>
                <a:spcPct val="0"/>
              </a:spcAft>
            </a:pPr>
            <a:r>
              <a:rPr lang="en-US" sz="2400" b="1" i="1" dirty="0" smtClean="0">
                <a:solidFill>
                  <a:prstClr val="black"/>
                </a:solidFill>
              </a:rPr>
              <a:t>Hypothesis:</a:t>
            </a:r>
            <a:endParaRPr lang="en-US" sz="2400" b="1" i="1" dirty="0">
              <a:solidFill>
                <a:prstClr val="black"/>
              </a:solidFill>
            </a:endParaRPr>
          </a:p>
        </p:txBody>
      </p:sp>
      <p:sp>
        <p:nvSpPr>
          <p:cNvPr id="2" name="Rectangle 1"/>
          <p:cNvSpPr/>
          <p:nvPr/>
        </p:nvSpPr>
        <p:spPr>
          <a:xfrm>
            <a:off x="250983" y="2183420"/>
            <a:ext cx="11720621" cy="43088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fontAlgn="base">
              <a:spcBef>
                <a:spcPct val="50000"/>
              </a:spcBef>
              <a:spcAft>
                <a:spcPct val="0"/>
              </a:spcAft>
            </a:pPr>
            <a:r>
              <a:rPr lang="en-US" sz="2200" b="1" i="1" dirty="0" smtClean="0">
                <a:solidFill>
                  <a:prstClr val="black"/>
                </a:solidFill>
              </a:rPr>
              <a:t>To validate whether there is any impact of no of rework incidences/day on CSAT Score</a:t>
            </a:r>
            <a:endParaRPr lang="en-US" sz="2200" b="1" i="1" dirty="0">
              <a:solidFill>
                <a:prstClr val="black"/>
              </a:solidFill>
            </a:endParaRPr>
          </a:p>
        </p:txBody>
      </p:sp>
      <p:sp>
        <p:nvSpPr>
          <p:cNvPr id="4" name="Rectangle 3"/>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
        <p:nvSpPr>
          <p:cNvPr id="11" name="Title 3"/>
          <p:cNvSpPr txBox="1">
            <a:spLocks/>
          </p:cNvSpPr>
          <p:nvPr/>
        </p:nvSpPr>
        <p:spPr>
          <a:xfrm>
            <a:off x="-122967" y="-20500"/>
            <a:ext cx="12264200" cy="8945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2800" b="1" kern="0" dirty="0" smtClean="0">
                <a:solidFill>
                  <a:srgbClr val="007BB9"/>
                </a:solidFill>
              </a:rPr>
              <a:t>2 PROPORTION TEST FOR ‘NO</a:t>
            </a:r>
            <a:r>
              <a:rPr lang="en-US" sz="2800" b="1" kern="0" dirty="0">
                <a:solidFill>
                  <a:srgbClr val="007BB9"/>
                </a:solidFill>
              </a:rPr>
              <a:t>. OF </a:t>
            </a:r>
            <a:r>
              <a:rPr lang="en-US" sz="2800" b="1" kern="0" dirty="0" smtClean="0">
                <a:solidFill>
                  <a:srgbClr val="007BB9"/>
                </a:solidFill>
              </a:rPr>
              <a:t>REWORK INCIDENCES / DAY’  </a:t>
            </a:r>
            <a:endParaRPr lang="en-US" sz="2800" b="1" kern="0" dirty="0">
              <a:solidFill>
                <a:srgbClr val="007BB9"/>
              </a:solidFill>
            </a:endParaRPr>
          </a:p>
        </p:txBody>
      </p:sp>
    </p:spTree>
    <p:extLst>
      <p:ext uri="{BB962C8B-B14F-4D97-AF65-F5344CB8AC3E}">
        <p14:creationId xmlns:p14="http://schemas.microsoft.com/office/powerpoint/2010/main" val="18800009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74</a:t>
            </a:fld>
            <a:endParaRPr>
              <a:solidFill>
                <a:srgbClr val="FFFFFF"/>
              </a:solidFill>
            </a:endParaRPr>
          </a:p>
        </p:txBody>
      </p:sp>
      <p:sp>
        <p:nvSpPr>
          <p:cNvPr id="99" name="Title 3"/>
          <p:cNvSpPr txBox="1">
            <a:spLocks/>
          </p:cNvSpPr>
          <p:nvPr/>
        </p:nvSpPr>
        <p:spPr>
          <a:xfrm>
            <a:off x="282387" y="568075"/>
            <a:ext cx="11836633" cy="6925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a:solidFill>
                  <a:srgbClr val="007BB9"/>
                </a:solidFill>
              </a:rPr>
              <a:t>Output of 2 P</a:t>
            </a:r>
            <a:r>
              <a:rPr lang="en-US" sz="3600" b="1" kern="0" dirty="0" smtClean="0">
                <a:solidFill>
                  <a:srgbClr val="007BB9"/>
                </a:solidFill>
              </a:rPr>
              <a:t> Test For </a:t>
            </a:r>
            <a:r>
              <a:rPr lang="en-US" sz="3600" b="1" kern="0" dirty="0">
                <a:solidFill>
                  <a:srgbClr val="007BB9"/>
                </a:solidFill>
              </a:rPr>
              <a:t>‘</a:t>
            </a:r>
            <a:r>
              <a:rPr lang="en-US" sz="3600" b="1" kern="0" dirty="0" smtClean="0">
                <a:solidFill>
                  <a:srgbClr val="007BB9"/>
                </a:solidFill>
              </a:rPr>
              <a:t>No. Of Rework Incidences/Day’  </a:t>
            </a:r>
            <a:endParaRPr lang="en-US" sz="3600" b="1" kern="0" dirty="0">
              <a:solidFill>
                <a:srgbClr val="007BB9"/>
              </a:solidFill>
            </a:endParaRPr>
          </a:p>
          <a:p>
            <a:pPr algn="ctr">
              <a:lnSpc>
                <a:spcPct val="150000"/>
              </a:lnSpc>
              <a:buClr>
                <a:srgbClr val="007BB9"/>
              </a:buClr>
            </a:pP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56800" y="1343768"/>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18" name="Text Box 4"/>
          <p:cNvSpPr txBox="1">
            <a:spLocks noChangeArrowheads="1"/>
          </p:cNvSpPr>
          <p:nvPr/>
        </p:nvSpPr>
        <p:spPr bwMode="auto">
          <a:xfrm>
            <a:off x="564777" y="5935114"/>
            <a:ext cx="11271856" cy="615553"/>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fontAlgn="base">
              <a:spcBef>
                <a:spcPct val="50000"/>
              </a:spcBef>
              <a:spcAft>
                <a:spcPct val="0"/>
              </a:spcAft>
            </a:pPr>
            <a:r>
              <a:rPr lang="en-US" b="1" i="1" u="sng" dirty="0" smtClean="0">
                <a:solidFill>
                  <a:prstClr val="black"/>
                </a:solidFill>
              </a:rPr>
              <a:t>Interpretation</a:t>
            </a:r>
            <a:r>
              <a:rPr lang="en-US" sz="1400" b="1" i="1" dirty="0" smtClean="0">
                <a:solidFill>
                  <a:prstClr val="black"/>
                </a:solidFill>
              </a:rPr>
              <a:t>: </a:t>
            </a:r>
            <a:r>
              <a:rPr lang="en-US" sz="1600" b="1" dirty="0" smtClean="0"/>
              <a:t>Since </a:t>
            </a:r>
            <a:r>
              <a:rPr lang="en-US" sz="1600" b="1" dirty="0"/>
              <a:t>p-value is &gt; 0.05, we fail to reject null hypothesis. Hence, There is no Impact of “ </a:t>
            </a:r>
            <a:r>
              <a:rPr lang="en-US" sz="1600" b="1" dirty="0" smtClean="0"/>
              <a:t>No of rework incidences/day” </a:t>
            </a:r>
            <a:r>
              <a:rPr lang="en-US" sz="1600" b="1" dirty="0"/>
              <a:t>on </a:t>
            </a:r>
            <a:r>
              <a:rPr lang="en-US" sz="1600" b="1" dirty="0" smtClean="0"/>
              <a:t>CSAT score</a:t>
            </a:r>
            <a:r>
              <a:rPr lang="en-US" sz="1400" b="1" dirty="0" smtClean="0"/>
              <a:t>. </a:t>
            </a:r>
            <a:endParaRPr lang="en-US" sz="1400" b="1" i="1" dirty="0">
              <a:solidFill>
                <a:prstClr val="black"/>
              </a:solidFill>
            </a:endParaRPr>
          </a:p>
        </p:txBody>
      </p:sp>
      <p:sp>
        <p:nvSpPr>
          <p:cNvPr id="11" name="Rectangle 10"/>
          <p:cNvSpPr/>
          <p:nvPr/>
        </p:nvSpPr>
        <p:spPr>
          <a:xfrm>
            <a:off x="564776" y="1862572"/>
            <a:ext cx="11271857" cy="392131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rgbClr val="FF0000"/>
              </a:solidFill>
              <a:latin typeface="Bodoni MT" panose="02070603080606020203" pitchFamily="18" charset="0"/>
            </a:endParaRPr>
          </a:p>
        </p:txBody>
      </p:sp>
      <p:pic>
        <p:nvPicPr>
          <p:cNvPr id="419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777" y="2053062"/>
            <a:ext cx="4585237" cy="227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1700" y="2053062"/>
            <a:ext cx="4636395" cy="2287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35756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75</a:t>
            </a:fld>
            <a:endParaRPr>
              <a:solidFill>
                <a:srgbClr val="FFFFFF"/>
              </a:solidFill>
            </a:endParaRPr>
          </a:p>
        </p:txBody>
      </p:sp>
      <p:sp>
        <p:nvSpPr>
          <p:cNvPr id="99" name="Title 3"/>
          <p:cNvSpPr txBox="1">
            <a:spLocks/>
          </p:cNvSpPr>
          <p:nvPr/>
        </p:nvSpPr>
        <p:spPr>
          <a:xfrm>
            <a:off x="1806953" y="71565"/>
            <a:ext cx="8878702" cy="4914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75458" y="919405"/>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HYPOTHETICAL </a:t>
            </a:r>
            <a:r>
              <a:rPr lang="en-US" sz="2200" b="1" i="1" dirty="0" smtClean="0">
                <a:solidFill>
                  <a:prstClr val="black"/>
                </a:solidFill>
              </a:rPr>
              <a:t>PREMISE</a:t>
            </a:r>
            <a:endParaRPr lang="en-US" sz="2200" b="1" i="1" dirty="0">
              <a:solidFill>
                <a:prstClr val="black"/>
              </a:solidFill>
            </a:endParaRPr>
          </a:p>
        </p:txBody>
      </p:sp>
      <p:sp>
        <p:nvSpPr>
          <p:cNvPr id="16" name="Text Box 9"/>
          <p:cNvSpPr txBox="1">
            <a:spLocks noChangeArrowheads="1"/>
          </p:cNvSpPr>
          <p:nvPr/>
        </p:nvSpPr>
        <p:spPr bwMode="auto">
          <a:xfrm>
            <a:off x="250984" y="3905552"/>
            <a:ext cx="11720621"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marL="457200" indent="-457200" fontAlgn="base">
              <a:lnSpc>
                <a:spcPct val="105000"/>
              </a:lnSpc>
              <a:spcBef>
                <a:spcPct val="30000"/>
              </a:spcBef>
              <a:spcAft>
                <a:spcPct val="0"/>
              </a:spcAft>
            </a:pPr>
            <a:r>
              <a:rPr lang="en-US" sz="2000" b="1" i="1" dirty="0">
                <a:solidFill>
                  <a:prstClr val="black"/>
                </a:solidFill>
              </a:rPr>
              <a:t>H</a:t>
            </a:r>
            <a:r>
              <a:rPr lang="en-US" sz="2000" b="1" i="1" baseline="-25000" dirty="0">
                <a:solidFill>
                  <a:prstClr val="black"/>
                </a:solidFill>
              </a:rPr>
              <a:t>o</a:t>
            </a:r>
            <a:r>
              <a:rPr lang="en-US" sz="1600" b="1" i="1" dirty="0">
                <a:solidFill>
                  <a:prstClr val="black"/>
                </a:solidFill>
              </a:rPr>
              <a:t>: </a:t>
            </a:r>
            <a:r>
              <a:rPr lang="en-US" sz="2000" b="1" dirty="0" smtClean="0">
                <a:solidFill>
                  <a:prstClr val="black"/>
                </a:solidFill>
              </a:rPr>
              <a:t>Handling multiple tasks has </a:t>
            </a:r>
            <a:r>
              <a:rPr lang="en-US" sz="2000" b="1" dirty="0">
                <a:solidFill>
                  <a:prstClr val="black"/>
                </a:solidFill>
              </a:rPr>
              <a:t>no impact on CSAT </a:t>
            </a:r>
            <a:r>
              <a:rPr lang="en-US" sz="2000" b="1" dirty="0" smtClean="0">
                <a:solidFill>
                  <a:prstClr val="black"/>
                </a:solidFill>
              </a:rPr>
              <a:t>Score. </a:t>
            </a:r>
            <a:endParaRPr lang="en-US" sz="2000" b="1" dirty="0">
              <a:solidFill>
                <a:prstClr val="black"/>
              </a:solidFill>
            </a:endParaRPr>
          </a:p>
          <a:p>
            <a:pPr marL="457200" indent="-457200" fontAlgn="base">
              <a:lnSpc>
                <a:spcPct val="105000"/>
              </a:lnSpc>
              <a:spcBef>
                <a:spcPct val="30000"/>
              </a:spcBef>
              <a:spcAft>
                <a:spcPct val="0"/>
              </a:spcAft>
            </a:pPr>
            <a:r>
              <a:rPr lang="en-US" sz="2000" b="1" i="1" dirty="0">
                <a:solidFill>
                  <a:prstClr val="black"/>
                </a:solidFill>
              </a:rPr>
              <a:t>H</a:t>
            </a:r>
            <a:r>
              <a:rPr lang="en-US" sz="2000" b="1" i="1" baseline="-25000" dirty="0">
                <a:solidFill>
                  <a:prstClr val="black"/>
                </a:solidFill>
              </a:rPr>
              <a:t>a</a:t>
            </a:r>
            <a:r>
              <a:rPr lang="en-US" sz="1600" b="1" i="1" dirty="0" smtClean="0">
                <a:solidFill>
                  <a:prstClr val="black"/>
                </a:solidFill>
              </a:rPr>
              <a:t>: </a:t>
            </a:r>
            <a:r>
              <a:rPr lang="en-US" sz="2000" b="1" dirty="0" smtClean="0">
                <a:solidFill>
                  <a:prstClr val="black"/>
                </a:solidFill>
              </a:rPr>
              <a:t>Handling multiple tasks has  impact on CSAT Score.</a:t>
            </a:r>
            <a:endParaRPr lang="en-US" sz="2000" b="1" i="1" dirty="0">
              <a:solidFill>
                <a:prstClr val="black"/>
              </a:solidFill>
            </a:endParaRPr>
          </a:p>
        </p:txBody>
      </p:sp>
      <p:sp>
        <p:nvSpPr>
          <p:cNvPr id="17" name="Text Box 8"/>
          <p:cNvSpPr txBox="1">
            <a:spLocks noChangeArrowheads="1"/>
          </p:cNvSpPr>
          <p:nvPr/>
        </p:nvSpPr>
        <p:spPr bwMode="auto">
          <a:xfrm>
            <a:off x="250985" y="3209001"/>
            <a:ext cx="4876800" cy="461665"/>
          </a:xfrm>
          <a:prstGeom prst="rect">
            <a:avLst/>
          </a:prstGeom>
          <a:noFill/>
          <a:ln w="9525">
            <a:noFill/>
            <a:miter lim="800000"/>
            <a:headEnd/>
            <a:tailEnd/>
          </a:ln>
        </p:spPr>
        <p:txBody>
          <a:bodyPr>
            <a:spAutoFit/>
          </a:bodyPr>
          <a:lstStyle/>
          <a:p>
            <a:pPr fontAlgn="base">
              <a:spcBef>
                <a:spcPct val="50000"/>
              </a:spcBef>
              <a:spcAft>
                <a:spcPct val="0"/>
              </a:spcAft>
            </a:pPr>
            <a:r>
              <a:rPr lang="en-US" sz="2400" b="1" i="1" dirty="0" smtClean="0">
                <a:solidFill>
                  <a:prstClr val="black"/>
                </a:solidFill>
              </a:rPr>
              <a:t>Hypothesis:</a:t>
            </a:r>
            <a:endParaRPr lang="en-US" sz="2400" b="1" i="1" dirty="0">
              <a:solidFill>
                <a:prstClr val="black"/>
              </a:solidFill>
            </a:endParaRPr>
          </a:p>
        </p:txBody>
      </p:sp>
      <p:sp>
        <p:nvSpPr>
          <p:cNvPr id="2" name="Rectangle 1"/>
          <p:cNvSpPr/>
          <p:nvPr/>
        </p:nvSpPr>
        <p:spPr>
          <a:xfrm>
            <a:off x="250983" y="2183420"/>
            <a:ext cx="11720621" cy="43088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fontAlgn="base">
              <a:spcBef>
                <a:spcPct val="50000"/>
              </a:spcBef>
              <a:spcAft>
                <a:spcPct val="0"/>
              </a:spcAft>
            </a:pPr>
            <a:r>
              <a:rPr lang="en-US" sz="2200" b="1" i="1" dirty="0">
                <a:solidFill>
                  <a:prstClr val="black"/>
                </a:solidFill>
              </a:rPr>
              <a:t>To validate whether there is any impact of </a:t>
            </a:r>
            <a:r>
              <a:rPr lang="en-US" sz="2200" b="1" i="1" dirty="0" smtClean="0">
                <a:solidFill>
                  <a:prstClr val="black"/>
                </a:solidFill>
              </a:rPr>
              <a:t>handling multiple tasks on </a:t>
            </a:r>
            <a:r>
              <a:rPr lang="en-US" sz="2200" b="1" i="1" dirty="0">
                <a:solidFill>
                  <a:prstClr val="black"/>
                </a:solidFill>
              </a:rPr>
              <a:t>CSAT Score</a:t>
            </a:r>
          </a:p>
        </p:txBody>
      </p:sp>
      <p:sp>
        <p:nvSpPr>
          <p:cNvPr id="4" name="Rectangle 3"/>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
        <p:nvSpPr>
          <p:cNvPr id="11" name="Title 3"/>
          <p:cNvSpPr txBox="1">
            <a:spLocks/>
          </p:cNvSpPr>
          <p:nvPr/>
        </p:nvSpPr>
        <p:spPr>
          <a:xfrm>
            <a:off x="-122967" y="-20500"/>
            <a:ext cx="12264200" cy="8945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2800" b="1" kern="0" dirty="0" smtClean="0">
                <a:solidFill>
                  <a:srgbClr val="007BB9"/>
                </a:solidFill>
              </a:rPr>
              <a:t>2 PROPORTION TEST FOR ‘</a:t>
            </a:r>
            <a:r>
              <a:rPr lang="en-US" sz="2800" b="1" kern="0" dirty="0">
                <a:solidFill>
                  <a:srgbClr val="007BB9"/>
                </a:solidFill>
              </a:rPr>
              <a:t>HANDLING MULTIPLE </a:t>
            </a:r>
            <a:r>
              <a:rPr lang="en-US" sz="2800" b="1" kern="0" dirty="0" smtClean="0">
                <a:solidFill>
                  <a:srgbClr val="007BB9"/>
                </a:solidFill>
              </a:rPr>
              <a:t>TASK’</a:t>
            </a:r>
            <a:endParaRPr lang="en-US" sz="2800" b="1" kern="0" dirty="0">
              <a:solidFill>
                <a:srgbClr val="007BB9"/>
              </a:solidFill>
            </a:endParaRPr>
          </a:p>
          <a:p>
            <a:pPr algn="ctr">
              <a:lnSpc>
                <a:spcPct val="150000"/>
              </a:lnSpc>
              <a:buClr>
                <a:srgbClr val="007BB9"/>
              </a:buClr>
            </a:pPr>
            <a:r>
              <a:rPr lang="en-US" sz="2800" b="1" kern="0" dirty="0" smtClean="0">
                <a:solidFill>
                  <a:srgbClr val="007BB9"/>
                </a:solidFill>
              </a:rPr>
              <a:t>  </a:t>
            </a:r>
            <a:endParaRPr lang="en-US" sz="2800" b="1" kern="0" dirty="0">
              <a:solidFill>
                <a:srgbClr val="007BB9"/>
              </a:solidFill>
            </a:endParaRPr>
          </a:p>
        </p:txBody>
      </p:sp>
    </p:spTree>
    <p:extLst>
      <p:ext uri="{BB962C8B-B14F-4D97-AF65-F5344CB8AC3E}">
        <p14:creationId xmlns:p14="http://schemas.microsoft.com/office/powerpoint/2010/main" val="272061267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76</a:t>
            </a:fld>
            <a:endParaRPr>
              <a:solidFill>
                <a:srgbClr val="FFFFFF"/>
              </a:solidFill>
            </a:endParaRPr>
          </a:p>
        </p:txBody>
      </p:sp>
      <p:sp>
        <p:nvSpPr>
          <p:cNvPr id="99" name="Title 3"/>
          <p:cNvSpPr txBox="1">
            <a:spLocks/>
          </p:cNvSpPr>
          <p:nvPr/>
        </p:nvSpPr>
        <p:spPr>
          <a:xfrm>
            <a:off x="192495" y="307793"/>
            <a:ext cx="11836633" cy="6925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endParaRPr lang="en-US" sz="3200" b="1" kern="0" dirty="0" smtClean="0">
              <a:solidFill>
                <a:srgbClr val="007BB9"/>
              </a:solidFill>
            </a:endParaRPr>
          </a:p>
          <a:p>
            <a:pPr algn="ctr">
              <a:lnSpc>
                <a:spcPct val="150000"/>
              </a:lnSpc>
              <a:buClr>
                <a:srgbClr val="007BB9"/>
              </a:buClr>
            </a:pPr>
            <a:endParaRPr lang="en-US" sz="3200" b="1" kern="0" dirty="0">
              <a:solidFill>
                <a:srgbClr val="007BB9"/>
              </a:solidFill>
            </a:endParaRPr>
          </a:p>
          <a:p>
            <a:pPr algn="ctr">
              <a:lnSpc>
                <a:spcPct val="150000"/>
              </a:lnSpc>
              <a:buClr>
                <a:srgbClr val="007BB9"/>
              </a:buClr>
            </a:pPr>
            <a:r>
              <a:rPr lang="en-US" sz="3200" b="1" kern="0" dirty="0" smtClean="0">
                <a:solidFill>
                  <a:srgbClr val="007BB9"/>
                </a:solidFill>
              </a:rPr>
              <a:t>Output </a:t>
            </a:r>
            <a:r>
              <a:rPr lang="en-US" sz="3200" b="1" kern="0" dirty="0">
                <a:solidFill>
                  <a:srgbClr val="007BB9"/>
                </a:solidFill>
              </a:rPr>
              <a:t>of 2 P Test For ‘HANDLING MULTIPLE TASK’</a:t>
            </a:r>
          </a:p>
          <a:p>
            <a:pPr algn="ctr">
              <a:lnSpc>
                <a:spcPct val="150000"/>
              </a:lnSpc>
              <a:buClr>
                <a:srgbClr val="007BB9"/>
              </a:buClr>
            </a:pPr>
            <a:r>
              <a:rPr lang="en-US" sz="3200" b="1" kern="0" dirty="0" smtClean="0">
                <a:solidFill>
                  <a:srgbClr val="007BB9"/>
                </a:solidFill>
              </a:rPr>
              <a:t>  </a:t>
            </a:r>
            <a:endParaRPr lang="en-US" sz="3200" b="1" kern="0" dirty="0">
              <a:solidFill>
                <a:srgbClr val="007BB9"/>
              </a:solidFill>
            </a:endParaRPr>
          </a:p>
          <a:p>
            <a:pPr algn="ctr">
              <a:lnSpc>
                <a:spcPct val="150000"/>
              </a:lnSpc>
              <a:buClr>
                <a:srgbClr val="007BB9"/>
              </a:buClr>
            </a:pPr>
            <a:endParaRPr lang="en-US" sz="32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56800" y="1343768"/>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18" name="Text Box 4"/>
          <p:cNvSpPr txBox="1">
            <a:spLocks noChangeArrowheads="1"/>
          </p:cNvSpPr>
          <p:nvPr/>
        </p:nvSpPr>
        <p:spPr bwMode="auto">
          <a:xfrm>
            <a:off x="591671" y="5810058"/>
            <a:ext cx="11134164" cy="707886"/>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fontAlgn="base">
              <a:spcBef>
                <a:spcPct val="50000"/>
              </a:spcBef>
              <a:spcAft>
                <a:spcPct val="0"/>
              </a:spcAft>
            </a:pPr>
            <a:r>
              <a:rPr lang="en-US" b="1" i="1" u="sng" dirty="0" smtClean="0">
                <a:solidFill>
                  <a:prstClr val="black"/>
                </a:solidFill>
              </a:rPr>
              <a:t>Interpretation</a:t>
            </a:r>
            <a:r>
              <a:rPr lang="en-US" sz="2000" b="1" dirty="0" smtClean="0">
                <a:solidFill>
                  <a:prstClr val="black"/>
                </a:solidFill>
              </a:rPr>
              <a:t>: Since p-value&lt;0.05 we reject the null hypothesis. There is impact of handling multiple tasks on CSAT Score.</a:t>
            </a:r>
            <a:endParaRPr lang="en-US" sz="2000" b="1" dirty="0">
              <a:solidFill>
                <a:prstClr val="black"/>
              </a:solidFill>
            </a:endParaRPr>
          </a:p>
        </p:txBody>
      </p:sp>
      <p:sp>
        <p:nvSpPr>
          <p:cNvPr id="11" name="Rectangle 10"/>
          <p:cNvSpPr/>
          <p:nvPr/>
        </p:nvSpPr>
        <p:spPr>
          <a:xfrm>
            <a:off x="591671" y="1862572"/>
            <a:ext cx="11134164" cy="3782059"/>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rgbClr val="FF0000"/>
              </a:solidFill>
              <a:latin typeface="Bodoni MT" panose="02070603080606020203" pitchFamily="18" charset="0"/>
            </a:endParaRPr>
          </a:p>
        </p:txBody>
      </p:sp>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984" y="1891752"/>
            <a:ext cx="4598515" cy="2095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0186" y="1891752"/>
            <a:ext cx="4778062" cy="2439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82096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77</a:t>
            </a:fld>
            <a:endParaRPr>
              <a:solidFill>
                <a:srgbClr val="FFFFFF"/>
              </a:solidFill>
            </a:endParaRPr>
          </a:p>
        </p:txBody>
      </p:sp>
      <p:sp>
        <p:nvSpPr>
          <p:cNvPr id="99" name="Title 3"/>
          <p:cNvSpPr txBox="1">
            <a:spLocks/>
          </p:cNvSpPr>
          <p:nvPr/>
        </p:nvSpPr>
        <p:spPr>
          <a:xfrm>
            <a:off x="1806953" y="71565"/>
            <a:ext cx="8878702" cy="4914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75458" y="919405"/>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HYPOTHETICAL </a:t>
            </a:r>
            <a:r>
              <a:rPr lang="en-US" sz="2200" b="1" i="1" dirty="0" smtClean="0">
                <a:solidFill>
                  <a:prstClr val="black"/>
                </a:solidFill>
              </a:rPr>
              <a:t>PREMISE</a:t>
            </a:r>
            <a:endParaRPr lang="en-US" sz="2200" b="1" i="1" dirty="0">
              <a:solidFill>
                <a:prstClr val="black"/>
              </a:solidFill>
            </a:endParaRPr>
          </a:p>
        </p:txBody>
      </p:sp>
      <p:sp>
        <p:nvSpPr>
          <p:cNvPr id="16" name="Text Box 9"/>
          <p:cNvSpPr txBox="1">
            <a:spLocks noChangeArrowheads="1"/>
          </p:cNvSpPr>
          <p:nvPr/>
        </p:nvSpPr>
        <p:spPr bwMode="auto">
          <a:xfrm>
            <a:off x="250984" y="3905552"/>
            <a:ext cx="11720621"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marL="457200" indent="-457200" fontAlgn="base">
              <a:lnSpc>
                <a:spcPct val="105000"/>
              </a:lnSpc>
              <a:spcBef>
                <a:spcPct val="30000"/>
              </a:spcBef>
              <a:spcAft>
                <a:spcPct val="0"/>
              </a:spcAft>
            </a:pPr>
            <a:r>
              <a:rPr lang="en-US" sz="2000" b="1" i="1" dirty="0">
                <a:solidFill>
                  <a:prstClr val="black"/>
                </a:solidFill>
              </a:rPr>
              <a:t>H</a:t>
            </a:r>
            <a:r>
              <a:rPr lang="en-US" sz="2000" b="1" i="1" baseline="-25000" dirty="0">
                <a:solidFill>
                  <a:prstClr val="black"/>
                </a:solidFill>
              </a:rPr>
              <a:t>o</a:t>
            </a:r>
            <a:r>
              <a:rPr lang="en-US" sz="1600" b="1" i="1" dirty="0">
                <a:solidFill>
                  <a:prstClr val="black"/>
                </a:solidFill>
              </a:rPr>
              <a:t>: </a:t>
            </a:r>
            <a:r>
              <a:rPr lang="en-US" sz="2000" b="1" dirty="0" smtClean="0">
                <a:solidFill>
                  <a:prstClr val="black"/>
                </a:solidFill>
              </a:rPr>
              <a:t>Unscheduled meetings </a:t>
            </a:r>
            <a:r>
              <a:rPr lang="en-US" sz="2000" b="1" dirty="0">
                <a:solidFill>
                  <a:prstClr val="black"/>
                </a:solidFill>
              </a:rPr>
              <a:t>has no impact on CSAT </a:t>
            </a:r>
            <a:r>
              <a:rPr lang="en-US" sz="2000" b="1" dirty="0" smtClean="0">
                <a:solidFill>
                  <a:prstClr val="black"/>
                </a:solidFill>
              </a:rPr>
              <a:t>Score.</a:t>
            </a:r>
            <a:endParaRPr lang="en-US" sz="2000" b="1" i="1" dirty="0">
              <a:solidFill>
                <a:prstClr val="black"/>
              </a:solidFill>
            </a:endParaRPr>
          </a:p>
          <a:p>
            <a:pPr marL="457200" indent="-457200" fontAlgn="base">
              <a:lnSpc>
                <a:spcPct val="105000"/>
              </a:lnSpc>
              <a:spcBef>
                <a:spcPct val="30000"/>
              </a:spcBef>
              <a:spcAft>
                <a:spcPct val="0"/>
              </a:spcAft>
            </a:pPr>
            <a:r>
              <a:rPr lang="en-US" sz="2000" b="1" i="1" dirty="0">
                <a:solidFill>
                  <a:prstClr val="black"/>
                </a:solidFill>
              </a:rPr>
              <a:t>H</a:t>
            </a:r>
            <a:r>
              <a:rPr lang="en-US" sz="2000" b="1" i="1" baseline="-25000" dirty="0">
                <a:solidFill>
                  <a:prstClr val="black"/>
                </a:solidFill>
              </a:rPr>
              <a:t>a</a:t>
            </a:r>
            <a:r>
              <a:rPr lang="en-US" sz="1600" b="1" i="1" dirty="0" smtClean="0">
                <a:solidFill>
                  <a:prstClr val="black"/>
                </a:solidFill>
              </a:rPr>
              <a:t>:</a:t>
            </a:r>
            <a:r>
              <a:rPr lang="en-US" sz="1600" b="1" dirty="0">
                <a:solidFill>
                  <a:prstClr val="black"/>
                </a:solidFill>
              </a:rPr>
              <a:t> </a:t>
            </a:r>
            <a:r>
              <a:rPr lang="en-US" sz="2000" b="1" dirty="0">
                <a:solidFill>
                  <a:prstClr val="black"/>
                </a:solidFill>
              </a:rPr>
              <a:t>Unscheduled meetings has </a:t>
            </a:r>
            <a:r>
              <a:rPr lang="en-US" sz="2000" b="1" dirty="0" smtClean="0">
                <a:solidFill>
                  <a:prstClr val="black"/>
                </a:solidFill>
              </a:rPr>
              <a:t> </a:t>
            </a:r>
            <a:r>
              <a:rPr lang="en-US" sz="2000" b="1" dirty="0">
                <a:solidFill>
                  <a:prstClr val="black"/>
                </a:solidFill>
              </a:rPr>
              <a:t>impact on CSAT </a:t>
            </a:r>
            <a:r>
              <a:rPr lang="en-US" sz="2000" b="1" dirty="0" smtClean="0">
                <a:solidFill>
                  <a:prstClr val="black"/>
                </a:solidFill>
              </a:rPr>
              <a:t>Score.</a:t>
            </a:r>
            <a:endParaRPr lang="en-US" sz="2000" b="1" i="1" dirty="0">
              <a:solidFill>
                <a:prstClr val="black"/>
              </a:solidFill>
            </a:endParaRPr>
          </a:p>
        </p:txBody>
      </p:sp>
      <p:sp>
        <p:nvSpPr>
          <p:cNvPr id="17" name="Text Box 8"/>
          <p:cNvSpPr txBox="1">
            <a:spLocks noChangeArrowheads="1"/>
          </p:cNvSpPr>
          <p:nvPr/>
        </p:nvSpPr>
        <p:spPr bwMode="auto">
          <a:xfrm>
            <a:off x="250985" y="3209001"/>
            <a:ext cx="4876800" cy="461665"/>
          </a:xfrm>
          <a:prstGeom prst="rect">
            <a:avLst/>
          </a:prstGeom>
          <a:noFill/>
          <a:ln w="9525">
            <a:noFill/>
            <a:miter lim="800000"/>
            <a:headEnd/>
            <a:tailEnd/>
          </a:ln>
        </p:spPr>
        <p:txBody>
          <a:bodyPr>
            <a:spAutoFit/>
          </a:bodyPr>
          <a:lstStyle/>
          <a:p>
            <a:pPr fontAlgn="base">
              <a:spcBef>
                <a:spcPct val="50000"/>
              </a:spcBef>
              <a:spcAft>
                <a:spcPct val="0"/>
              </a:spcAft>
            </a:pPr>
            <a:r>
              <a:rPr lang="en-US" sz="2400" b="1" i="1" dirty="0" smtClean="0">
                <a:solidFill>
                  <a:prstClr val="black"/>
                </a:solidFill>
              </a:rPr>
              <a:t>Hypothesis:</a:t>
            </a:r>
            <a:endParaRPr lang="en-US" sz="2400" b="1" i="1" dirty="0">
              <a:solidFill>
                <a:prstClr val="black"/>
              </a:solidFill>
            </a:endParaRPr>
          </a:p>
        </p:txBody>
      </p:sp>
      <p:sp>
        <p:nvSpPr>
          <p:cNvPr id="2" name="Rectangle 1"/>
          <p:cNvSpPr/>
          <p:nvPr/>
        </p:nvSpPr>
        <p:spPr>
          <a:xfrm>
            <a:off x="250983" y="2183420"/>
            <a:ext cx="11720621" cy="43088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fontAlgn="base">
              <a:spcBef>
                <a:spcPct val="50000"/>
              </a:spcBef>
              <a:spcAft>
                <a:spcPct val="0"/>
              </a:spcAft>
            </a:pPr>
            <a:r>
              <a:rPr lang="en-US" sz="2200" b="1" dirty="0">
                <a:solidFill>
                  <a:prstClr val="black"/>
                </a:solidFill>
              </a:rPr>
              <a:t>To validate whether there is any impact of </a:t>
            </a:r>
            <a:r>
              <a:rPr lang="en-US" sz="2200" b="1" dirty="0" smtClean="0">
                <a:solidFill>
                  <a:prstClr val="black"/>
                </a:solidFill>
              </a:rPr>
              <a:t>unscheduled meetings on </a:t>
            </a:r>
            <a:r>
              <a:rPr lang="en-US" sz="2200" b="1" dirty="0">
                <a:solidFill>
                  <a:prstClr val="black"/>
                </a:solidFill>
              </a:rPr>
              <a:t>CSAT </a:t>
            </a:r>
            <a:r>
              <a:rPr lang="en-US" sz="2200" b="1" dirty="0" smtClean="0">
                <a:solidFill>
                  <a:prstClr val="black"/>
                </a:solidFill>
              </a:rPr>
              <a:t>Score.</a:t>
            </a:r>
            <a:endParaRPr lang="en-US" sz="2200" b="1" dirty="0">
              <a:solidFill>
                <a:prstClr val="black"/>
              </a:solidFill>
            </a:endParaRPr>
          </a:p>
        </p:txBody>
      </p:sp>
      <p:sp>
        <p:nvSpPr>
          <p:cNvPr id="4" name="Rectangle 3"/>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
        <p:nvSpPr>
          <p:cNvPr id="11" name="Title 3"/>
          <p:cNvSpPr txBox="1">
            <a:spLocks/>
          </p:cNvSpPr>
          <p:nvPr/>
        </p:nvSpPr>
        <p:spPr>
          <a:xfrm>
            <a:off x="-122967" y="-20500"/>
            <a:ext cx="12264200" cy="8945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2800" b="1" kern="0" dirty="0" smtClean="0">
                <a:solidFill>
                  <a:srgbClr val="007BB9"/>
                </a:solidFill>
              </a:rPr>
              <a:t>2 PROPORTION TEST FOR ‘</a:t>
            </a:r>
            <a:r>
              <a:rPr lang="en-US" sz="2800" b="1" kern="0" dirty="0">
                <a:solidFill>
                  <a:srgbClr val="007BB9"/>
                </a:solidFill>
              </a:rPr>
              <a:t>UNSCHEDULED MEETING ON GIVEN </a:t>
            </a:r>
            <a:r>
              <a:rPr lang="en-US" sz="2800" b="1" kern="0" dirty="0" smtClean="0">
                <a:solidFill>
                  <a:srgbClr val="007BB9"/>
                </a:solidFill>
              </a:rPr>
              <a:t>DAY</a:t>
            </a:r>
            <a:r>
              <a:rPr lang="en-US" sz="2800" b="1" kern="0" dirty="0">
                <a:solidFill>
                  <a:srgbClr val="007BB9"/>
                </a:solidFill>
              </a:rPr>
              <a:t>’</a:t>
            </a:r>
          </a:p>
          <a:p>
            <a:pPr algn="ctr">
              <a:lnSpc>
                <a:spcPct val="150000"/>
              </a:lnSpc>
              <a:buClr>
                <a:srgbClr val="007BB9"/>
              </a:buClr>
            </a:pPr>
            <a:r>
              <a:rPr lang="en-US" sz="2800" b="1" kern="0" dirty="0" smtClean="0">
                <a:solidFill>
                  <a:srgbClr val="007BB9"/>
                </a:solidFill>
              </a:rPr>
              <a:t> </a:t>
            </a:r>
            <a:endParaRPr lang="en-US" sz="2800" b="1" kern="0" dirty="0">
              <a:solidFill>
                <a:srgbClr val="007BB9"/>
              </a:solidFill>
            </a:endParaRPr>
          </a:p>
        </p:txBody>
      </p:sp>
    </p:spTree>
    <p:extLst>
      <p:ext uri="{BB962C8B-B14F-4D97-AF65-F5344CB8AC3E}">
        <p14:creationId xmlns:p14="http://schemas.microsoft.com/office/powerpoint/2010/main" val="27826778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78</a:t>
            </a:fld>
            <a:endParaRPr>
              <a:solidFill>
                <a:srgbClr val="FFFFFF"/>
              </a:solidFill>
            </a:endParaRPr>
          </a:p>
        </p:txBody>
      </p:sp>
      <p:sp>
        <p:nvSpPr>
          <p:cNvPr id="99" name="Title 3"/>
          <p:cNvSpPr txBox="1">
            <a:spLocks/>
          </p:cNvSpPr>
          <p:nvPr/>
        </p:nvSpPr>
        <p:spPr>
          <a:xfrm>
            <a:off x="0" y="307793"/>
            <a:ext cx="11836633" cy="6925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endParaRPr lang="en-US" sz="2800" b="1" kern="0" dirty="0" smtClean="0">
              <a:solidFill>
                <a:srgbClr val="007BB9"/>
              </a:solidFill>
            </a:endParaRPr>
          </a:p>
          <a:p>
            <a:pPr algn="ctr">
              <a:lnSpc>
                <a:spcPct val="150000"/>
              </a:lnSpc>
              <a:buClr>
                <a:srgbClr val="007BB9"/>
              </a:buClr>
            </a:pPr>
            <a:r>
              <a:rPr lang="en-US" sz="2800" b="1" kern="0" dirty="0">
                <a:solidFill>
                  <a:srgbClr val="007BB9"/>
                </a:solidFill>
              </a:rPr>
              <a:t>Output of 2 P Test For ‘UNSCHEDULED MEETING ON GIVEN DAY’  </a:t>
            </a:r>
          </a:p>
          <a:p>
            <a:pPr algn="ctr">
              <a:lnSpc>
                <a:spcPct val="150000"/>
              </a:lnSpc>
              <a:buClr>
                <a:srgbClr val="007BB9"/>
              </a:buClr>
            </a:pPr>
            <a:endParaRPr lang="en-US" sz="28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56800" y="1343768"/>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18" name="Text Box 4"/>
          <p:cNvSpPr txBox="1">
            <a:spLocks noChangeArrowheads="1"/>
          </p:cNvSpPr>
          <p:nvPr/>
        </p:nvSpPr>
        <p:spPr bwMode="auto">
          <a:xfrm>
            <a:off x="456800" y="5887129"/>
            <a:ext cx="10917052" cy="646331"/>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fontAlgn="base">
              <a:spcBef>
                <a:spcPct val="50000"/>
              </a:spcBef>
              <a:spcAft>
                <a:spcPct val="0"/>
              </a:spcAft>
            </a:pPr>
            <a:r>
              <a:rPr lang="en-US" b="1" i="1" u="sng" dirty="0" smtClean="0">
                <a:solidFill>
                  <a:prstClr val="black"/>
                </a:solidFill>
              </a:rPr>
              <a:t>Interpretation</a:t>
            </a:r>
            <a:r>
              <a:rPr lang="en-US" sz="1400" b="1" i="1" dirty="0" smtClean="0">
                <a:solidFill>
                  <a:prstClr val="black"/>
                </a:solidFill>
              </a:rPr>
              <a:t>: </a:t>
            </a:r>
            <a:r>
              <a:rPr lang="en-US" dirty="0" smtClean="0">
                <a:solidFill>
                  <a:prstClr val="black"/>
                </a:solidFill>
              </a:rPr>
              <a:t>Since p-value is &gt;0.05 we fail to reject the null hypothesis hence there is no impact of unscheduled meeting on CSAT score.</a:t>
            </a:r>
            <a:r>
              <a:rPr lang="en-US" i="1" dirty="0" smtClean="0">
                <a:solidFill>
                  <a:prstClr val="black"/>
                </a:solidFill>
              </a:rPr>
              <a:t> </a:t>
            </a:r>
            <a:endParaRPr lang="en-US" i="1" dirty="0">
              <a:solidFill>
                <a:prstClr val="black"/>
              </a:solidFill>
            </a:endParaRPr>
          </a:p>
        </p:txBody>
      </p:sp>
      <p:sp>
        <p:nvSpPr>
          <p:cNvPr id="11" name="Rectangle 10"/>
          <p:cNvSpPr/>
          <p:nvPr/>
        </p:nvSpPr>
        <p:spPr>
          <a:xfrm>
            <a:off x="457201" y="1862572"/>
            <a:ext cx="10866120" cy="392131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rgbClr val="FF0000"/>
              </a:solidFill>
              <a:latin typeface="Bodoni MT" panose="02070603080606020203" pitchFamily="18" charset="0"/>
            </a:endParaRPr>
          </a:p>
        </p:txBody>
      </p:sp>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951" y="1972859"/>
            <a:ext cx="4630355" cy="200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7155" y="1972859"/>
            <a:ext cx="4250028" cy="239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65701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79</a:t>
            </a:fld>
            <a:endParaRPr>
              <a:solidFill>
                <a:srgbClr val="FFFFFF"/>
              </a:solidFill>
            </a:endParaRPr>
          </a:p>
        </p:txBody>
      </p:sp>
      <p:sp>
        <p:nvSpPr>
          <p:cNvPr id="99" name="Title 3"/>
          <p:cNvSpPr txBox="1">
            <a:spLocks/>
          </p:cNvSpPr>
          <p:nvPr/>
        </p:nvSpPr>
        <p:spPr>
          <a:xfrm>
            <a:off x="1806953" y="71565"/>
            <a:ext cx="8878702" cy="49141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75458" y="919405"/>
            <a:ext cx="4876800" cy="430887"/>
          </a:xfrm>
          <a:prstGeom prst="rect">
            <a:avLst/>
          </a:prstGeom>
          <a:noFill/>
          <a:ln w="9525">
            <a:noFill/>
            <a:miter lim="800000"/>
            <a:headEnd/>
            <a:tailEnd/>
          </a:ln>
        </p:spPr>
        <p:txBody>
          <a:bodyPr>
            <a:spAutoFit/>
          </a:bodyPr>
          <a:lstStyle/>
          <a:p>
            <a:pPr fontAlgn="base">
              <a:spcBef>
                <a:spcPct val="50000"/>
              </a:spcBef>
              <a:spcAft>
                <a:spcPct val="0"/>
              </a:spcAft>
            </a:pPr>
            <a:r>
              <a:rPr lang="en-US" sz="2200" b="1" i="1" dirty="0">
                <a:solidFill>
                  <a:prstClr val="black"/>
                </a:solidFill>
              </a:rPr>
              <a:t>HYPOTHETICAL </a:t>
            </a:r>
            <a:r>
              <a:rPr lang="en-US" sz="2200" b="1" i="1" dirty="0" smtClean="0">
                <a:solidFill>
                  <a:prstClr val="black"/>
                </a:solidFill>
              </a:rPr>
              <a:t>PREMISE</a:t>
            </a:r>
            <a:endParaRPr lang="en-US" sz="2200" b="1" i="1" dirty="0">
              <a:solidFill>
                <a:prstClr val="black"/>
              </a:solidFill>
            </a:endParaRPr>
          </a:p>
        </p:txBody>
      </p:sp>
      <p:sp>
        <p:nvSpPr>
          <p:cNvPr id="16" name="Text Box 9"/>
          <p:cNvSpPr txBox="1">
            <a:spLocks noChangeArrowheads="1"/>
          </p:cNvSpPr>
          <p:nvPr/>
        </p:nvSpPr>
        <p:spPr bwMode="auto">
          <a:xfrm>
            <a:off x="250984" y="3905552"/>
            <a:ext cx="11720621"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marL="457200" indent="-457200" fontAlgn="base">
              <a:lnSpc>
                <a:spcPct val="105000"/>
              </a:lnSpc>
              <a:spcBef>
                <a:spcPct val="30000"/>
              </a:spcBef>
              <a:spcAft>
                <a:spcPct val="0"/>
              </a:spcAft>
            </a:pPr>
            <a:r>
              <a:rPr lang="en-US" sz="2000" b="1" i="1" dirty="0">
                <a:solidFill>
                  <a:prstClr val="black"/>
                </a:solidFill>
              </a:rPr>
              <a:t>H</a:t>
            </a:r>
            <a:r>
              <a:rPr lang="en-US" sz="2000" b="1" i="1" baseline="-25000" dirty="0">
                <a:solidFill>
                  <a:prstClr val="black"/>
                </a:solidFill>
              </a:rPr>
              <a:t>o</a:t>
            </a:r>
            <a:r>
              <a:rPr lang="en-US" sz="1600" b="1" i="1" dirty="0" smtClean="0">
                <a:solidFill>
                  <a:prstClr val="black"/>
                </a:solidFill>
              </a:rPr>
              <a:t>:</a:t>
            </a:r>
            <a:r>
              <a:rPr lang="en-US" sz="1600" b="1" dirty="0">
                <a:solidFill>
                  <a:prstClr val="black"/>
                </a:solidFill>
              </a:rPr>
              <a:t> </a:t>
            </a:r>
            <a:r>
              <a:rPr lang="en-US" b="1" dirty="0" smtClean="0">
                <a:solidFill>
                  <a:prstClr val="black"/>
                </a:solidFill>
              </a:rPr>
              <a:t>% Unplanned leaves has </a:t>
            </a:r>
            <a:r>
              <a:rPr lang="en-US" b="1" dirty="0">
                <a:solidFill>
                  <a:prstClr val="black"/>
                </a:solidFill>
              </a:rPr>
              <a:t>no impact on CSAT Score</a:t>
            </a:r>
            <a:r>
              <a:rPr lang="en-US" b="1" i="1" dirty="0" smtClean="0">
                <a:solidFill>
                  <a:prstClr val="black"/>
                </a:solidFill>
              </a:rPr>
              <a:t> </a:t>
            </a:r>
            <a:endParaRPr lang="en-US" b="1" i="1" dirty="0">
              <a:solidFill>
                <a:prstClr val="black"/>
              </a:solidFill>
            </a:endParaRPr>
          </a:p>
          <a:p>
            <a:pPr marL="457200" indent="-457200" fontAlgn="base">
              <a:lnSpc>
                <a:spcPct val="105000"/>
              </a:lnSpc>
              <a:spcBef>
                <a:spcPct val="30000"/>
              </a:spcBef>
              <a:spcAft>
                <a:spcPct val="0"/>
              </a:spcAft>
            </a:pPr>
            <a:r>
              <a:rPr lang="en-US" sz="2000" b="1" i="1" dirty="0">
                <a:solidFill>
                  <a:prstClr val="black"/>
                </a:solidFill>
              </a:rPr>
              <a:t>H</a:t>
            </a:r>
            <a:r>
              <a:rPr lang="en-US" sz="2000" b="1" i="1" baseline="-25000" dirty="0">
                <a:solidFill>
                  <a:prstClr val="black"/>
                </a:solidFill>
              </a:rPr>
              <a:t>a</a:t>
            </a:r>
            <a:r>
              <a:rPr lang="en-US" sz="1600" b="1" i="1" dirty="0" smtClean="0">
                <a:solidFill>
                  <a:prstClr val="black"/>
                </a:solidFill>
              </a:rPr>
              <a:t>: </a:t>
            </a:r>
            <a:r>
              <a:rPr lang="en-US" sz="1600" b="1" dirty="0">
                <a:solidFill>
                  <a:prstClr val="black"/>
                </a:solidFill>
              </a:rPr>
              <a:t>% Unplanned leaves has </a:t>
            </a:r>
            <a:r>
              <a:rPr lang="en-US" sz="1600" b="1" dirty="0" smtClean="0">
                <a:solidFill>
                  <a:prstClr val="black"/>
                </a:solidFill>
              </a:rPr>
              <a:t> </a:t>
            </a:r>
            <a:r>
              <a:rPr lang="en-US" sz="1600" b="1" dirty="0">
                <a:solidFill>
                  <a:prstClr val="black"/>
                </a:solidFill>
              </a:rPr>
              <a:t>impact on CSAT Score</a:t>
            </a:r>
            <a:r>
              <a:rPr lang="en-US" sz="1600" b="1" i="1" dirty="0">
                <a:solidFill>
                  <a:prstClr val="black"/>
                </a:solidFill>
              </a:rPr>
              <a:t> </a:t>
            </a:r>
          </a:p>
        </p:txBody>
      </p:sp>
      <p:sp>
        <p:nvSpPr>
          <p:cNvPr id="17" name="Text Box 8"/>
          <p:cNvSpPr txBox="1">
            <a:spLocks noChangeArrowheads="1"/>
          </p:cNvSpPr>
          <p:nvPr/>
        </p:nvSpPr>
        <p:spPr bwMode="auto">
          <a:xfrm>
            <a:off x="250985" y="3209001"/>
            <a:ext cx="4876800" cy="461665"/>
          </a:xfrm>
          <a:prstGeom prst="rect">
            <a:avLst/>
          </a:prstGeom>
          <a:noFill/>
          <a:ln w="9525">
            <a:noFill/>
            <a:miter lim="800000"/>
            <a:headEnd/>
            <a:tailEnd/>
          </a:ln>
        </p:spPr>
        <p:txBody>
          <a:bodyPr>
            <a:spAutoFit/>
          </a:bodyPr>
          <a:lstStyle/>
          <a:p>
            <a:pPr fontAlgn="base">
              <a:spcBef>
                <a:spcPct val="50000"/>
              </a:spcBef>
              <a:spcAft>
                <a:spcPct val="0"/>
              </a:spcAft>
            </a:pPr>
            <a:r>
              <a:rPr lang="en-US" sz="2400" b="1" i="1" dirty="0" smtClean="0">
                <a:solidFill>
                  <a:prstClr val="black"/>
                </a:solidFill>
              </a:rPr>
              <a:t>Hypothesis:</a:t>
            </a:r>
            <a:endParaRPr lang="en-US" sz="2400" b="1" i="1" dirty="0">
              <a:solidFill>
                <a:prstClr val="black"/>
              </a:solidFill>
            </a:endParaRPr>
          </a:p>
        </p:txBody>
      </p:sp>
      <p:sp>
        <p:nvSpPr>
          <p:cNvPr id="2" name="Rectangle 1"/>
          <p:cNvSpPr/>
          <p:nvPr/>
        </p:nvSpPr>
        <p:spPr>
          <a:xfrm>
            <a:off x="250983" y="2183420"/>
            <a:ext cx="11720621" cy="43088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fontAlgn="base">
              <a:spcBef>
                <a:spcPct val="50000"/>
              </a:spcBef>
              <a:spcAft>
                <a:spcPct val="0"/>
              </a:spcAft>
            </a:pPr>
            <a:r>
              <a:rPr lang="en-US" sz="2200" b="1" dirty="0">
                <a:solidFill>
                  <a:prstClr val="black"/>
                </a:solidFill>
              </a:rPr>
              <a:t>To validate whether there is any impact of </a:t>
            </a:r>
            <a:r>
              <a:rPr lang="en-US" sz="2200" b="1" dirty="0" smtClean="0">
                <a:solidFill>
                  <a:prstClr val="black"/>
                </a:solidFill>
              </a:rPr>
              <a:t>% of unplanned leaves on </a:t>
            </a:r>
            <a:r>
              <a:rPr lang="en-US" sz="2200" b="1" dirty="0">
                <a:solidFill>
                  <a:prstClr val="black"/>
                </a:solidFill>
              </a:rPr>
              <a:t>CSAT Score</a:t>
            </a:r>
            <a:endParaRPr lang="en-US" sz="2200" b="1" i="1" dirty="0">
              <a:solidFill>
                <a:prstClr val="black"/>
              </a:solidFill>
            </a:endParaRPr>
          </a:p>
        </p:txBody>
      </p:sp>
      <p:sp>
        <p:nvSpPr>
          <p:cNvPr id="4" name="Rectangle 3"/>
          <p:cNvSpPr/>
          <p:nvPr/>
        </p:nvSpPr>
        <p:spPr>
          <a:xfrm>
            <a:off x="250984" y="1700340"/>
            <a:ext cx="1518364" cy="461665"/>
          </a:xfrm>
          <a:prstGeom prst="rect">
            <a:avLst/>
          </a:prstGeom>
        </p:spPr>
        <p:txBody>
          <a:bodyPr wrap="none">
            <a:spAutoFit/>
          </a:bodyPr>
          <a:lstStyle/>
          <a:p>
            <a:pPr fontAlgn="base">
              <a:spcBef>
                <a:spcPct val="50000"/>
              </a:spcBef>
              <a:spcAft>
                <a:spcPct val="0"/>
              </a:spcAft>
            </a:pPr>
            <a:r>
              <a:rPr lang="en-US" sz="2400" b="1" i="1" dirty="0" smtClean="0">
                <a:solidFill>
                  <a:prstClr val="black"/>
                </a:solidFill>
              </a:rPr>
              <a:t>Purpose:</a:t>
            </a:r>
            <a:endParaRPr lang="en-US" sz="2400" b="1" i="1" dirty="0">
              <a:solidFill>
                <a:prstClr val="black"/>
              </a:solidFill>
            </a:endParaRPr>
          </a:p>
        </p:txBody>
      </p:sp>
      <p:sp>
        <p:nvSpPr>
          <p:cNvPr id="11" name="Title 3"/>
          <p:cNvSpPr txBox="1">
            <a:spLocks/>
          </p:cNvSpPr>
          <p:nvPr/>
        </p:nvSpPr>
        <p:spPr>
          <a:xfrm>
            <a:off x="-122967" y="-20500"/>
            <a:ext cx="12264200" cy="8945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2800" b="1" kern="0" dirty="0" smtClean="0">
                <a:solidFill>
                  <a:srgbClr val="007BB9"/>
                </a:solidFill>
              </a:rPr>
              <a:t>2 PROPORTION TEST FOR </a:t>
            </a:r>
            <a:r>
              <a:rPr lang="en-US" sz="2800" b="1" kern="0" dirty="0">
                <a:solidFill>
                  <a:srgbClr val="007BB9"/>
                </a:solidFill>
              </a:rPr>
              <a:t>‘% UNPLANNED LEAVES ON GIVEN </a:t>
            </a:r>
            <a:r>
              <a:rPr lang="en-US" sz="2800" b="1" kern="0" dirty="0" smtClean="0">
                <a:solidFill>
                  <a:srgbClr val="007BB9"/>
                </a:solidFill>
              </a:rPr>
              <a:t>DAY’</a:t>
            </a:r>
            <a:endParaRPr lang="en-US" sz="2800" b="1" kern="0" dirty="0">
              <a:solidFill>
                <a:srgbClr val="007BB9"/>
              </a:solidFill>
            </a:endParaRPr>
          </a:p>
          <a:p>
            <a:pPr algn="ctr">
              <a:lnSpc>
                <a:spcPct val="150000"/>
              </a:lnSpc>
              <a:buClr>
                <a:srgbClr val="007BB9"/>
              </a:buClr>
            </a:pPr>
            <a:r>
              <a:rPr lang="en-US" sz="2800" b="1" kern="0" dirty="0" smtClean="0">
                <a:solidFill>
                  <a:srgbClr val="007BB9"/>
                </a:solidFill>
              </a:rPr>
              <a:t>  </a:t>
            </a:r>
            <a:endParaRPr lang="en-US" sz="2800" b="1" kern="0" dirty="0">
              <a:solidFill>
                <a:srgbClr val="007BB9"/>
              </a:solidFill>
            </a:endParaRPr>
          </a:p>
        </p:txBody>
      </p:sp>
    </p:spTree>
    <p:extLst>
      <p:ext uri="{BB962C8B-B14F-4D97-AF65-F5344CB8AC3E}">
        <p14:creationId xmlns:p14="http://schemas.microsoft.com/office/powerpoint/2010/main" val="37882790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7772" y="2897524"/>
            <a:ext cx="7521200" cy="992304"/>
          </a:xfrm>
        </p:spPr>
        <p:txBody>
          <a:bodyPr anchor="ctr"/>
          <a:lstStyle/>
          <a:p>
            <a:pPr algn="ctr"/>
            <a:r>
              <a:rPr lang="en-US" sz="6000" dirty="0" smtClean="0"/>
              <a:t>PROJECT CHARTER</a:t>
            </a:r>
            <a:endParaRPr lang="en-US" sz="6000" dirty="0"/>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8</a:t>
            </a:fld>
            <a:endParaRPr lang="en">
              <a:solidFill>
                <a:srgbClr val="FFFFFF"/>
              </a:solidFill>
            </a:endParaRPr>
          </a:p>
        </p:txBody>
      </p:sp>
      <p:pic>
        <p:nvPicPr>
          <p:cNvPr id="4" name="Picture 3">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Tree>
    <p:extLst>
      <p:ext uri="{BB962C8B-B14F-4D97-AF65-F5344CB8AC3E}">
        <p14:creationId xmlns:p14="http://schemas.microsoft.com/office/powerpoint/2010/main" val="36104177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80</a:t>
            </a:fld>
            <a:endParaRPr>
              <a:solidFill>
                <a:srgbClr val="FFFFFF"/>
              </a:solidFill>
            </a:endParaRPr>
          </a:p>
        </p:txBody>
      </p:sp>
      <p:sp>
        <p:nvSpPr>
          <p:cNvPr id="99" name="Title 3"/>
          <p:cNvSpPr txBox="1">
            <a:spLocks/>
          </p:cNvSpPr>
          <p:nvPr/>
        </p:nvSpPr>
        <p:spPr>
          <a:xfrm>
            <a:off x="0" y="544082"/>
            <a:ext cx="11836633" cy="6925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2800" b="1" kern="0" dirty="0" smtClean="0">
                <a:solidFill>
                  <a:srgbClr val="007BB9"/>
                </a:solidFill>
              </a:rPr>
              <a:t>Output of 2 P Test </a:t>
            </a:r>
            <a:r>
              <a:rPr lang="en-US" sz="2800" b="1" kern="0" dirty="0">
                <a:solidFill>
                  <a:srgbClr val="007BB9"/>
                </a:solidFill>
              </a:rPr>
              <a:t>For ‘% UNPLANNED LEAVES ON GIVEN DAY’</a:t>
            </a:r>
          </a:p>
          <a:p>
            <a:pPr algn="ctr">
              <a:lnSpc>
                <a:spcPct val="150000"/>
              </a:lnSpc>
              <a:buClr>
                <a:srgbClr val="007BB9"/>
              </a:buClr>
            </a:pPr>
            <a:endParaRPr lang="en-US" sz="28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8" name="Text Box 8"/>
          <p:cNvSpPr txBox="1">
            <a:spLocks noChangeArrowheads="1"/>
          </p:cNvSpPr>
          <p:nvPr/>
        </p:nvSpPr>
        <p:spPr bwMode="auto">
          <a:xfrm>
            <a:off x="456800" y="1343768"/>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Minitab Session Window output:</a:t>
            </a:r>
          </a:p>
        </p:txBody>
      </p:sp>
      <p:sp>
        <p:nvSpPr>
          <p:cNvPr id="18" name="Text Box 4"/>
          <p:cNvSpPr txBox="1">
            <a:spLocks noChangeArrowheads="1"/>
          </p:cNvSpPr>
          <p:nvPr/>
        </p:nvSpPr>
        <p:spPr bwMode="auto">
          <a:xfrm>
            <a:off x="456800" y="5887129"/>
            <a:ext cx="10917052" cy="58477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fontAlgn="base">
              <a:spcBef>
                <a:spcPct val="50000"/>
              </a:spcBef>
              <a:spcAft>
                <a:spcPct val="0"/>
              </a:spcAft>
            </a:pPr>
            <a:r>
              <a:rPr lang="en-US" sz="1600" b="1" dirty="0" smtClean="0">
                <a:solidFill>
                  <a:prstClr val="black"/>
                </a:solidFill>
              </a:rPr>
              <a:t>Interpretation: </a:t>
            </a:r>
            <a:r>
              <a:rPr lang="en-US" sz="1600" b="1" dirty="0">
                <a:solidFill>
                  <a:prstClr val="black"/>
                </a:solidFill>
              </a:rPr>
              <a:t>Since p-value&lt;0.05 we reject the null hypothesis. There is impact of handling multiple tasks on CSAT </a:t>
            </a:r>
            <a:r>
              <a:rPr lang="en-US" sz="1600" b="1" dirty="0" smtClean="0">
                <a:solidFill>
                  <a:prstClr val="black"/>
                </a:solidFill>
              </a:rPr>
              <a:t>Score.</a:t>
            </a:r>
            <a:endParaRPr lang="en-US" sz="1600" b="1" i="1" dirty="0">
              <a:solidFill>
                <a:prstClr val="black"/>
              </a:solidFill>
            </a:endParaRPr>
          </a:p>
        </p:txBody>
      </p:sp>
      <p:sp>
        <p:nvSpPr>
          <p:cNvPr id="11" name="Rectangle 10"/>
          <p:cNvSpPr/>
          <p:nvPr/>
        </p:nvSpPr>
        <p:spPr>
          <a:xfrm>
            <a:off x="456800" y="1858663"/>
            <a:ext cx="10896600" cy="392131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rgbClr val="FF0000"/>
              </a:solidFill>
              <a:latin typeface="Bodoni MT" panose="02070603080606020203" pitchFamily="18" charset="0"/>
            </a:endParaRPr>
          </a:p>
        </p:txBody>
      </p:sp>
      <p:pic>
        <p:nvPicPr>
          <p:cNvPr id="450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952" y="2032000"/>
            <a:ext cx="4630355" cy="2179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5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453" y="2032000"/>
            <a:ext cx="4475155" cy="2326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50240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a:defRPr/>
            </a:pPr>
            <a:fld id="{00000000-1234-1234-1234-123412341234}" type="slidenum">
              <a:rPr lang="en">
                <a:solidFill>
                  <a:srgbClr val="FFFFFF"/>
                </a:solidFill>
              </a:rPr>
              <a:pPr>
                <a:defRPr/>
              </a:pPr>
              <a:t>81</a:t>
            </a:fld>
            <a:endParaRPr>
              <a:solidFill>
                <a:srgbClr val="FFFFFF"/>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pPr>
              <a:defRPr/>
            </a:pPr>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13" name="Title 1"/>
          <p:cNvSpPr>
            <a:spLocks noGrp="1"/>
          </p:cNvSpPr>
          <p:nvPr>
            <p:ph type="title"/>
          </p:nvPr>
        </p:nvSpPr>
        <p:spPr>
          <a:xfrm>
            <a:off x="559233" y="418128"/>
            <a:ext cx="10972800" cy="703943"/>
          </a:xfrm>
        </p:spPr>
        <p:txBody>
          <a:bodyPr anchor="ctr"/>
          <a:lstStyle/>
          <a:p>
            <a:pPr algn="l"/>
            <a:r>
              <a:rPr lang="en-US" dirty="0" smtClean="0"/>
              <a:t>SUMMARY TABLE</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156962455"/>
              </p:ext>
            </p:extLst>
          </p:nvPr>
        </p:nvGraphicFramePr>
        <p:xfrm>
          <a:off x="138138" y="1938670"/>
          <a:ext cx="11909586" cy="3863382"/>
        </p:xfrm>
        <a:graphic>
          <a:graphicData uri="http://schemas.openxmlformats.org/drawingml/2006/table">
            <a:tbl>
              <a:tblPr/>
              <a:tblGrid>
                <a:gridCol w="986263">
                  <a:extLst>
                    <a:ext uri="{9D8B030D-6E8A-4147-A177-3AD203B41FA5}">
                      <a16:colId xmlns="" xmlns:a16="http://schemas.microsoft.com/office/drawing/2014/main" val="20000"/>
                    </a:ext>
                  </a:extLst>
                </a:gridCol>
                <a:gridCol w="2646954">
                  <a:extLst>
                    <a:ext uri="{9D8B030D-6E8A-4147-A177-3AD203B41FA5}">
                      <a16:colId xmlns="" xmlns:a16="http://schemas.microsoft.com/office/drawing/2014/main" val="20001"/>
                    </a:ext>
                  </a:extLst>
                </a:gridCol>
                <a:gridCol w="1316736">
                  <a:extLst>
                    <a:ext uri="{9D8B030D-6E8A-4147-A177-3AD203B41FA5}">
                      <a16:colId xmlns="" xmlns:a16="http://schemas.microsoft.com/office/drawing/2014/main" val="20002"/>
                    </a:ext>
                  </a:extLst>
                </a:gridCol>
                <a:gridCol w="1786407">
                  <a:extLst>
                    <a:ext uri="{9D8B030D-6E8A-4147-A177-3AD203B41FA5}">
                      <a16:colId xmlns="" xmlns:a16="http://schemas.microsoft.com/office/drawing/2014/main" val="20003"/>
                    </a:ext>
                  </a:extLst>
                </a:gridCol>
                <a:gridCol w="1079307">
                  <a:extLst>
                    <a:ext uri="{9D8B030D-6E8A-4147-A177-3AD203B41FA5}">
                      <a16:colId xmlns="" xmlns:a16="http://schemas.microsoft.com/office/drawing/2014/main" val="20004"/>
                    </a:ext>
                  </a:extLst>
                </a:gridCol>
                <a:gridCol w="1656177">
                  <a:extLst>
                    <a:ext uri="{9D8B030D-6E8A-4147-A177-3AD203B41FA5}">
                      <a16:colId xmlns="" xmlns:a16="http://schemas.microsoft.com/office/drawing/2014/main" val="20005"/>
                    </a:ext>
                  </a:extLst>
                </a:gridCol>
                <a:gridCol w="2437742">
                  <a:extLst>
                    <a:ext uri="{9D8B030D-6E8A-4147-A177-3AD203B41FA5}">
                      <a16:colId xmlns="" xmlns:a16="http://schemas.microsoft.com/office/drawing/2014/main" val="20006"/>
                    </a:ext>
                  </a:extLst>
                </a:gridCol>
              </a:tblGrid>
              <a:tr h="906392">
                <a:tc>
                  <a:txBody>
                    <a:bodyPr/>
                    <a:lstStyle/>
                    <a:p>
                      <a:pPr algn="ctr" fontAlgn="ctr"/>
                      <a:r>
                        <a:rPr lang="en-US" sz="1600" b="1" i="0" u="none" strike="noStrike" dirty="0">
                          <a:solidFill>
                            <a:schemeClr val="tx1"/>
                          </a:solidFill>
                          <a:effectLst/>
                          <a:latin typeface="Calibri" panose="020F0502020204030204" pitchFamily="34" charset="0"/>
                        </a:rPr>
                        <a:t>Y </a:t>
                      </a:r>
                      <a:r>
                        <a:rPr lang="en-US" sz="1600" b="1" i="0" u="none" strike="noStrike" dirty="0" smtClean="0">
                          <a:solidFill>
                            <a:schemeClr val="tx1"/>
                          </a:solidFill>
                          <a:effectLst/>
                          <a:latin typeface="Calibri" panose="020F0502020204030204" pitchFamily="34" charset="0"/>
                        </a:rPr>
                        <a:t>(PROBLEM) </a:t>
                      </a:r>
                      <a:endParaRPr lang="en-US" sz="1600" b="1" i="0" u="none" strike="noStrike" dirty="0">
                        <a:solidFill>
                          <a:schemeClr val="tx1"/>
                        </a:solidFill>
                        <a:effectLst/>
                        <a:latin typeface="Calibri" panose="020F0502020204030204" pitchFamily="34" charset="0"/>
                      </a:endParaRPr>
                    </a:p>
                  </a:txBody>
                  <a:tcPr marL="8814" marR="8814" marT="88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600" b="1" i="0" u="none" strike="noStrike" dirty="0">
                          <a:solidFill>
                            <a:schemeClr val="tx1"/>
                          </a:solidFill>
                          <a:effectLst/>
                          <a:latin typeface="Calibri" panose="020F0502020204030204" pitchFamily="34" charset="0"/>
                        </a:rPr>
                        <a:t>X </a:t>
                      </a:r>
                      <a:endParaRPr lang="en-US" sz="1600" b="1" i="0" u="none" strike="noStrike" dirty="0" smtClean="0">
                        <a:solidFill>
                          <a:schemeClr val="tx1"/>
                        </a:solidFill>
                        <a:effectLst/>
                        <a:latin typeface="Calibri" panose="020F0502020204030204" pitchFamily="34" charset="0"/>
                      </a:endParaRPr>
                    </a:p>
                    <a:p>
                      <a:pPr algn="ctr" fontAlgn="ctr"/>
                      <a:r>
                        <a:rPr lang="en-US" sz="1600" b="1" i="0" u="none" strike="noStrike" dirty="0" smtClean="0">
                          <a:solidFill>
                            <a:schemeClr val="tx1"/>
                          </a:solidFill>
                          <a:effectLst/>
                          <a:latin typeface="Calibri" panose="020F0502020204030204" pitchFamily="34" charset="0"/>
                        </a:rPr>
                        <a:t>(CAUSES)</a:t>
                      </a:r>
                      <a:endParaRPr lang="en-US" sz="1600" b="1" i="0" u="none" strike="noStrike" dirty="0">
                        <a:solidFill>
                          <a:schemeClr val="tx1"/>
                        </a:solidFill>
                        <a:effectLst/>
                        <a:latin typeface="Calibri" panose="020F0502020204030204" pitchFamily="34" charset="0"/>
                      </a:endParaRP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600" b="1" i="0" u="none" strike="noStrike" dirty="0">
                          <a:solidFill>
                            <a:schemeClr val="tx1"/>
                          </a:solidFill>
                          <a:effectLst/>
                          <a:latin typeface="Calibri" panose="020F0502020204030204" pitchFamily="34" charset="0"/>
                        </a:rPr>
                        <a:t>DESCRIPTIVE TEST</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600" b="1" i="0" u="none" strike="noStrike" dirty="0">
                          <a:solidFill>
                            <a:schemeClr val="tx1"/>
                          </a:solidFill>
                          <a:effectLst/>
                          <a:latin typeface="Calibri" panose="020F0502020204030204" pitchFamily="34" charset="0"/>
                        </a:rPr>
                        <a:t>INFERENTIAL TEST</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600" b="1" i="0" u="none" strike="noStrike" dirty="0">
                          <a:solidFill>
                            <a:schemeClr val="tx1"/>
                          </a:solidFill>
                          <a:effectLst/>
                          <a:latin typeface="Calibri" panose="020F0502020204030204" pitchFamily="34" charset="0"/>
                        </a:rPr>
                        <a:t>EXPPECTED P-VALUE</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600" b="1" i="0" u="none" strike="noStrike" dirty="0">
                          <a:solidFill>
                            <a:schemeClr val="tx1"/>
                          </a:solidFill>
                          <a:effectLst/>
                          <a:latin typeface="Calibri" panose="020F0502020204030204" pitchFamily="34" charset="0"/>
                        </a:rPr>
                        <a:t>POST HOC TEST</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600" b="1" i="0" u="none" strike="noStrike" dirty="0">
                          <a:solidFill>
                            <a:schemeClr val="tx1"/>
                          </a:solidFill>
                          <a:effectLst/>
                          <a:latin typeface="Calibri" panose="020F0502020204030204" pitchFamily="34" charset="0"/>
                        </a:rPr>
                        <a:t>SIGNIFICANT </a:t>
                      </a:r>
                      <a:r>
                        <a:rPr lang="en-US" sz="1600" b="1" i="0" u="none" strike="noStrike" dirty="0" smtClean="0">
                          <a:solidFill>
                            <a:schemeClr val="tx1"/>
                          </a:solidFill>
                          <a:effectLst/>
                          <a:latin typeface="Calibri" panose="020F0502020204030204" pitchFamily="34" charset="0"/>
                        </a:rPr>
                        <a:t>SUBCAUSE </a:t>
                      </a:r>
                      <a:r>
                        <a:rPr lang="en-US" sz="1600" b="1" i="0" u="none" strike="noStrike" dirty="0">
                          <a:solidFill>
                            <a:schemeClr val="tx1"/>
                          </a:solidFill>
                          <a:effectLst/>
                          <a:latin typeface="Calibri" panose="020F0502020204030204" pitchFamily="34" charset="0"/>
                        </a:rPr>
                        <a:t>(OBSERVED &gt;EXPECTED)</a:t>
                      </a:r>
                    </a:p>
                  </a:txBody>
                  <a:tcPr marL="8814" marR="8814" marT="88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 xmlns:a16="http://schemas.microsoft.com/office/drawing/2014/main" val="10000"/>
                  </a:ext>
                </a:extLst>
              </a:tr>
              <a:tr h="707923">
                <a:tc>
                  <a:txBody>
                    <a:bodyPr/>
                    <a:lstStyle/>
                    <a:p>
                      <a:pPr algn="ctr" fontAlgn="ctr"/>
                      <a:r>
                        <a:rPr lang="en-US" sz="1600" b="0" i="0" u="none" strike="noStrike" dirty="0">
                          <a:solidFill>
                            <a:srgbClr val="000000"/>
                          </a:solidFill>
                          <a:effectLst/>
                          <a:latin typeface="Calibri" panose="020F0502020204030204" pitchFamily="34" charset="0"/>
                        </a:rPr>
                        <a:t>CSAT </a:t>
                      </a:r>
                    </a:p>
                  </a:txBody>
                  <a:tcPr marL="8814" marR="8814" marT="88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NO. OF  REWORK INCIDENCES IN GIVEN DAY </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PARETO </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TWO PROPORTION TEST</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0.582</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NOT APPLICABLE</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a:t>
                      </a:r>
                    </a:p>
                  </a:txBody>
                  <a:tcPr marL="8814" marR="8814" marT="88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678426">
                <a:tc>
                  <a:txBody>
                    <a:bodyPr/>
                    <a:lstStyle/>
                    <a:p>
                      <a:pPr algn="ctr" fontAlgn="ctr"/>
                      <a:r>
                        <a:rPr lang="en-US" sz="1600" b="0" i="0" u="none" strike="noStrike">
                          <a:solidFill>
                            <a:srgbClr val="000000"/>
                          </a:solidFill>
                          <a:effectLst/>
                          <a:latin typeface="Calibri" panose="020F0502020204030204" pitchFamily="34" charset="0"/>
                        </a:rPr>
                        <a:t>CSAT </a:t>
                      </a:r>
                    </a:p>
                  </a:txBody>
                  <a:tcPr marL="8814" marR="8814" marT="88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HANDLING MULTIPLE TASK</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PARETO </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TWO PROPORTION TEST</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0.007</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GOODNESS OF FIT</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3 &amp; MORE</a:t>
                      </a:r>
                    </a:p>
                  </a:txBody>
                  <a:tcPr marL="8814" marR="8814" marT="88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722671">
                <a:tc>
                  <a:txBody>
                    <a:bodyPr/>
                    <a:lstStyle/>
                    <a:p>
                      <a:pPr algn="ctr" fontAlgn="ctr"/>
                      <a:r>
                        <a:rPr lang="en-US" sz="1600" b="0" i="0" u="none" strike="noStrike">
                          <a:solidFill>
                            <a:srgbClr val="000000"/>
                          </a:solidFill>
                          <a:effectLst/>
                          <a:latin typeface="Calibri" panose="020F0502020204030204" pitchFamily="34" charset="0"/>
                        </a:rPr>
                        <a:t>CSAT </a:t>
                      </a:r>
                    </a:p>
                  </a:txBody>
                  <a:tcPr marL="8814" marR="8814" marT="88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UNSCHEDULED MEETING ON GIVEN DAY</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PARETO </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TWO PROPORTION TEST</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0.796</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NOT APPLICABLE</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a:t>
                      </a:r>
                    </a:p>
                  </a:txBody>
                  <a:tcPr marL="8814" marR="8814" marT="88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847970">
                <a:tc>
                  <a:txBody>
                    <a:bodyPr/>
                    <a:lstStyle/>
                    <a:p>
                      <a:pPr algn="ctr" fontAlgn="ctr"/>
                      <a:r>
                        <a:rPr lang="en-US" sz="1600" b="0" i="0" u="none" strike="noStrike">
                          <a:solidFill>
                            <a:srgbClr val="000000"/>
                          </a:solidFill>
                          <a:effectLst/>
                          <a:latin typeface="Calibri" panose="020F0502020204030204" pitchFamily="34" charset="0"/>
                        </a:rPr>
                        <a:t>CSAT </a:t>
                      </a:r>
                    </a:p>
                  </a:txBody>
                  <a:tcPr marL="8814" marR="8814" marT="88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 UNPLANNED LEAVES ON GIVEN DAY</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PARETO </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TWO PROPORTION TEST</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0.01</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GOODNESS OF FIT</a:t>
                      </a:r>
                    </a:p>
                  </a:txBody>
                  <a:tcPr marL="8814" marR="8814" marT="8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YES</a:t>
                      </a:r>
                    </a:p>
                  </a:txBody>
                  <a:tcPr marL="8814" marR="8814" marT="88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
        <p:nvSpPr>
          <p:cNvPr id="2" name="Rectangle 1"/>
          <p:cNvSpPr/>
          <p:nvPr/>
        </p:nvSpPr>
        <p:spPr>
          <a:xfrm>
            <a:off x="436156" y="1349085"/>
            <a:ext cx="5386924" cy="507831"/>
          </a:xfrm>
          <a:prstGeom prst="rect">
            <a:avLst/>
          </a:prstGeom>
        </p:spPr>
        <p:txBody>
          <a:bodyPr wrap="none">
            <a:spAutoFit/>
          </a:bodyPr>
          <a:lstStyle/>
          <a:p>
            <a:pPr>
              <a:lnSpc>
                <a:spcPct val="150000"/>
              </a:lnSpc>
              <a:buClr>
                <a:srgbClr val="007BB9"/>
              </a:buClr>
            </a:pPr>
            <a:r>
              <a:rPr lang="en-US" b="1" dirty="0">
                <a:solidFill>
                  <a:srgbClr val="007BB9"/>
                </a:solidFill>
              </a:rPr>
              <a:t>Statistical Tools Selection and expected results</a:t>
            </a:r>
            <a:endParaRPr lang="en-US" b="1" kern="0" dirty="0">
              <a:solidFill>
                <a:srgbClr val="007BB9"/>
              </a:solidFill>
            </a:endParaRPr>
          </a:p>
        </p:txBody>
      </p:sp>
    </p:spTree>
    <p:extLst>
      <p:ext uri="{BB962C8B-B14F-4D97-AF65-F5344CB8AC3E}">
        <p14:creationId xmlns:p14="http://schemas.microsoft.com/office/powerpoint/2010/main" val="1411184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82</a:t>
            </a:fld>
            <a:endParaRPr>
              <a:solidFill>
                <a:srgbClr val="FFFFFF"/>
              </a:solidFill>
            </a:endParaRPr>
          </a:p>
        </p:txBody>
      </p:sp>
      <p:sp>
        <p:nvSpPr>
          <p:cNvPr id="99" name="Title 3"/>
          <p:cNvSpPr txBox="1">
            <a:spLocks/>
          </p:cNvSpPr>
          <p:nvPr/>
        </p:nvSpPr>
        <p:spPr>
          <a:xfrm>
            <a:off x="1609969" y="2368999"/>
            <a:ext cx="8878702" cy="15709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6000" b="1" kern="0" dirty="0" smtClean="0">
                <a:solidFill>
                  <a:srgbClr val="007BB9"/>
                </a:solidFill>
              </a:rPr>
              <a:t>IMPROVE PHASE</a:t>
            </a:r>
            <a:endParaRPr lang="en-US" sz="60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Tree>
    <p:extLst>
      <p:ext uri="{BB962C8B-B14F-4D97-AF65-F5344CB8AC3E}">
        <p14:creationId xmlns:p14="http://schemas.microsoft.com/office/powerpoint/2010/main" val="20230396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83</a:t>
            </a:fld>
            <a:endParaRPr>
              <a:solidFill>
                <a:srgbClr val="FFFFFF"/>
              </a:solidFill>
            </a:endParaRPr>
          </a:p>
        </p:txBody>
      </p:sp>
      <p:sp>
        <p:nvSpPr>
          <p:cNvPr id="99" name="Title 3"/>
          <p:cNvSpPr txBox="1">
            <a:spLocks/>
          </p:cNvSpPr>
          <p:nvPr/>
        </p:nvSpPr>
        <p:spPr>
          <a:xfrm>
            <a:off x="1273780" y="0"/>
            <a:ext cx="95511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Solution Brainstorming</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graphicFrame>
        <p:nvGraphicFramePr>
          <p:cNvPr id="4" name="Table 3"/>
          <p:cNvGraphicFramePr>
            <a:graphicFrameLocks noGrp="1"/>
          </p:cNvGraphicFramePr>
          <p:nvPr>
            <p:extLst>
              <p:ext uri="{D42A27DB-BD31-4B8C-83A1-F6EECF244321}">
                <p14:modId xmlns:p14="http://schemas.microsoft.com/office/powerpoint/2010/main" val="1545781716"/>
              </p:ext>
            </p:extLst>
          </p:nvPr>
        </p:nvGraphicFramePr>
        <p:xfrm>
          <a:off x="355759" y="1114878"/>
          <a:ext cx="11387143" cy="5081423"/>
        </p:xfrm>
        <a:graphic>
          <a:graphicData uri="http://schemas.openxmlformats.org/drawingml/2006/table">
            <a:tbl>
              <a:tblPr/>
              <a:tblGrid>
                <a:gridCol w="586317">
                  <a:extLst>
                    <a:ext uri="{9D8B030D-6E8A-4147-A177-3AD203B41FA5}">
                      <a16:colId xmlns="" xmlns:a16="http://schemas.microsoft.com/office/drawing/2014/main" val="20000"/>
                    </a:ext>
                  </a:extLst>
                </a:gridCol>
                <a:gridCol w="1918855">
                  <a:extLst>
                    <a:ext uri="{9D8B030D-6E8A-4147-A177-3AD203B41FA5}">
                      <a16:colId xmlns="" xmlns:a16="http://schemas.microsoft.com/office/drawing/2014/main" val="20001"/>
                    </a:ext>
                  </a:extLst>
                </a:gridCol>
                <a:gridCol w="2782545">
                  <a:extLst>
                    <a:ext uri="{9D8B030D-6E8A-4147-A177-3AD203B41FA5}">
                      <a16:colId xmlns="" xmlns:a16="http://schemas.microsoft.com/office/drawing/2014/main" val="20002"/>
                    </a:ext>
                  </a:extLst>
                </a:gridCol>
                <a:gridCol w="1656009">
                  <a:extLst>
                    <a:ext uri="{9D8B030D-6E8A-4147-A177-3AD203B41FA5}">
                      <a16:colId xmlns="" xmlns:a16="http://schemas.microsoft.com/office/drawing/2014/main" val="20003"/>
                    </a:ext>
                  </a:extLst>
                </a:gridCol>
                <a:gridCol w="2028826">
                  <a:extLst>
                    <a:ext uri="{9D8B030D-6E8A-4147-A177-3AD203B41FA5}">
                      <a16:colId xmlns="" xmlns:a16="http://schemas.microsoft.com/office/drawing/2014/main" val="20004"/>
                    </a:ext>
                  </a:extLst>
                </a:gridCol>
                <a:gridCol w="2414591">
                  <a:extLst>
                    <a:ext uri="{9D8B030D-6E8A-4147-A177-3AD203B41FA5}">
                      <a16:colId xmlns="" xmlns:a16="http://schemas.microsoft.com/office/drawing/2014/main" val="20005"/>
                    </a:ext>
                  </a:extLst>
                </a:gridCol>
              </a:tblGrid>
              <a:tr h="457243">
                <a:tc>
                  <a:txBody>
                    <a:bodyPr/>
                    <a:lstStyle/>
                    <a:p>
                      <a:pPr algn="ctr" rtl="0" fontAlgn="ctr"/>
                      <a:r>
                        <a:rPr lang="en-US" sz="1400" b="1" i="0" u="none" strike="noStrike" dirty="0">
                          <a:solidFill>
                            <a:srgbClr val="FFFFFF"/>
                          </a:solidFill>
                          <a:effectLst/>
                          <a:latin typeface="Calibri" panose="020F0502020204030204" pitchFamily="34" charset="0"/>
                        </a:rPr>
                        <a:t>SR. NO</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rtl="0" fontAlgn="ctr"/>
                      <a:r>
                        <a:rPr lang="en-US" sz="1600" b="1" i="0" u="none" strike="noStrike" dirty="0">
                          <a:solidFill>
                            <a:srgbClr val="FFFFFF"/>
                          </a:solidFill>
                          <a:effectLst/>
                          <a:latin typeface="Calibri" panose="020F0502020204030204" pitchFamily="34" charset="0"/>
                        </a:rPr>
                        <a:t>Significant X’s</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rtl="0" fontAlgn="ctr"/>
                      <a:r>
                        <a:rPr lang="en-US" sz="1600" b="1" i="0" u="none" strike="noStrike" dirty="0">
                          <a:solidFill>
                            <a:srgbClr val="FFFFFF"/>
                          </a:solidFill>
                          <a:effectLst/>
                          <a:latin typeface="Calibri" panose="020F0502020204030204" pitchFamily="34" charset="0"/>
                        </a:rPr>
                        <a:t>Solutions 1</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rtl="0" fontAlgn="ctr"/>
                      <a:r>
                        <a:rPr lang="en-US" sz="1600" b="1" i="0" u="none" strike="noStrike" dirty="0">
                          <a:solidFill>
                            <a:srgbClr val="FFFFFF"/>
                          </a:solidFill>
                          <a:effectLst/>
                          <a:latin typeface="Calibri" panose="020F0502020204030204" pitchFamily="34" charset="0"/>
                        </a:rPr>
                        <a:t>Solutions 2</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rtl="0" fontAlgn="ctr"/>
                      <a:r>
                        <a:rPr lang="en-US" sz="1600" b="1" i="0" u="none" strike="noStrike" dirty="0">
                          <a:solidFill>
                            <a:srgbClr val="FFFFFF"/>
                          </a:solidFill>
                          <a:effectLst/>
                          <a:latin typeface="Calibri" panose="020F0502020204030204" pitchFamily="34" charset="0"/>
                        </a:rPr>
                        <a:t>Solutions 3</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rtl="0" fontAlgn="ctr"/>
                      <a:r>
                        <a:rPr lang="en-US" sz="1600" b="1" i="0" u="none" strike="noStrike" dirty="0">
                          <a:solidFill>
                            <a:srgbClr val="FFFFFF"/>
                          </a:solidFill>
                          <a:effectLst/>
                          <a:latin typeface="Calibri" panose="020F0502020204030204" pitchFamily="34" charset="0"/>
                        </a:rPr>
                        <a:t>Solutions 4</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 xmlns:a16="http://schemas.microsoft.com/office/drawing/2014/main" val="10000"/>
                  </a:ext>
                </a:extLst>
              </a:tr>
              <a:tr h="1474977">
                <a:tc>
                  <a:txBody>
                    <a:bodyPr/>
                    <a:lstStyle/>
                    <a:p>
                      <a:pPr algn="ctr" rtl="0" fontAlgn="ctr"/>
                      <a:r>
                        <a:rPr lang="en-US" sz="1600" b="1" i="0" u="none" strike="noStrike" dirty="0">
                          <a:solidFill>
                            <a:srgbClr val="000000"/>
                          </a:solidFill>
                          <a:effectLst/>
                          <a:latin typeface="Calibri" panose="020F0502020204030204" pitchFamily="34" charset="0"/>
                        </a:rPr>
                        <a:t>1</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Calibri" panose="020F0502020204030204" pitchFamily="34" charset="0"/>
                        </a:rPr>
                        <a:t> Type of task complexity</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smtClean="0">
                          <a:solidFill>
                            <a:srgbClr val="000000"/>
                          </a:solidFill>
                          <a:effectLst/>
                          <a:latin typeface="Calibri" panose="020F0502020204030204" pitchFamily="34" charset="0"/>
                        </a:rPr>
                        <a:t>Analyze </a:t>
                      </a:r>
                      <a:r>
                        <a:rPr lang="en-US" sz="1600" b="1" i="0" u="none" strike="noStrike" dirty="0">
                          <a:solidFill>
                            <a:srgbClr val="000000"/>
                          </a:solidFill>
                          <a:effectLst/>
                          <a:latin typeface="Calibri" panose="020F0502020204030204" pitchFamily="34" charset="0"/>
                        </a:rPr>
                        <a:t>past 3 months task distribution and increase high complex task distribution to experienced members by 20-30% over next3 weeks.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2654956">
                <a:tc>
                  <a:txBody>
                    <a:bodyPr/>
                    <a:lstStyle/>
                    <a:p>
                      <a:pPr algn="ctr" rtl="0" fontAlgn="ctr"/>
                      <a:r>
                        <a:rPr lang="en-US" sz="1600" b="1" i="0" u="none" strike="noStrike">
                          <a:solidFill>
                            <a:srgbClr val="000000"/>
                          </a:solidFill>
                          <a:effectLst/>
                          <a:latin typeface="Calibri" panose="020F0502020204030204" pitchFamily="34" charset="0"/>
                        </a:rPr>
                        <a:t>2</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a:solidFill>
                            <a:srgbClr val="000000"/>
                          </a:solidFill>
                          <a:effectLst/>
                          <a:latin typeface="Calibri" panose="020F0502020204030204" pitchFamily="34" charset="0"/>
                        </a:rPr>
                        <a:t> Employee Experience /Tenure</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Calibri" panose="020F0502020204030204" pitchFamily="34" charset="0"/>
                        </a:rPr>
                        <a:t>Arrange a meeting with mid experienced staff and discuss their challenges and best practices with them and incorporate adequate best practices.</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smtClean="0">
                          <a:solidFill>
                            <a:srgbClr val="000000"/>
                          </a:solidFill>
                          <a:effectLst/>
                          <a:latin typeface="Calibri" panose="020F0502020204030204" pitchFamily="34" charset="0"/>
                        </a:rPr>
                        <a:t>Arrange </a:t>
                      </a:r>
                      <a:r>
                        <a:rPr lang="en-US" sz="1600" b="1" i="0" u="none" strike="noStrike" dirty="0">
                          <a:solidFill>
                            <a:srgbClr val="000000"/>
                          </a:solidFill>
                          <a:effectLst/>
                          <a:latin typeface="Calibri" panose="020F0502020204030204" pitchFamily="34" charset="0"/>
                        </a:rPr>
                        <a:t>refresh training sessions for mid experienced professionals.</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Calibri" panose="020F0502020204030204" pitchFamily="34" charset="0"/>
                        </a:rPr>
                        <a:t>Develop and improvement plan for consistent low performers</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smtClean="0">
                          <a:solidFill>
                            <a:srgbClr val="000000"/>
                          </a:solidFill>
                          <a:effectLst/>
                          <a:latin typeface="Calibri" panose="020F0502020204030204" pitchFamily="34" charset="0"/>
                        </a:rPr>
                        <a:t>Standardize </a:t>
                      </a:r>
                      <a:r>
                        <a:rPr lang="en-US" sz="1600" b="1" i="0" u="none" strike="noStrike" dirty="0">
                          <a:solidFill>
                            <a:srgbClr val="000000"/>
                          </a:solidFill>
                          <a:effectLst/>
                          <a:latin typeface="Calibri" panose="020F0502020204030204" pitchFamily="34" charset="0"/>
                        </a:rPr>
                        <a:t>technicians / engineers performance with frequent online tests every week that ensure employee know details of the process and error patterns. And map their performance with appraisals.</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294995">
                <a:tc>
                  <a:txBody>
                    <a:bodyPr/>
                    <a:lstStyle/>
                    <a:p>
                      <a:pPr algn="ctr" rtl="0" fontAlgn="ctr"/>
                      <a:r>
                        <a:rPr lang="en-US" sz="1600" b="1" i="0" u="none" strike="noStrike">
                          <a:solidFill>
                            <a:srgbClr val="000000"/>
                          </a:solidFill>
                          <a:effectLst/>
                          <a:latin typeface="Calibri" panose="020F0502020204030204" pitchFamily="34" charset="0"/>
                        </a:rPr>
                        <a:t>3</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a:solidFill>
                            <a:srgbClr val="000000"/>
                          </a:solidFill>
                          <a:effectLst/>
                          <a:latin typeface="Calibri" panose="020F0502020204030204" pitchFamily="34" charset="0"/>
                        </a:rPr>
                        <a:t>Query Holding time (IN SEC)</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1" i="0" u="none" strike="noStrike" dirty="0">
                          <a:solidFill>
                            <a:srgbClr val="000000"/>
                          </a:solidFill>
                          <a:effectLst/>
                          <a:latin typeface="Calibri" panose="020F0502020204030204" pitchFamily="34" charset="0"/>
                        </a:rPr>
                        <a:t>Manage the calls in proper way.</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50414505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84</a:t>
            </a:fld>
            <a:endParaRPr>
              <a:solidFill>
                <a:srgbClr val="FFFFFF"/>
              </a:solidFill>
            </a:endParaRPr>
          </a:p>
        </p:txBody>
      </p:sp>
      <p:sp>
        <p:nvSpPr>
          <p:cNvPr id="99" name="Title 3"/>
          <p:cNvSpPr txBox="1">
            <a:spLocks/>
          </p:cNvSpPr>
          <p:nvPr/>
        </p:nvSpPr>
        <p:spPr>
          <a:xfrm>
            <a:off x="1018239" y="0"/>
            <a:ext cx="95511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Solution Brainstorming- Continued</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graphicFrame>
        <p:nvGraphicFramePr>
          <p:cNvPr id="2" name="Table 1"/>
          <p:cNvGraphicFramePr>
            <a:graphicFrameLocks noGrp="1"/>
          </p:cNvGraphicFramePr>
          <p:nvPr>
            <p:extLst>
              <p:ext uri="{D42A27DB-BD31-4B8C-83A1-F6EECF244321}">
                <p14:modId xmlns:p14="http://schemas.microsoft.com/office/powerpoint/2010/main" val="3947218734"/>
              </p:ext>
            </p:extLst>
          </p:nvPr>
        </p:nvGraphicFramePr>
        <p:xfrm>
          <a:off x="466724" y="1271589"/>
          <a:ext cx="11363325" cy="4700587"/>
        </p:xfrm>
        <a:graphic>
          <a:graphicData uri="http://schemas.openxmlformats.org/drawingml/2006/table">
            <a:tbl>
              <a:tblPr/>
              <a:tblGrid>
                <a:gridCol w="782522">
                  <a:extLst>
                    <a:ext uri="{9D8B030D-6E8A-4147-A177-3AD203B41FA5}">
                      <a16:colId xmlns="" xmlns:a16="http://schemas.microsoft.com/office/drawing/2014/main" val="20000"/>
                    </a:ext>
                  </a:extLst>
                </a:gridCol>
                <a:gridCol w="1878054">
                  <a:extLst>
                    <a:ext uri="{9D8B030D-6E8A-4147-A177-3AD203B41FA5}">
                      <a16:colId xmlns="" xmlns:a16="http://schemas.microsoft.com/office/drawing/2014/main" val="20001"/>
                    </a:ext>
                  </a:extLst>
                </a:gridCol>
                <a:gridCol w="3007821">
                  <a:extLst>
                    <a:ext uri="{9D8B030D-6E8A-4147-A177-3AD203B41FA5}">
                      <a16:colId xmlns="" xmlns:a16="http://schemas.microsoft.com/office/drawing/2014/main" val="20002"/>
                    </a:ext>
                  </a:extLst>
                </a:gridCol>
                <a:gridCol w="2376913">
                  <a:extLst>
                    <a:ext uri="{9D8B030D-6E8A-4147-A177-3AD203B41FA5}">
                      <a16:colId xmlns="" xmlns:a16="http://schemas.microsoft.com/office/drawing/2014/main" val="20003"/>
                    </a:ext>
                  </a:extLst>
                </a:gridCol>
                <a:gridCol w="1746003">
                  <a:extLst>
                    <a:ext uri="{9D8B030D-6E8A-4147-A177-3AD203B41FA5}">
                      <a16:colId xmlns="" xmlns:a16="http://schemas.microsoft.com/office/drawing/2014/main" val="20004"/>
                    </a:ext>
                  </a:extLst>
                </a:gridCol>
                <a:gridCol w="1572012">
                  <a:extLst>
                    <a:ext uri="{9D8B030D-6E8A-4147-A177-3AD203B41FA5}">
                      <a16:colId xmlns="" xmlns:a16="http://schemas.microsoft.com/office/drawing/2014/main" val="20005"/>
                    </a:ext>
                  </a:extLst>
                </a:gridCol>
              </a:tblGrid>
              <a:tr h="440237">
                <a:tc>
                  <a:txBody>
                    <a:bodyPr/>
                    <a:lstStyle/>
                    <a:p>
                      <a:pPr algn="ctr" rtl="0" fontAlgn="ctr"/>
                      <a:r>
                        <a:rPr lang="en-US" sz="1600" b="1" i="0" u="none" strike="noStrike" dirty="0">
                          <a:solidFill>
                            <a:srgbClr val="FFFFFF"/>
                          </a:solidFill>
                          <a:effectLst/>
                          <a:latin typeface="Calibri" panose="020F0502020204030204" pitchFamily="34" charset="0"/>
                        </a:rPr>
                        <a:t>SR. NO</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rtl="0" fontAlgn="ctr"/>
                      <a:r>
                        <a:rPr lang="en-US" sz="1800" b="1" i="0" u="none" strike="noStrike" dirty="0">
                          <a:solidFill>
                            <a:srgbClr val="FFFFFF"/>
                          </a:solidFill>
                          <a:effectLst/>
                          <a:latin typeface="Calibri" panose="020F0502020204030204" pitchFamily="34" charset="0"/>
                        </a:rPr>
                        <a:t>Significant X’s</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rtl="0" fontAlgn="ctr"/>
                      <a:r>
                        <a:rPr lang="en-US" sz="1800" b="1" i="0" u="none" strike="noStrike" dirty="0">
                          <a:solidFill>
                            <a:srgbClr val="FFFFFF"/>
                          </a:solidFill>
                          <a:effectLst/>
                          <a:latin typeface="Calibri" panose="020F0502020204030204" pitchFamily="34" charset="0"/>
                        </a:rPr>
                        <a:t>Solutions 1</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rtl="0" fontAlgn="ctr"/>
                      <a:r>
                        <a:rPr lang="en-US" sz="1800" b="1" i="0" u="none" strike="noStrike" dirty="0">
                          <a:solidFill>
                            <a:srgbClr val="FFFFFF"/>
                          </a:solidFill>
                          <a:effectLst/>
                          <a:latin typeface="Calibri" panose="020F0502020204030204" pitchFamily="34" charset="0"/>
                        </a:rPr>
                        <a:t>Solutions 2</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rtl="0" fontAlgn="ctr"/>
                      <a:r>
                        <a:rPr lang="en-US" sz="1800" b="1" i="0" u="none" strike="noStrike" dirty="0">
                          <a:solidFill>
                            <a:srgbClr val="FFFFFF"/>
                          </a:solidFill>
                          <a:effectLst/>
                          <a:latin typeface="Calibri" panose="020F0502020204030204" pitchFamily="34" charset="0"/>
                        </a:rPr>
                        <a:t>Solutions 3</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rtl="0" fontAlgn="ctr"/>
                      <a:r>
                        <a:rPr lang="en-US" sz="1800" b="1" i="0" u="none" strike="noStrike" dirty="0">
                          <a:solidFill>
                            <a:srgbClr val="FFFFFF"/>
                          </a:solidFill>
                          <a:effectLst/>
                          <a:latin typeface="Calibri" panose="020F0502020204030204" pitchFamily="34" charset="0"/>
                        </a:rPr>
                        <a:t>Solutions 4</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 xmlns:a16="http://schemas.microsoft.com/office/drawing/2014/main" val="10000"/>
                  </a:ext>
                </a:extLst>
              </a:tr>
              <a:tr h="852070">
                <a:tc>
                  <a:txBody>
                    <a:bodyPr/>
                    <a:lstStyle/>
                    <a:p>
                      <a:pPr algn="ctr" rtl="0" fontAlgn="ctr"/>
                      <a:r>
                        <a:rPr lang="en-US" sz="1400" b="1" i="0" u="none" strike="noStrike" dirty="0">
                          <a:solidFill>
                            <a:srgbClr val="000000"/>
                          </a:solidFill>
                          <a:effectLst/>
                          <a:latin typeface="Calibri" panose="020F0502020204030204" pitchFamily="34" charset="0"/>
                        </a:rPr>
                        <a:t>4</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a:solidFill>
                            <a:srgbClr val="000000"/>
                          </a:solidFill>
                          <a:effectLst/>
                          <a:latin typeface="Calibri" panose="020F0502020204030204" pitchFamily="34" charset="0"/>
                        </a:rPr>
                        <a:t>Query Handling time (IN HRS)</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a:solidFill>
                            <a:srgbClr val="000000"/>
                          </a:solidFill>
                          <a:effectLst/>
                          <a:latin typeface="Calibri" panose="020F0502020204030204" pitchFamily="34" charset="0"/>
                        </a:rPr>
                        <a:t>Get Proper understanding of whole the process.it helps to reduce the query handling time.</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2556210">
                <a:tc>
                  <a:txBody>
                    <a:bodyPr/>
                    <a:lstStyle/>
                    <a:p>
                      <a:pPr algn="ctr" rtl="0" fontAlgn="ctr"/>
                      <a:r>
                        <a:rPr lang="en-US" sz="1400" b="1" i="0" u="none" strike="noStrike">
                          <a:solidFill>
                            <a:srgbClr val="000000"/>
                          </a:solidFill>
                          <a:effectLst/>
                          <a:latin typeface="Calibri" panose="020F0502020204030204" pitchFamily="34" charset="0"/>
                        </a:rPr>
                        <a:t>5</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a:solidFill>
                            <a:srgbClr val="000000"/>
                          </a:solidFill>
                          <a:effectLst/>
                          <a:latin typeface="Calibri" panose="020F0502020204030204" pitchFamily="34" charset="0"/>
                        </a:rPr>
                        <a:t>Handling Multiple Task</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smtClean="0">
                          <a:solidFill>
                            <a:srgbClr val="000000"/>
                          </a:solidFill>
                          <a:effectLst/>
                          <a:latin typeface="Calibri" panose="020F0502020204030204" pitchFamily="34" charset="0"/>
                        </a:rPr>
                        <a:t>Conduct </a:t>
                      </a:r>
                      <a:r>
                        <a:rPr lang="en-US" sz="1400" b="1" i="0" u="none" strike="noStrike" dirty="0">
                          <a:solidFill>
                            <a:srgbClr val="000000"/>
                          </a:solidFill>
                          <a:effectLst/>
                          <a:latin typeface="Calibri" panose="020F0502020204030204" pitchFamily="34" charset="0"/>
                        </a:rPr>
                        <a:t>a task handling assessment for next 3-4 days with few case staff from </a:t>
                      </a:r>
                      <a:r>
                        <a:rPr lang="en-US" sz="1400" b="1" i="0" u="none" strike="noStrike" dirty="0" err="1" smtClean="0">
                          <a:solidFill>
                            <a:srgbClr val="000000"/>
                          </a:solidFill>
                          <a:effectLst/>
                          <a:latin typeface="Calibri" panose="020F0502020204030204" pitchFamily="34" charset="0"/>
                        </a:rPr>
                        <a:t>exp</a:t>
                      </a:r>
                      <a:r>
                        <a:rPr lang="en-US" sz="1400" b="1" i="0" u="none" strike="noStrike" dirty="0" smtClean="0">
                          <a:solidFill>
                            <a:srgbClr val="000000"/>
                          </a:solidFill>
                          <a:effectLst/>
                          <a:latin typeface="Calibri" panose="020F0502020204030204" pitchFamily="34" charset="0"/>
                        </a:rPr>
                        <a:t>  /</a:t>
                      </a:r>
                      <a:r>
                        <a:rPr lang="en-US" sz="1400" b="1" i="0" u="none" strike="noStrike" dirty="0">
                          <a:solidFill>
                            <a:srgbClr val="000000"/>
                          </a:solidFill>
                          <a:effectLst/>
                          <a:latin typeface="Calibri" panose="020F0502020204030204" pitchFamily="34" charset="0"/>
                        </a:rPr>
                        <a:t>mid </a:t>
                      </a:r>
                      <a:r>
                        <a:rPr lang="en-US" sz="1400" b="1" i="0" u="none" strike="noStrike" dirty="0" err="1" smtClean="0">
                          <a:solidFill>
                            <a:srgbClr val="000000"/>
                          </a:solidFill>
                          <a:effectLst/>
                          <a:latin typeface="Calibri" panose="020F0502020204030204" pitchFamily="34" charset="0"/>
                        </a:rPr>
                        <a:t>exp</a:t>
                      </a:r>
                      <a:r>
                        <a:rPr lang="en-US" sz="1400" b="1" i="0" u="none" strike="noStrike" dirty="0" smtClean="0">
                          <a:solidFill>
                            <a:srgbClr val="000000"/>
                          </a:solidFill>
                          <a:effectLst/>
                          <a:latin typeface="Calibri" panose="020F0502020204030204" pitchFamily="34" charset="0"/>
                        </a:rPr>
                        <a:t> / </a:t>
                      </a:r>
                      <a:r>
                        <a:rPr lang="en-US" sz="1400" b="1" i="0" u="none" strike="noStrike" dirty="0" err="1" smtClean="0">
                          <a:solidFill>
                            <a:srgbClr val="000000"/>
                          </a:solidFill>
                          <a:effectLst/>
                          <a:latin typeface="Calibri" panose="020F0502020204030204" pitchFamily="34" charset="0"/>
                        </a:rPr>
                        <a:t>freshers</a:t>
                      </a:r>
                      <a:r>
                        <a:rPr lang="en-US" sz="1400" b="1" i="0" u="none" strike="noStrike" dirty="0" smtClean="0">
                          <a:solidFill>
                            <a:srgbClr val="000000"/>
                          </a:solidFill>
                          <a:effectLst/>
                          <a:latin typeface="Calibri" panose="020F0502020204030204" pitchFamily="34" charset="0"/>
                        </a:rPr>
                        <a:t>  </a:t>
                      </a:r>
                      <a:r>
                        <a:rPr lang="en-US" sz="1400" b="1" i="0" u="none" strike="noStrike" dirty="0">
                          <a:solidFill>
                            <a:srgbClr val="000000"/>
                          </a:solidFill>
                          <a:effectLst/>
                          <a:latin typeface="Calibri" panose="020F0502020204030204" pitchFamily="34" charset="0"/>
                        </a:rPr>
                        <a:t>and understand time consumption patterns across volume driven (actual tasks), trigger driven(meetings driven) and % time consumptions on work on total time spent in office.</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smtClean="0">
                          <a:solidFill>
                            <a:srgbClr val="000000"/>
                          </a:solidFill>
                          <a:effectLst/>
                          <a:latin typeface="Calibri" panose="020F0502020204030204" pitchFamily="34" charset="0"/>
                        </a:rPr>
                        <a:t>Ensure </a:t>
                      </a:r>
                      <a:r>
                        <a:rPr lang="en-US" sz="1400" b="1" i="0" u="none" strike="noStrike" dirty="0">
                          <a:solidFill>
                            <a:srgbClr val="000000"/>
                          </a:solidFill>
                          <a:effectLst/>
                          <a:latin typeface="Calibri" panose="020F0502020204030204" pitchFamily="34" charset="0"/>
                        </a:rPr>
                        <a:t>task switching reduces by 20-30% at </a:t>
                      </a:r>
                      <a:r>
                        <a:rPr lang="en-US" sz="1400" b="1" i="0" u="none" strike="noStrike" dirty="0" smtClean="0">
                          <a:solidFill>
                            <a:srgbClr val="000000"/>
                          </a:solidFill>
                          <a:effectLst/>
                          <a:latin typeface="Calibri" panose="020F0502020204030204" pitchFamily="34" charset="0"/>
                        </a:rPr>
                        <a:t>fresher's </a:t>
                      </a:r>
                      <a:r>
                        <a:rPr lang="en-US" sz="1400" b="1" i="0" u="none" strike="noStrike" dirty="0">
                          <a:solidFill>
                            <a:srgbClr val="000000"/>
                          </a:solidFill>
                          <a:effectLst/>
                          <a:latin typeface="Calibri" panose="020F0502020204030204" pitchFamily="34" charset="0"/>
                        </a:rPr>
                        <a:t>level by ensuring minimal task switching for </a:t>
                      </a:r>
                      <a:r>
                        <a:rPr lang="en-US" sz="1400" b="1" i="0" u="none" strike="noStrike" dirty="0" smtClean="0">
                          <a:solidFill>
                            <a:srgbClr val="000000"/>
                          </a:solidFill>
                          <a:effectLst/>
                          <a:latin typeface="Calibri" panose="020F0502020204030204" pitchFamily="34" charset="0"/>
                        </a:rPr>
                        <a:t>fresher's </a:t>
                      </a:r>
                      <a:r>
                        <a:rPr lang="en-US" sz="1400" b="1" i="0" u="none" strike="noStrike" dirty="0">
                          <a:solidFill>
                            <a:srgbClr val="000000"/>
                          </a:solidFill>
                          <a:effectLst/>
                          <a:latin typeface="Calibri" panose="020F0502020204030204" pitchFamily="34" charset="0"/>
                        </a:rPr>
                        <a:t>as low as 1 task a day.</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852070">
                <a:tc>
                  <a:txBody>
                    <a:bodyPr/>
                    <a:lstStyle/>
                    <a:p>
                      <a:pPr algn="ctr" rtl="0" fontAlgn="ctr"/>
                      <a:r>
                        <a:rPr lang="en-US" sz="1400" b="1" i="0" u="none" strike="noStrike">
                          <a:solidFill>
                            <a:srgbClr val="000000"/>
                          </a:solidFill>
                          <a:effectLst/>
                          <a:latin typeface="Calibri" panose="020F0502020204030204" pitchFamily="34" charset="0"/>
                        </a:rPr>
                        <a:t>6</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a:solidFill>
                            <a:srgbClr val="000000"/>
                          </a:solidFill>
                          <a:effectLst/>
                          <a:latin typeface="Calibri" panose="020F0502020204030204" pitchFamily="34" charset="0"/>
                        </a:rPr>
                        <a:t>% Unplanned Leaves On Given Day</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smtClean="0">
                          <a:solidFill>
                            <a:srgbClr val="000000"/>
                          </a:solidFill>
                          <a:effectLst/>
                          <a:latin typeface="Calibri" panose="020F0502020204030204" pitchFamily="34" charset="0"/>
                        </a:rPr>
                        <a:t>Analyze </a:t>
                      </a:r>
                      <a:r>
                        <a:rPr lang="en-US" sz="1400" b="1" i="0" u="none" strike="noStrike" dirty="0">
                          <a:solidFill>
                            <a:srgbClr val="000000"/>
                          </a:solidFill>
                          <a:effectLst/>
                          <a:latin typeface="Calibri" panose="020F0502020204030204" pitchFamily="34" charset="0"/>
                        </a:rPr>
                        <a:t>unplanned leaves pattern restructure appraisal policy with negative points on unplanned leaves.</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smtClean="0">
                          <a:solidFill>
                            <a:srgbClr val="000000"/>
                          </a:solidFill>
                          <a:effectLst/>
                          <a:latin typeface="Calibri" panose="020F0502020204030204" pitchFamily="34" charset="0"/>
                        </a:rPr>
                        <a:t>Encourage </a:t>
                      </a:r>
                      <a:r>
                        <a:rPr lang="en-US" sz="1400" b="1" i="0" u="none" strike="noStrike" dirty="0">
                          <a:solidFill>
                            <a:srgbClr val="000000"/>
                          </a:solidFill>
                          <a:effectLst/>
                          <a:latin typeface="Calibri" panose="020F0502020204030204" pitchFamily="34" charset="0"/>
                        </a:rPr>
                        <a:t>team planned leaves before time.</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dirty="0">
                          <a:solidFill>
                            <a:srgbClr val="000000"/>
                          </a:solidFill>
                          <a:effectLst/>
                          <a:latin typeface="Calibri" panose="020F0502020204030204" pitchFamily="34" charset="0"/>
                        </a:rPr>
                        <a:t> </a:t>
                      </a:r>
                    </a:p>
                  </a:txBody>
                  <a:tcPr marL="6567" marR="6567" marT="65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437545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85</a:t>
            </a:fld>
            <a:endParaRPr>
              <a:solidFill>
                <a:srgbClr val="FFFFFF"/>
              </a:solidFill>
            </a:endParaRPr>
          </a:p>
        </p:txBody>
      </p:sp>
      <p:sp>
        <p:nvSpPr>
          <p:cNvPr id="99" name="Title 3"/>
          <p:cNvSpPr txBox="1">
            <a:spLocks/>
          </p:cNvSpPr>
          <p:nvPr/>
        </p:nvSpPr>
        <p:spPr>
          <a:xfrm>
            <a:off x="1273780" y="-134112"/>
            <a:ext cx="95511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Solution Refining</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graphicFrame>
        <p:nvGraphicFramePr>
          <p:cNvPr id="2" name="Table 1"/>
          <p:cNvGraphicFramePr>
            <a:graphicFrameLocks noGrp="1"/>
          </p:cNvGraphicFramePr>
          <p:nvPr>
            <p:extLst>
              <p:ext uri="{D42A27DB-BD31-4B8C-83A1-F6EECF244321}">
                <p14:modId xmlns:p14="http://schemas.microsoft.com/office/powerpoint/2010/main" val="3736372829"/>
              </p:ext>
            </p:extLst>
          </p:nvPr>
        </p:nvGraphicFramePr>
        <p:xfrm>
          <a:off x="195262" y="757238"/>
          <a:ext cx="11849101" cy="5543551"/>
        </p:xfrm>
        <a:graphic>
          <a:graphicData uri="http://schemas.openxmlformats.org/drawingml/2006/table">
            <a:tbl>
              <a:tblPr/>
              <a:tblGrid>
                <a:gridCol w="1690688">
                  <a:extLst>
                    <a:ext uri="{9D8B030D-6E8A-4147-A177-3AD203B41FA5}">
                      <a16:colId xmlns="" xmlns:a16="http://schemas.microsoft.com/office/drawing/2014/main" val="20000"/>
                    </a:ext>
                  </a:extLst>
                </a:gridCol>
                <a:gridCol w="6243638">
                  <a:extLst>
                    <a:ext uri="{9D8B030D-6E8A-4147-A177-3AD203B41FA5}">
                      <a16:colId xmlns="" xmlns:a16="http://schemas.microsoft.com/office/drawing/2014/main" val="20001"/>
                    </a:ext>
                  </a:extLst>
                </a:gridCol>
                <a:gridCol w="800100">
                  <a:extLst>
                    <a:ext uri="{9D8B030D-6E8A-4147-A177-3AD203B41FA5}">
                      <a16:colId xmlns="" xmlns:a16="http://schemas.microsoft.com/office/drawing/2014/main" val="20002"/>
                    </a:ext>
                  </a:extLst>
                </a:gridCol>
                <a:gridCol w="557212">
                  <a:extLst>
                    <a:ext uri="{9D8B030D-6E8A-4147-A177-3AD203B41FA5}">
                      <a16:colId xmlns="" xmlns:a16="http://schemas.microsoft.com/office/drawing/2014/main" val="20003"/>
                    </a:ext>
                  </a:extLst>
                </a:gridCol>
                <a:gridCol w="842963">
                  <a:extLst>
                    <a:ext uri="{9D8B030D-6E8A-4147-A177-3AD203B41FA5}">
                      <a16:colId xmlns="" xmlns:a16="http://schemas.microsoft.com/office/drawing/2014/main" val="20004"/>
                    </a:ext>
                  </a:extLst>
                </a:gridCol>
                <a:gridCol w="857253">
                  <a:extLst>
                    <a:ext uri="{9D8B030D-6E8A-4147-A177-3AD203B41FA5}">
                      <a16:colId xmlns="" xmlns:a16="http://schemas.microsoft.com/office/drawing/2014/main" val="20005"/>
                    </a:ext>
                  </a:extLst>
                </a:gridCol>
                <a:gridCol w="857247">
                  <a:extLst>
                    <a:ext uri="{9D8B030D-6E8A-4147-A177-3AD203B41FA5}">
                      <a16:colId xmlns="" xmlns:a16="http://schemas.microsoft.com/office/drawing/2014/main" val="20006"/>
                    </a:ext>
                  </a:extLst>
                </a:gridCol>
              </a:tblGrid>
              <a:tr h="868333">
                <a:tc>
                  <a:txBody>
                    <a:bodyPr/>
                    <a:lstStyle/>
                    <a:p>
                      <a:pPr algn="ctr" rtl="0" fontAlgn="ctr"/>
                      <a:r>
                        <a:rPr lang="en-US" sz="1600" b="1" i="0" u="none" strike="noStrike" dirty="0">
                          <a:solidFill>
                            <a:srgbClr val="000000"/>
                          </a:solidFill>
                          <a:effectLst/>
                          <a:latin typeface="Calibri" panose="020F0502020204030204" pitchFamily="34" charset="0"/>
                        </a:rPr>
                        <a:t>Significant </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Ideas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Impact</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Low Cost</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Feasible to Deploy</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Authority Consent</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Solutions Priority Index</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 xmlns:a16="http://schemas.microsoft.com/office/drawing/2014/main" val="10000"/>
                  </a:ext>
                </a:extLst>
              </a:tr>
              <a:tr h="289444">
                <a:tc>
                  <a:txBody>
                    <a:bodyPr/>
                    <a:lstStyle/>
                    <a:p>
                      <a:pPr algn="ctr" rtl="0" fontAlgn="ctr"/>
                      <a:r>
                        <a:rPr lang="en-US" sz="1600" b="1" i="0" u="none" strike="noStrike">
                          <a:solidFill>
                            <a:srgbClr val="000000"/>
                          </a:solidFill>
                          <a:effectLst/>
                          <a:latin typeface="Calibri" panose="020F0502020204030204" pitchFamily="34" charset="0"/>
                        </a:rPr>
                        <a:t>Xs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BDD7EE"/>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01"/>
                  </a:ext>
                </a:extLst>
              </a:tr>
              <a:tr h="807688">
                <a:tc>
                  <a:txBody>
                    <a:bodyPr/>
                    <a:lstStyle/>
                    <a:p>
                      <a:pPr algn="ctr" rtl="0" fontAlgn="ctr"/>
                      <a:r>
                        <a:rPr lang="en-US" sz="1600" b="1" i="0" u="none" strike="noStrike">
                          <a:solidFill>
                            <a:srgbClr val="000000"/>
                          </a:solidFill>
                          <a:effectLst/>
                          <a:latin typeface="Calibri" panose="020F0502020204030204" pitchFamily="34" charset="0"/>
                        </a:rPr>
                        <a:t>1. Type of task complexity</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Analyze past 3 months task distribution and increase high complex task distribution to experienced members by 20-30% over next3 weeks.  </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81</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2"/>
                  </a:ext>
                </a:extLst>
              </a:tr>
              <a:tr h="868333">
                <a:tc rowSpan="4">
                  <a:txBody>
                    <a:bodyPr/>
                    <a:lstStyle/>
                    <a:p>
                      <a:pPr algn="ctr" rtl="0" fontAlgn="ctr"/>
                      <a:r>
                        <a:rPr lang="en-US" sz="1400" b="1" i="0" u="none" strike="noStrike">
                          <a:solidFill>
                            <a:srgbClr val="000000"/>
                          </a:solidFill>
                          <a:effectLst/>
                          <a:latin typeface="Calibri" panose="020F0502020204030204" pitchFamily="34" charset="0"/>
                        </a:rPr>
                        <a:t>2. Employee Experience /Tenure</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Arrange a meeting with mid experienced staff and discuss their challenges and best practices with them and incorporate adequate best practices.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dirty="0">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81</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3"/>
                  </a:ext>
                </a:extLst>
              </a:tr>
              <a:tr h="543053">
                <a:tc vMerge="1">
                  <a:txBody>
                    <a:bodyPr/>
                    <a:lstStyle/>
                    <a:p>
                      <a:endParaRPr lang="en-US"/>
                    </a:p>
                  </a:txBody>
                  <a:tcPr/>
                </a:tc>
                <a:tc>
                  <a:txBody>
                    <a:bodyPr/>
                    <a:lstStyle/>
                    <a:p>
                      <a:pPr algn="ctr" rtl="0" fontAlgn="ctr"/>
                      <a:r>
                        <a:rPr lang="en-US" sz="1600" b="1" i="0" u="none" strike="noStrike">
                          <a:solidFill>
                            <a:srgbClr val="000000"/>
                          </a:solidFill>
                          <a:effectLst/>
                          <a:latin typeface="Calibri" panose="020F0502020204030204" pitchFamily="34" charset="0"/>
                        </a:rPr>
                        <a:t>Arrange refresh training sessions for mid experienced professionals.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2</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2</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36</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0004"/>
                  </a:ext>
                </a:extLst>
              </a:tr>
              <a:tr h="543053">
                <a:tc vMerge="1">
                  <a:txBody>
                    <a:bodyPr/>
                    <a:lstStyle/>
                    <a:p>
                      <a:endParaRPr lang="en-US"/>
                    </a:p>
                  </a:txBody>
                  <a:tcPr/>
                </a:tc>
                <a:tc>
                  <a:txBody>
                    <a:bodyPr/>
                    <a:lstStyle/>
                    <a:p>
                      <a:pPr algn="ctr" rtl="0" fontAlgn="ctr"/>
                      <a:r>
                        <a:rPr lang="en-US" sz="1600" b="1" i="0" u="none" strike="noStrike">
                          <a:solidFill>
                            <a:srgbClr val="000000"/>
                          </a:solidFill>
                          <a:effectLst/>
                          <a:latin typeface="Calibri" panose="020F0502020204030204" pitchFamily="34" charset="0"/>
                        </a:rPr>
                        <a:t>Develop an improvement plan for consistent low performers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dirty="0">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2</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54</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5"/>
                  </a:ext>
                </a:extLst>
              </a:tr>
              <a:tr h="1072324">
                <a:tc vMerge="1">
                  <a:txBody>
                    <a:bodyPr/>
                    <a:lstStyle/>
                    <a:p>
                      <a:endParaRPr lang="en-US"/>
                    </a:p>
                  </a:txBody>
                  <a:tcPr/>
                </a:tc>
                <a:tc>
                  <a:txBody>
                    <a:bodyPr/>
                    <a:lstStyle/>
                    <a:p>
                      <a:pPr algn="ctr" rtl="0" fontAlgn="ctr"/>
                      <a:r>
                        <a:rPr lang="en-US" sz="1600" b="1" i="0" u="none" strike="noStrike">
                          <a:solidFill>
                            <a:srgbClr val="000000"/>
                          </a:solidFill>
                          <a:effectLst/>
                          <a:latin typeface="Calibri" panose="020F0502020204030204" pitchFamily="34" charset="0"/>
                        </a:rPr>
                        <a:t>Standardize technicians / engineers performance with frequent online tests every week that ensure employee know details of the process and error patterns. And map their performance with appraisals.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2</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2</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36</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0006"/>
                  </a:ext>
                </a:extLst>
              </a:tr>
              <a:tr h="551323">
                <a:tc>
                  <a:txBody>
                    <a:bodyPr/>
                    <a:lstStyle/>
                    <a:p>
                      <a:pPr algn="ctr" rtl="0" fontAlgn="ctr"/>
                      <a:r>
                        <a:rPr lang="en-US" sz="1400" b="1" i="0" u="none" strike="noStrike">
                          <a:solidFill>
                            <a:srgbClr val="000000"/>
                          </a:solidFill>
                          <a:effectLst/>
                          <a:latin typeface="Calibri" panose="020F0502020204030204" pitchFamily="34" charset="0"/>
                        </a:rPr>
                        <a:t>3. Query Holding time (IN SEC)</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Develop personal performance tracker for bottom 20% performers.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dirty="0">
                          <a:solidFill>
                            <a:srgbClr val="000000"/>
                          </a:solidFill>
                          <a:effectLst/>
                          <a:latin typeface="Calibri" panose="020F0502020204030204" pitchFamily="34" charset="0"/>
                        </a:rPr>
                        <a:t>81</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205226543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86</a:t>
            </a:fld>
            <a:endParaRPr>
              <a:solidFill>
                <a:srgbClr val="FFFFFF"/>
              </a:solidFill>
            </a:endParaRPr>
          </a:p>
        </p:txBody>
      </p:sp>
      <p:sp>
        <p:nvSpPr>
          <p:cNvPr id="99" name="Title 3"/>
          <p:cNvSpPr txBox="1">
            <a:spLocks/>
          </p:cNvSpPr>
          <p:nvPr/>
        </p:nvSpPr>
        <p:spPr>
          <a:xfrm>
            <a:off x="1273780" y="-134112"/>
            <a:ext cx="95511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Solution Refining- Continued</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graphicFrame>
        <p:nvGraphicFramePr>
          <p:cNvPr id="3" name="Table 2"/>
          <p:cNvGraphicFramePr>
            <a:graphicFrameLocks noGrp="1"/>
          </p:cNvGraphicFramePr>
          <p:nvPr>
            <p:extLst>
              <p:ext uri="{D42A27DB-BD31-4B8C-83A1-F6EECF244321}">
                <p14:modId xmlns:p14="http://schemas.microsoft.com/office/powerpoint/2010/main" val="3118713308"/>
              </p:ext>
            </p:extLst>
          </p:nvPr>
        </p:nvGraphicFramePr>
        <p:xfrm>
          <a:off x="252412" y="955245"/>
          <a:ext cx="11777663" cy="5374117"/>
        </p:xfrm>
        <a:graphic>
          <a:graphicData uri="http://schemas.openxmlformats.org/drawingml/2006/table">
            <a:tbl>
              <a:tblPr/>
              <a:tblGrid>
                <a:gridCol w="1833563">
                  <a:extLst>
                    <a:ext uri="{9D8B030D-6E8A-4147-A177-3AD203B41FA5}">
                      <a16:colId xmlns="" xmlns:a16="http://schemas.microsoft.com/office/drawing/2014/main" val="20000"/>
                    </a:ext>
                  </a:extLst>
                </a:gridCol>
                <a:gridCol w="5915026">
                  <a:extLst>
                    <a:ext uri="{9D8B030D-6E8A-4147-A177-3AD203B41FA5}">
                      <a16:colId xmlns="" xmlns:a16="http://schemas.microsoft.com/office/drawing/2014/main" val="20001"/>
                    </a:ext>
                  </a:extLst>
                </a:gridCol>
                <a:gridCol w="757236">
                  <a:extLst>
                    <a:ext uri="{9D8B030D-6E8A-4147-A177-3AD203B41FA5}">
                      <a16:colId xmlns="" xmlns:a16="http://schemas.microsoft.com/office/drawing/2014/main" val="20002"/>
                    </a:ext>
                  </a:extLst>
                </a:gridCol>
                <a:gridCol w="700088">
                  <a:extLst>
                    <a:ext uri="{9D8B030D-6E8A-4147-A177-3AD203B41FA5}">
                      <a16:colId xmlns="" xmlns:a16="http://schemas.microsoft.com/office/drawing/2014/main" val="20003"/>
                    </a:ext>
                  </a:extLst>
                </a:gridCol>
                <a:gridCol w="885825">
                  <a:extLst>
                    <a:ext uri="{9D8B030D-6E8A-4147-A177-3AD203B41FA5}">
                      <a16:colId xmlns="" xmlns:a16="http://schemas.microsoft.com/office/drawing/2014/main" val="20004"/>
                    </a:ext>
                  </a:extLst>
                </a:gridCol>
                <a:gridCol w="845877">
                  <a:extLst>
                    <a:ext uri="{9D8B030D-6E8A-4147-A177-3AD203B41FA5}">
                      <a16:colId xmlns="" xmlns:a16="http://schemas.microsoft.com/office/drawing/2014/main" val="20005"/>
                    </a:ext>
                  </a:extLst>
                </a:gridCol>
                <a:gridCol w="840048">
                  <a:extLst>
                    <a:ext uri="{9D8B030D-6E8A-4147-A177-3AD203B41FA5}">
                      <a16:colId xmlns="" xmlns:a16="http://schemas.microsoft.com/office/drawing/2014/main" val="20006"/>
                    </a:ext>
                  </a:extLst>
                </a:gridCol>
              </a:tblGrid>
              <a:tr h="885844">
                <a:tc>
                  <a:txBody>
                    <a:bodyPr/>
                    <a:lstStyle/>
                    <a:p>
                      <a:pPr algn="ctr" rtl="0" fontAlgn="ctr"/>
                      <a:r>
                        <a:rPr lang="en-US" sz="1600" b="1" i="0" u="none" strike="noStrike" dirty="0">
                          <a:solidFill>
                            <a:srgbClr val="000000"/>
                          </a:solidFill>
                          <a:effectLst/>
                          <a:latin typeface="Calibri" panose="020F0502020204030204" pitchFamily="34" charset="0"/>
                        </a:rPr>
                        <a:t>Significant </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Ideas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Impact</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Low Cost</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Feasible to Deploy</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2">
                  <a:txBody>
                    <a:bodyPr/>
                    <a:lstStyle/>
                    <a:p>
                      <a:pPr algn="ctr" rtl="0" fontAlgn="ctr"/>
                      <a:r>
                        <a:rPr lang="en-US" sz="1600" b="1" i="0" u="none" strike="noStrike" dirty="0">
                          <a:solidFill>
                            <a:srgbClr val="000000"/>
                          </a:solidFill>
                          <a:effectLst/>
                          <a:latin typeface="Calibri" panose="020F0502020204030204" pitchFamily="34" charset="0"/>
                        </a:rPr>
                        <a:t>Authority Consent</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2">
                  <a:txBody>
                    <a:bodyPr/>
                    <a:lstStyle/>
                    <a:p>
                      <a:pPr algn="ctr" rtl="0" fontAlgn="ctr"/>
                      <a:r>
                        <a:rPr lang="en-US" sz="1600" b="1" i="0" u="none" strike="noStrike">
                          <a:solidFill>
                            <a:srgbClr val="000000"/>
                          </a:solidFill>
                          <a:effectLst/>
                          <a:latin typeface="Calibri" panose="020F0502020204030204" pitchFamily="34" charset="0"/>
                        </a:rPr>
                        <a:t>Solutions Priority Index</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 xmlns:a16="http://schemas.microsoft.com/office/drawing/2014/main" val="10000"/>
                  </a:ext>
                </a:extLst>
              </a:tr>
              <a:tr h="295281">
                <a:tc>
                  <a:txBody>
                    <a:bodyPr/>
                    <a:lstStyle/>
                    <a:p>
                      <a:pPr algn="ctr" rtl="0" fontAlgn="ctr"/>
                      <a:r>
                        <a:rPr lang="en-US" sz="1600" b="1" i="0" u="none" strike="noStrike">
                          <a:solidFill>
                            <a:srgbClr val="000000"/>
                          </a:solidFill>
                          <a:effectLst/>
                          <a:latin typeface="Calibri" panose="020F0502020204030204" pitchFamily="34" charset="0"/>
                        </a:rPr>
                        <a:t>Xs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BDD7EE"/>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01"/>
                  </a:ext>
                </a:extLst>
              </a:tr>
              <a:tr h="295281">
                <a:tc rowSpan="2">
                  <a:txBody>
                    <a:bodyPr/>
                    <a:lstStyle/>
                    <a:p>
                      <a:pPr algn="ctr" rtl="0" fontAlgn="ctr"/>
                      <a:r>
                        <a:rPr lang="en-US" sz="1400" b="1" i="0" u="none" strike="noStrike">
                          <a:solidFill>
                            <a:srgbClr val="000000"/>
                          </a:solidFill>
                          <a:effectLst/>
                          <a:latin typeface="Calibri" panose="020F0502020204030204" pitchFamily="34" charset="0"/>
                        </a:rPr>
                        <a:t>4. Query Handling time (IN HRS)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Arrenge monthly training program.</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81</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2"/>
                  </a:ext>
                </a:extLst>
              </a:tr>
              <a:tr h="554004">
                <a:tc vMerge="1">
                  <a:txBody>
                    <a:bodyPr/>
                    <a:lstStyle/>
                    <a:p>
                      <a:endParaRPr lang="en-US"/>
                    </a:p>
                  </a:txBody>
                  <a:tcPr/>
                </a:tc>
                <a:tc>
                  <a:txBody>
                    <a:bodyPr/>
                    <a:lstStyle/>
                    <a:p>
                      <a:pPr algn="ctr" rtl="0" fontAlgn="ctr"/>
                      <a:r>
                        <a:rPr lang="en-US" sz="1600" b="1" i="0" u="none" strike="noStrike">
                          <a:solidFill>
                            <a:srgbClr val="000000"/>
                          </a:solidFill>
                          <a:effectLst/>
                          <a:latin typeface="Calibri" panose="020F0502020204030204" pitchFamily="34" charset="0"/>
                        </a:rPr>
                        <a:t>Develop personal performance tracker for bottom 20% performers.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81</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3"/>
                  </a:ext>
                </a:extLst>
              </a:tr>
              <a:tr h="1633889">
                <a:tc rowSpan="2">
                  <a:txBody>
                    <a:bodyPr/>
                    <a:lstStyle/>
                    <a:p>
                      <a:pPr algn="ctr" rtl="0" fontAlgn="ctr"/>
                      <a:r>
                        <a:rPr lang="en-US" sz="1400" b="1" i="0" u="none" strike="noStrike">
                          <a:solidFill>
                            <a:srgbClr val="000000"/>
                          </a:solidFill>
                          <a:effectLst/>
                          <a:latin typeface="Calibri" panose="020F0502020204030204" pitchFamily="34" charset="0"/>
                        </a:rPr>
                        <a:t>5. Handling Multiple Task</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Conduct a task handling assessment for next 3-4 days with few trial case staff from exp/mid exp / freshers and understand time consumption patterns across volume driven (actual tasks), trigger driven(meetings driven) and % time consumptions on work on total time spent in office.</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2</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2</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36</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 xmlns:a16="http://schemas.microsoft.com/office/drawing/2014/main" val="10004"/>
                  </a:ext>
                </a:extLst>
              </a:tr>
              <a:tr h="823975">
                <a:tc vMerge="1">
                  <a:txBody>
                    <a:bodyPr/>
                    <a:lstStyle/>
                    <a:p>
                      <a:endParaRPr lang="en-US"/>
                    </a:p>
                  </a:txBody>
                  <a:tcPr/>
                </a:tc>
                <a:tc>
                  <a:txBody>
                    <a:bodyPr/>
                    <a:lstStyle/>
                    <a:p>
                      <a:pPr algn="ctr" rtl="0" fontAlgn="ctr"/>
                      <a:r>
                        <a:rPr lang="en-US" sz="1600" b="1" i="0" u="none" strike="noStrike">
                          <a:solidFill>
                            <a:srgbClr val="000000"/>
                          </a:solidFill>
                          <a:effectLst/>
                          <a:latin typeface="Calibri" panose="020F0502020204030204" pitchFamily="34" charset="0"/>
                        </a:rPr>
                        <a:t>Ensure task switching reduces by 20-30% at freshers level by ensuring minimal task switching for freshers as low as 1 task a day.</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81</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5"/>
                  </a:ext>
                </a:extLst>
              </a:tr>
              <a:tr h="590562">
                <a:tc rowSpan="2">
                  <a:txBody>
                    <a:bodyPr/>
                    <a:lstStyle/>
                    <a:p>
                      <a:pPr algn="ctr" rtl="0" fontAlgn="ctr"/>
                      <a:r>
                        <a:rPr lang="en-US" sz="1400" b="1" i="0" u="none" strike="noStrike">
                          <a:solidFill>
                            <a:srgbClr val="000000"/>
                          </a:solidFill>
                          <a:effectLst/>
                          <a:latin typeface="Calibri" panose="020F0502020204030204" pitchFamily="34" charset="0"/>
                        </a:rPr>
                        <a:t>6.  % Unplanned leaves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Analyse unplanned leaves pattern restructure appraisal policy with negative points on unplanned leaves.</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81</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6"/>
                  </a:ext>
                </a:extLst>
              </a:tr>
              <a:tr h="295281">
                <a:tc vMerge="1">
                  <a:txBody>
                    <a:bodyPr/>
                    <a:lstStyle/>
                    <a:p>
                      <a:endParaRPr lang="en-US"/>
                    </a:p>
                  </a:txBody>
                  <a:tcPr/>
                </a:tc>
                <a:tc>
                  <a:txBody>
                    <a:bodyPr/>
                    <a:lstStyle/>
                    <a:p>
                      <a:pPr algn="ctr" rtl="0" fontAlgn="ctr"/>
                      <a:r>
                        <a:rPr lang="en-US" sz="1600" b="1" i="0" u="none" strike="noStrike">
                          <a:solidFill>
                            <a:srgbClr val="000000"/>
                          </a:solidFill>
                          <a:effectLst/>
                          <a:latin typeface="Calibri" panose="020F0502020204030204" pitchFamily="34" charset="0"/>
                        </a:rPr>
                        <a:t>Encourage team planned leaves before time.</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a:solidFill>
                            <a:srgbClr val="000000"/>
                          </a:solidFill>
                          <a:effectLst/>
                          <a:latin typeface="Calibri" panose="020F0502020204030204" pitchFamily="34" charset="0"/>
                        </a:rPr>
                        <a:t>3</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ctr"/>
                      <a:r>
                        <a:rPr lang="en-US" sz="1600" b="1" i="0" u="none" strike="noStrike" dirty="0">
                          <a:solidFill>
                            <a:srgbClr val="000000"/>
                          </a:solidFill>
                          <a:effectLst/>
                          <a:latin typeface="Calibri" panose="020F0502020204030204" pitchFamily="34" charset="0"/>
                        </a:rPr>
                        <a:t>81</a:t>
                      </a:r>
                    </a:p>
                  </a:txBody>
                  <a:tcPr marL="7205" marR="7205" marT="72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7494478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87</a:t>
            </a:fld>
            <a:endParaRPr>
              <a:solidFill>
                <a:srgbClr val="FFFFFF"/>
              </a:solidFill>
            </a:endParaRPr>
          </a:p>
        </p:txBody>
      </p:sp>
      <p:sp>
        <p:nvSpPr>
          <p:cNvPr id="99" name="Title 3"/>
          <p:cNvSpPr txBox="1">
            <a:spLocks/>
          </p:cNvSpPr>
          <p:nvPr/>
        </p:nvSpPr>
        <p:spPr>
          <a:xfrm>
            <a:off x="1246885" y="-153621"/>
            <a:ext cx="95511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Pilot Phase Planning and </a:t>
            </a:r>
            <a:r>
              <a:rPr lang="en-US" sz="3600" b="1" kern="0" dirty="0">
                <a:solidFill>
                  <a:srgbClr val="007BB9"/>
                </a:solidFill>
              </a:rPr>
              <a:t>D</a:t>
            </a:r>
            <a:r>
              <a:rPr lang="en-US" sz="3600" b="1" kern="0" dirty="0" smtClean="0">
                <a:solidFill>
                  <a:srgbClr val="007BB9"/>
                </a:solidFill>
              </a:rPr>
              <a:t>ata Collection</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2" name="Rectangle 1"/>
          <p:cNvSpPr/>
          <p:nvPr/>
        </p:nvSpPr>
        <p:spPr>
          <a:xfrm>
            <a:off x="164180" y="526716"/>
            <a:ext cx="11862816" cy="597856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txBody>
          <a:bodyPr wrap="square">
            <a:spAutoFit/>
          </a:bodyPr>
          <a:lstStyle/>
          <a:p>
            <a:pPr algn="ctr">
              <a:lnSpc>
                <a:spcPct val="150000"/>
              </a:lnSpc>
            </a:pPr>
            <a:r>
              <a:rPr lang="en-US" sz="1500" b="1" u="sng" dirty="0">
                <a:solidFill>
                  <a:srgbClr val="3A3F50"/>
                </a:solidFill>
                <a:latin typeface="Calibri" panose="020F0502020204030204" pitchFamily="34" charset="0"/>
                <a:ea typeface="Calibri" panose="020F0502020204030204" pitchFamily="34" charset="0"/>
                <a:cs typeface="Times New Roman" panose="02020603050405020304" pitchFamily="18" charset="0"/>
              </a:rPr>
              <a:t>PHASE I : SOLUTIONS SENSITIZATION </a:t>
            </a:r>
            <a:r>
              <a:rPr lang="en-US" sz="15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a:t>
            </a:r>
            <a:r>
              <a:rPr lang="en-US" sz="1500" b="1" dirty="0">
                <a:solidFill>
                  <a:srgbClr val="3A3F50"/>
                </a:solidFill>
                <a:latin typeface="Calibri" panose="020F0502020204030204" pitchFamily="34" charset="0"/>
                <a:ea typeface="Calibri" panose="020F0502020204030204" pitchFamily="34" charset="0"/>
                <a:cs typeface="Times New Roman" panose="02020603050405020304" pitchFamily="18" charset="0"/>
              </a:rPr>
              <a:t> </a:t>
            </a:r>
            <a:r>
              <a:rPr lang="en-US" sz="15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1</a:t>
            </a:r>
            <a:r>
              <a:rPr lang="en-US" sz="1500" b="1" baseline="300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st</a:t>
            </a:r>
            <a:r>
              <a:rPr lang="en-US" sz="15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May </a:t>
            </a:r>
            <a:r>
              <a:rPr lang="en-US" sz="15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2020 to 10</a:t>
            </a:r>
            <a:r>
              <a:rPr lang="en-US" sz="1500" b="1" baseline="30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th</a:t>
            </a:r>
            <a:r>
              <a:rPr lang="en-US" sz="15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sz="15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May </a:t>
            </a:r>
            <a:r>
              <a:rPr lang="en-US" sz="15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2020) </a:t>
            </a:r>
          </a:p>
          <a:p>
            <a:pPr marL="173038" indent="-173038" algn="just">
              <a:lnSpc>
                <a:spcPct val="150000"/>
              </a:lnSpc>
              <a:buFont typeface="+mj-lt"/>
              <a:buAutoNum type="arabicPeriod"/>
            </a:pPr>
            <a:r>
              <a:rPr lang="en-US" sz="1500" dirty="0">
                <a:solidFill>
                  <a:srgbClr val="3A3F50"/>
                </a:solidFill>
                <a:latin typeface="Calibri" panose="020F0502020204030204" pitchFamily="34" charset="0"/>
                <a:ea typeface="Calibri" panose="020F0502020204030204" pitchFamily="34" charset="0"/>
                <a:cs typeface="Times New Roman" panose="02020603050405020304" pitchFamily="18" charset="0"/>
              </a:rPr>
              <a:t>From process 1 of Account 1 of </a:t>
            </a:r>
            <a:r>
              <a:rPr lang="en-US" sz="1500" dirty="0" smtClean="0">
                <a:solidFill>
                  <a:srgbClr val="3A3F50"/>
                </a:solidFill>
                <a:latin typeface="Calibri" panose="020F0502020204030204" pitchFamily="34" charset="0"/>
                <a:ea typeface="Calibri" panose="020F0502020204030204" pitchFamily="34" charset="0"/>
                <a:cs typeface="Times New Roman" panose="02020603050405020304" pitchFamily="18" charset="0"/>
              </a:rPr>
              <a:t>Horizon </a:t>
            </a:r>
            <a:r>
              <a:rPr lang="en-US" sz="1500" dirty="0">
                <a:solidFill>
                  <a:srgbClr val="3A3F50"/>
                </a:solidFill>
                <a:latin typeface="Calibri" panose="020F0502020204030204" pitchFamily="34" charset="0"/>
                <a:ea typeface="Calibri" panose="020F0502020204030204" pitchFamily="34" charset="0"/>
                <a:cs typeface="Times New Roman" panose="02020603050405020304" pitchFamily="18" charset="0"/>
              </a:rPr>
              <a:t>Services, bottom 10% resources are planned to analyze based on historical data. Pilot project will be implemented upon bottom 10% performers from each experience tenure level.</a:t>
            </a:r>
          </a:p>
          <a:p>
            <a:pPr marL="173038" indent="-173038" algn="just">
              <a:lnSpc>
                <a:spcPct val="150000"/>
              </a:lnSpc>
              <a:buFont typeface="+mj-lt"/>
              <a:buAutoNum type="arabicPeriod"/>
            </a:pPr>
            <a:r>
              <a:rPr lang="en-US" sz="1500" dirty="0">
                <a:solidFill>
                  <a:srgbClr val="3A3F50"/>
                </a:solidFill>
                <a:latin typeface="Calibri" panose="020F0502020204030204" pitchFamily="34" charset="0"/>
                <a:ea typeface="Calibri" panose="020F0502020204030204" pitchFamily="34" charset="0"/>
                <a:cs typeface="Times New Roman" panose="02020603050405020304" pitchFamily="18" charset="0"/>
              </a:rPr>
              <a:t>Project problem will be discussed with them, important causes and probable solutions need to be communicated to them in a small session. Probable challenges to implement solutions will be discussed and 10 days timeline from </a:t>
            </a:r>
            <a:r>
              <a:rPr lang="en-US" sz="1500" dirty="0">
                <a:solidFill>
                  <a:srgbClr val="FF0000"/>
                </a:solidFill>
                <a:latin typeface="Calibri" panose="020F0502020204030204" pitchFamily="34" charset="0"/>
                <a:ea typeface="Calibri" panose="020F0502020204030204" pitchFamily="34" charset="0"/>
                <a:cs typeface="Times New Roman" panose="02020603050405020304" pitchFamily="18" charset="0"/>
              </a:rPr>
              <a:t>1</a:t>
            </a:r>
            <a:r>
              <a:rPr lang="en-US" sz="1500" baseline="30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st</a:t>
            </a:r>
            <a:r>
              <a:rPr lang="en-US" sz="1500" dirty="0">
                <a:solidFill>
                  <a:srgbClr val="FF0000"/>
                </a:solidFill>
                <a:latin typeface="Calibri" panose="020F0502020204030204" pitchFamily="34" charset="0"/>
                <a:ea typeface="Calibri" panose="020F0502020204030204" pitchFamily="34" charset="0"/>
                <a:cs typeface="Times New Roman" panose="02020603050405020304" pitchFamily="18" charset="0"/>
              </a:rPr>
              <a:t>May 2020 to 10</a:t>
            </a:r>
            <a:r>
              <a:rPr lang="en-US" sz="1500" baseline="30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th</a:t>
            </a:r>
            <a:r>
              <a:rPr lang="en-US" sz="15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May 2020</a:t>
            </a:r>
            <a:r>
              <a:rPr lang="en-US" sz="15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sz="1500" dirty="0">
                <a:solidFill>
                  <a:srgbClr val="3A3F50"/>
                </a:solidFill>
                <a:latin typeface="Calibri" panose="020F0502020204030204" pitchFamily="34" charset="0"/>
                <a:ea typeface="Calibri" panose="020F0502020204030204" pitchFamily="34" charset="0"/>
                <a:cs typeface="Times New Roman" panose="02020603050405020304" pitchFamily="18" charset="0"/>
              </a:rPr>
              <a:t>will be allocated for solutions sensitization.</a:t>
            </a:r>
          </a:p>
          <a:p>
            <a:pPr marL="173038" indent="-173038" algn="just">
              <a:lnSpc>
                <a:spcPct val="150000"/>
              </a:lnSpc>
              <a:buFont typeface="+mj-lt"/>
              <a:buAutoNum type="arabicPeriod"/>
            </a:pPr>
            <a:r>
              <a:rPr lang="en-US" sz="1500" dirty="0">
                <a:solidFill>
                  <a:srgbClr val="3A3F50"/>
                </a:solidFill>
                <a:latin typeface="Calibri" panose="020F0502020204030204" pitchFamily="34" charset="0"/>
                <a:ea typeface="Calibri" panose="020F0502020204030204" pitchFamily="34" charset="0"/>
                <a:cs typeface="Times New Roman" panose="02020603050405020304" pitchFamily="18" charset="0"/>
              </a:rPr>
              <a:t>Process TL will track the challenges to deploy solutions and best practices sharing on daily basis.</a:t>
            </a:r>
          </a:p>
          <a:p>
            <a:pPr marL="173038" indent="-173038" algn="just">
              <a:lnSpc>
                <a:spcPct val="150000"/>
              </a:lnSpc>
              <a:buFont typeface="+mj-lt"/>
              <a:buAutoNum type="arabicPeriod"/>
            </a:pPr>
            <a:r>
              <a:rPr lang="en-US" sz="1500" dirty="0">
                <a:solidFill>
                  <a:srgbClr val="3A3F50"/>
                </a:solidFill>
                <a:latin typeface="Calibri" panose="020F0502020204030204" pitchFamily="34" charset="0"/>
                <a:ea typeface="Calibri" panose="020F0502020204030204" pitchFamily="34" charset="0"/>
                <a:cs typeface="Times New Roman" panose="02020603050405020304" pitchFamily="18" charset="0"/>
              </a:rPr>
              <a:t>LSSGB project leader and AM will review solution implementation status on alternate days and ensure smooth implementation of solutions and will provide adequate support.</a:t>
            </a:r>
          </a:p>
          <a:p>
            <a:pPr marL="173038" indent="-173038" algn="ctr">
              <a:lnSpc>
                <a:spcPct val="150000"/>
              </a:lnSpc>
            </a:pPr>
            <a:r>
              <a:rPr lang="en-US" sz="1500" b="1" u="sng" dirty="0">
                <a:solidFill>
                  <a:srgbClr val="3A3F50"/>
                </a:solidFill>
                <a:latin typeface="Calibri" panose="020F0502020204030204" pitchFamily="34" charset="0"/>
                <a:ea typeface="Calibri" panose="020F0502020204030204" pitchFamily="34" charset="0"/>
                <a:cs typeface="Times New Roman" panose="02020603050405020304" pitchFamily="18" charset="0"/>
              </a:rPr>
              <a:t>PHASE II : ASSESSMENT OF SOLUTION STANDARDIZATION </a:t>
            </a:r>
            <a:r>
              <a:rPr lang="en-US" sz="1500" b="1" dirty="0">
                <a:solidFill>
                  <a:srgbClr val="3A3F50"/>
                </a:solidFill>
                <a:latin typeface="Calibri" panose="020F0502020204030204" pitchFamily="34" charset="0"/>
                <a:ea typeface="Calibri" panose="020F0502020204030204" pitchFamily="34" charset="0"/>
                <a:cs typeface="Times New Roman" panose="02020603050405020304" pitchFamily="18" charset="0"/>
              </a:rPr>
              <a:t>: </a:t>
            </a:r>
            <a:r>
              <a:rPr lang="en-US" sz="15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sz="15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11</a:t>
            </a:r>
            <a:r>
              <a:rPr lang="en-US" sz="1500" b="1" baseline="300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th</a:t>
            </a:r>
            <a:r>
              <a:rPr lang="en-US" sz="15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May 2020 </a:t>
            </a:r>
            <a:r>
              <a:rPr lang="en-US" sz="15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to 12</a:t>
            </a:r>
            <a:r>
              <a:rPr lang="en-US" sz="1500" b="1" baseline="30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th</a:t>
            </a:r>
            <a:r>
              <a:rPr lang="en-US" sz="15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sz="15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May 2020</a:t>
            </a:r>
            <a:r>
              <a:rPr lang="en-US" sz="15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a:t>
            </a:r>
          </a:p>
          <a:p>
            <a:pPr marL="173038" indent="-173038" algn="just">
              <a:lnSpc>
                <a:spcPct val="150000"/>
              </a:lnSpc>
            </a:pPr>
            <a:r>
              <a:rPr lang="en-US" sz="1500" dirty="0">
                <a:solidFill>
                  <a:srgbClr val="3A3F50"/>
                </a:solidFill>
                <a:latin typeface="Calibri" panose="020F0502020204030204" pitchFamily="34" charset="0"/>
                <a:ea typeface="Calibri" panose="020F0502020204030204" pitchFamily="34" charset="0"/>
                <a:cs typeface="Times New Roman" panose="02020603050405020304" pitchFamily="18" charset="0"/>
              </a:rPr>
              <a:t>1. On </a:t>
            </a:r>
            <a:r>
              <a:rPr lang="en-US" sz="1500" dirty="0">
                <a:solidFill>
                  <a:srgbClr val="FF0000"/>
                </a:solidFill>
                <a:latin typeface="Calibri" panose="020F0502020204030204" pitchFamily="34" charset="0"/>
                <a:ea typeface="Calibri" panose="020F0502020204030204" pitchFamily="34" charset="0"/>
                <a:cs typeface="Times New Roman" panose="02020603050405020304" pitchFamily="18" charset="0"/>
              </a:rPr>
              <a:t>11</a:t>
            </a:r>
            <a:r>
              <a:rPr lang="en-US" sz="1500" baseline="30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th</a:t>
            </a:r>
            <a:r>
              <a:rPr lang="en-US" sz="15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sz="15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May </a:t>
            </a:r>
            <a:r>
              <a:rPr lang="en-US" sz="1500" dirty="0">
                <a:solidFill>
                  <a:srgbClr val="FF0000"/>
                </a:solidFill>
                <a:latin typeface="Calibri" panose="020F0502020204030204" pitchFamily="34" charset="0"/>
                <a:ea typeface="Calibri" panose="020F0502020204030204" pitchFamily="34" charset="0"/>
                <a:cs typeface="Times New Roman" panose="02020603050405020304" pitchFamily="18" charset="0"/>
              </a:rPr>
              <a:t>2020</a:t>
            </a:r>
            <a:r>
              <a:rPr lang="en-US" sz="1500" dirty="0">
                <a:solidFill>
                  <a:srgbClr val="3A3F50"/>
                </a:solidFill>
                <a:latin typeface="Calibri" panose="020F0502020204030204" pitchFamily="34" charset="0"/>
                <a:ea typeface="Calibri" panose="020F0502020204030204" pitchFamily="34" charset="0"/>
                <a:cs typeface="Times New Roman" panose="02020603050405020304" pitchFamily="18" charset="0"/>
              </a:rPr>
              <a:t>, a small test will be conducted among pilot participants to assess their understanding of new changes or solutions. If test will assure that &gt; 90% participants’ scores are satisfactory, then we will confirm that solution standardization is accomplished. Update will be communicated to authorities/process owner.</a:t>
            </a:r>
          </a:p>
          <a:p>
            <a:pPr marL="173038" indent="-173038" algn="ctr">
              <a:lnSpc>
                <a:spcPct val="150000"/>
              </a:lnSpc>
            </a:pPr>
            <a:r>
              <a:rPr lang="en-US" sz="1500" b="1" u="sng" dirty="0">
                <a:solidFill>
                  <a:srgbClr val="3A3F50"/>
                </a:solidFill>
                <a:latin typeface="Calibri" panose="020F0502020204030204" pitchFamily="34" charset="0"/>
                <a:ea typeface="Calibri" panose="020F0502020204030204" pitchFamily="34" charset="0"/>
                <a:cs typeface="Times New Roman" panose="02020603050405020304" pitchFamily="18" charset="0"/>
              </a:rPr>
              <a:t>PHASE III : IMPROVE PHASE DATA COLLECTION AND IMPROVEMENT VALIDATION : (</a:t>
            </a:r>
            <a:r>
              <a:rPr lang="en-US" sz="15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17</a:t>
            </a:r>
            <a:r>
              <a:rPr lang="en-US" sz="1500" b="1" baseline="300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th</a:t>
            </a:r>
            <a:r>
              <a:rPr lang="en-US" sz="15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May, </a:t>
            </a:r>
            <a:r>
              <a:rPr lang="en-US" sz="15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2020 </a:t>
            </a:r>
            <a:r>
              <a:rPr lang="en-US" sz="15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until 30</a:t>
            </a:r>
            <a:r>
              <a:rPr lang="en-US" sz="1500" b="1" baseline="300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th</a:t>
            </a:r>
            <a:r>
              <a:rPr lang="en-US" sz="15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June </a:t>
            </a:r>
            <a:r>
              <a:rPr lang="en-US" sz="15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2020 )</a:t>
            </a:r>
            <a:endParaRPr lang="en-US" sz="1500" b="1" u="sng" dirty="0">
              <a:solidFill>
                <a:srgbClr val="3A3F50"/>
              </a:solidFill>
              <a:latin typeface="Calibri" panose="020F0502020204030204" pitchFamily="34" charset="0"/>
              <a:ea typeface="Calibri" panose="020F0502020204030204" pitchFamily="34" charset="0"/>
              <a:cs typeface="Times New Roman" panose="02020603050405020304" pitchFamily="18" charset="0"/>
            </a:endParaRPr>
          </a:p>
          <a:p>
            <a:pPr marL="173038" indent="-173038" algn="just">
              <a:lnSpc>
                <a:spcPct val="150000"/>
              </a:lnSpc>
              <a:spcAft>
                <a:spcPts val="800"/>
              </a:spcAft>
              <a:buFont typeface="+mj-lt"/>
              <a:buAutoNum type="arabicPeriod"/>
            </a:pPr>
            <a:r>
              <a:rPr lang="en-US" sz="1500" dirty="0">
                <a:solidFill>
                  <a:srgbClr val="3A3F50"/>
                </a:solidFill>
                <a:latin typeface="Calibri" panose="020F0502020204030204" pitchFamily="34" charset="0"/>
                <a:ea typeface="Calibri" panose="020F0502020204030204" pitchFamily="34" charset="0"/>
                <a:cs typeface="Times New Roman" panose="02020603050405020304" pitchFamily="18" charset="0"/>
              </a:rPr>
              <a:t>Improve phase data collection will commence from Monday, </a:t>
            </a:r>
            <a:r>
              <a:rPr lang="en-US" sz="1500" dirty="0">
                <a:solidFill>
                  <a:srgbClr val="FF0000"/>
                </a:solidFill>
                <a:latin typeface="Calibri" panose="020F0502020204030204" pitchFamily="34" charset="0"/>
                <a:ea typeface="Calibri" panose="020F0502020204030204" pitchFamily="34" charset="0"/>
                <a:cs typeface="Times New Roman" panose="02020603050405020304" pitchFamily="18" charset="0"/>
              </a:rPr>
              <a:t>17</a:t>
            </a:r>
            <a:r>
              <a:rPr lang="en-US" sz="1500" baseline="30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th</a:t>
            </a:r>
            <a:r>
              <a:rPr lang="en-US" sz="15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May, 2020 until 30</a:t>
            </a:r>
            <a:r>
              <a:rPr lang="en-US" sz="1500" baseline="30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th</a:t>
            </a:r>
            <a:r>
              <a:rPr lang="en-US" sz="15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June 2020 </a:t>
            </a:r>
            <a:r>
              <a:rPr lang="en-US" sz="15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a:t>
            </a:r>
            <a:r>
              <a:rPr lang="en-US" sz="1500" dirty="0" smtClean="0">
                <a:solidFill>
                  <a:srgbClr val="3A3F50"/>
                </a:solidFill>
                <a:latin typeface="Calibri" panose="020F0502020204030204" pitchFamily="34" charset="0"/>
                <a:ea typeface="Calibri" panose="020F0502020204030204" pitchFamily="34" charset="0"/>
                <a:cs typeface="Times New Roman" panose="02020603050405020304" pitchFamily="18" charset="0"/>
              </a:rPr>
              <a:t> </a:t>
            </a:r>
            <a:r>
              <a:rPr lang="en-US" sz="1500" dirty="0">
                <a:solidFill>
                  <a:srgbClr val="3A3F50"/>
                </a:solidFill>
                <a:latin typeface="Calibri" panose="020F0502020204030204" pitchFamily="34" charset="0"/>
                <a:ea typeface="Calibri" panose="020F0502020204030204" pitchFamily="34" charset="0"/>
                <a:cs typeface="Times New Roman" panose="02020603050405020304" pitchFamily="18" charset="0"/>
              </a:rPr>
              <a:t>If Improvement will be achieved, it will be validated based on adequate statistical tests and capability analysis. Results will be shared with authorities and improvement will be assessed monetarily.  </a:t>
            </a:r>
          </a:p>
        </p:txBody>
      </p:sp>
    </p:spTree>
    <p:extLst>
      <p:ext uri="{BB962C8B-B14F-4D97-AF65-F5344CB8AC3E}">
        <p14:creationId xmlns:p14="http://schemas.microsoft.com/office/powerpoint/2010/main" val="377037822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88</a:t>
            </a:fld>
            <a:endParaRPr>
              <a:solidFill>
                <a:srgbClr val="FFFFFF"/>
              </a:solidFill>
            </a:endParaRPr>
          </a:p>
        </p:txBody>
      </p:sp>
      <p:sp>
        <p:nvSpPr>
          <p:cNvPr id="99" name="Title 3"/>
          <p:cNvSpPr txBox="1">
            <a:spLocks/>
          </p:cNvSpPr>
          <p:nvPr/>
        </p:nvSpPr>
        <p:spPr>
          <a:xfrm>
            <a:off x="1260332" y="0"/>
            <a:ext cx="95511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Improve Phase: Data Collection</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pic>
        <p:nvPicPr>
          <p:cNvPr id="2" name="Picture 1"/>
          <p:cNvPicPr>
            <a:picLocks noChangeAspect="1"/>
          </p:cNvPicPr>
          <p:nvPr/>
        </p:nvPicPr>
        <p:blipFill rotWithShape="1">
          <a:blip r:embed="rId5"/>
          <a:srcRect l="687"/>
          <a:stretch/>
        </p:blipFill>
        <p:spPr>
          <a:xfrm>
            <a:off x="531342" y="924176"/>
            <a:ext cx="8859794" cy="5314950"/>
          </a:xfrm>
          <a:prstGeom prst="rect">
            <a:avLst/>
          </a:prstGeom>
          <a:ln>
            <a:noFill/>
          </a:ln>
          <a:effectLst>
            <a:outerShdw blurRad="292100" dist="139700" dir="2700000" algn="tl" rotWithShape="0">
              <a:srgbClr val="333333">
                <a:alpha val="65000"/>
              </a:srgbClr>
            </a:outerShdw>
          </a:effectLst>
        </p:spPr>
      </p:pic>
      <p:graphicFrame>
        <p:nvGraphicFramePr>
          <p:cNvPr id="3" name="Object 2"/>
          <p:cNvGraphicFramePr>
            <a:graphicFrameLocks noChangeAspect="1"/>
          </p:cNvGraphicFramePr>
          <p:nvPr>
            <p:extLst>
              <p:ext uri="{D42A27DB-BD31-4B8C-83A1-F6EECF244321}">
                <p14:modId xmlns:p14="http://schemas.microsoft.com/office/powerpoint/2010/main" val="3317155167"/>
              </p:ext>
            </p:extLst>
          </p:nvPr>
        </p:nvGraphicFramePr>
        <p:xfrm>
          <a:off x="10354234" y="1026803"/>
          <a:ext cx="914400" cy="875442"/>
        </p:xfrm>
        <a:graphic>
          <a:graphicData uri="http://schemas.openxmlformats.org/presentationml/2006/ole">
            <mc:AlternateContent xmlns:mc="http://schemas.openxmlformats.org/markup-compatibility/2006">
              <mc:Choice xmlns:v="urn:schemas-microsoft-com:vml" Requires="v">
                <p:oleObj spid="_x0000_s9363" name="Worksheet" showAsIcon="1" r:id="rId6" imgW="914400" imgH="771480" progId="Excel.Sheet.12">
                  <p:embed/>
                </p:oleObj>
              </mc:Choice>
              <mc:Fallback>
                <p:oleObj name="Worksheet" showAsIcon="1" r:id="rId6" imgW="914400" imgH="771480" progId="Excel.Sheet.12">
                  <p:embed/>
                  <p:pic>
                    <p:nvPicPr>
                      <p:cNvPr id="0" name=""/>
                      <p:cNvPicPr/>
                      <p:nvPr/>
                    </p:nvPicPr>
                    <p:blipFill>
                      <a:blip r:embed="rId7"/>
                      <a:stretch>
                        <a:fillRect/>
                      </a:stretch>
                    </p:blipFill>
                    <p:spPr>
                      <a:xfrm>
                        <a:off x="10354234" y="1026803"/>
                        <a:ext cx="914400" cy="875442"/>
                      </a:xfrm>
                      <a:prstGeom prst="rect">
                        <a:avLst/>
                      </a:prstGeom>
                    </p:spPr>
                  </p:pic>
                </p:oleObj>
              </mc:Fallback>
            </mc:AlternateContent>
          </a:graphicData>
        </a:graphic>
      </p:graphicFrame>
    </p:spTree>
    <p:extLst>
      <p:ext uri="{BB962C8B-B14F-4D97-AF65-F5344CB8AC3E}">
        <p14:creationId xmlns:p14="http://schemas.microsoft.com/office/powerpoint/2010/main" val="203530408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
          <p:cNvSpPr txBox="1">
            <a:spLocks noChangeArrowheads="1"/>
          </p:cNvSpPr>
          <p:nvPr/>
        </p:nvSpPr>
        <p:spPr bwMode="auto">
          <a:xfrm>
            <a:off x="565169" y="1958618"/>
            <a:ext cx="11042505" cy="784830"/>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just" fontAlgn="base">
              <a:spcBef>
                <a:spcPct val="50000"/>
              </a:spcBef>
              <a:spcAft>
                <a:spcPct val="0"/>
              </a:spcAft>
              <a:defRPr/>
            </a:pPr>
            <a:endParaRPr lang="en-US" b="1" kern="0" dirty="0">
              <a:solidFill>
                <a:prstClr val="black"/>
              </a:solidFill>
            </a:endParaRPr>
          </a:p>
          <a:p>
            <a:pPr algn="just" fontAlgn="base">
              <a:spcBef>
                <a:spcPct val="50000"/>
              </a:spcBef>
              <a:spcAft>
                <a:spcPct val="0"/>
              </a:spcAft>
              <a:defRPr/>
            </a:pPr>
            <a:r>
              <a:rPr lang="en-US" b="1" kern="0" dirty="0" smtClean="0">
                <a:solidFill>
                  <a:prstClr val="black"/>
                </a:solidFill>
              </a:rPr>
              <a:t>To check whether improvement is accomplished in improve phase.</a:t>
            </a:r>
            <a:endParaRPr lang="en-US" b="1" kern="0" dirty="0">
              <a:solidFill>
                <a:prstClr val="black"/>
              </a:solidFill>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89</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90639" y="-2279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 2 Proportion Test</a:t>
            </a:r>
            <a:endParaRPr lang="en-US" sz="3600" b="1" kern="0" dirty="0">
              <a:solidFill>
                <a:srgbClr val="007BB9"/>
              </a:solidFill>
            </a:endParaRPr>
          </a:p>
        </p:txBody>
      </p:sp>
      <p:sp>
        <p:nvSpPr>
          <p:cNvPr id="10" name="Text Box 8"/>
          <p:cNvSpPr txBox="1">
            <a:spLocks noChangeArrowheads="1"/>
          </p:cNvSpPr>
          <p:nvPr/>
        </p:nvSpPr>
        <p:spPr bwMode="auto">
          <a:xfrm>
            <a:off x="479888" y="2836365"/>
            <a:ext cx="4998661"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srgbClr val="007BB9"/>
                </a:solidFill>
              </a:rPr>
              <a:t>Hypothesis</a:t>
            </a:r>
          </a:p>
        </p:txBody>
      </p:sp>
      <p:sp>
        <p:nvSpPr>
          <p:cNvPr id="13" name="Text Box 9"/>
          <p:cNvSpPr txBox="1">
            <a:spLocks noChangeArrowheads="1"/>
          </p:cNvSpPr>
          <p:nvPr/>
        </p:nvSpPr>
        <p:spPr bwMode="auto">
          <a:xfrm>
            <a:off x="640811" y="3709463"/>
            <a:ext cx="10891222" cy="2431435"/>
          </a:xfrm>
          <a:prstGeom prst="rect">
            <a:avLst/>
          </a:prstGeom>
          <a:solidFill>
            <a:schemeClr val="bg2">
              <a:lumMod val="40000"/>
              <a:lumOff val="60000"/>
            </a:schemeClr>
          </a:solidFill>
          <a:ln w="9525">
            <a:solidFill>
              <a:schemeClr val="tx1"/>
            </a:solidFill>
            <a:miter lim="800000"/>
            <a:headEnd/>
            <a:tailEnd/>
          </a:ln>
        </p:spPr>
        <p:txBody>
          <a:bodyPr wrap="square">
            <a:spAutoFit/>
          </a:bodyPr>
          <a:lstStyle/>
          <a:p>
            <a:pPr marL="406400" indent="-406400">
              <a:lnSpc>
                <a:spcPct val="80000"/>
              </a:lnSpc>
              <a:spcBef>
                <a:spcPct val="50000"/>
              </a:spcBef>
            </a:pPr>
            <a:endParaRPr lang="en-US" sz="2000" b="1" i="1" dirty="0" smtClean="0">
              <a:solidFill>
                <a:srgbClr val="3A3F50"/>
              </a:solidFill>
            </a:endParaRPr>
          </a:p>
          <a:p>
            <a:pPr marL="406400" indent="-406400">
              <a:lnSpc>
                <a:spcPct val="80000"/>
              </a:lnSpc>
              <a:spcBef>
                <a:spcPct val="50000"/>
              </a:spcBef>
            </a:pPr>
            <a:r>
              <a:rPr lang="en-US" sz="2000" b="1" i="1" dirty="0" smtClean="0">
                <a:solidFill>
                  <a:srgbClr val="3A3F50"/>
                </a:solidFill>
              </a:rPr>
              <a:t>H</a:t>
            </a:r>
            <a:r>
              <a:rPr lang="en-US" sz="2000" b="1" i="1" baseline="-25000" dirty="0" smtClean="0">
                <a:solidFill>
                  <a:srgbClr val="3A3F50"/>
                </a:solidFill>
              </a:rPr>
              <a:t>o </a:t>
            </a:r>
            <a:r>
              <a:rPr lang="en-US" sz="2000" b="1" i="1" dirty="0" smtClean="0">
                <a:solidFill>
                  <a:srgbClr val="3A3F50"/>
                </a:solidFill>
              </a:rPr>
              <a:t>: The proportion of meeting CSAT Score is same  in improve phase and in measure phase. </a:t>
            </a:r>
          </a:p>
          <a:p>
            <a:pPr marL="406400" indent="-406400">
              <a:lnSpc>
                <a:spcPct val="80000"/>
              </a:lnSpc>
              <a:spcBef>
                <a:spcPct val="50000"/>
              </a:spcBef>
            </a:pPr>
            <a:r>
              <a:rPr lang="en-US" sz="2000" b="1" i="1" dirty="0" smtClean="0">
                <a:solidFill>
                  <a:srgbClr val="3A3F50"/>
                </a:solidFill>
              </a:rPr>
              <a:t>Ha: The proportion of meeting CSAT Score in improve phase is more than  in measure phase.</a:t>
            </a:r>
            <a:r>
              <a:rPr lang="en-US" sz="2000" b="1" i="1" dirty="0">
                <a:solidFill>
                  <a:srgbClr val="3A3F50"/>
                </a:solidFill>
              </a:rPr>
              <a:t>		          </a:t>
            </a:r>
          </a:p>
          <a:p>
            <a:pPr marL="406400" indent="-406400">
              <a:lnSpc>
                <a:spcPct val="80000"/>
              </a:lnSpc>
              <a:spcBef>
                <a:spcPct val="50000"/>
              </a:spcBef>
            </a:pPr>
            <a:endParaRPr lang="en-US" sz="2000" b="1" i="1" dirty="0">
              <a:solidFill>
                <a:srgbClr val="3A3F50"/>
              </a:solidFill>
            </a:endParaRPr>
          </a:p>
          <a:p>
            <a:pPr marL="406400" indent="-406400">
              <a:lnSpc>
                <a:spcPct val="80000"/>
              </a:lnSpc>
              <a:spcBef>
                <a:spcPct val="50000"/>
              </a:spcBef>
            </a:pPr>
            <a:endParaRPr lang="en-US" sz="2000" b="1" i="1" dirty="0">
              <a:solidFill>
                <a:srgbClr val="3A3F50"/>
              </a:solidFill>
            </a:endParaRPr>
          </a:p>
        </p:txBody>
      </p:sp>
      <p:sp>
        <p:nvSpPr>
          <p:cNvPr id="16" name="Text Box 8"/>
          <p:cNvSpPr txBox="1">
            <a:spLocks noChangeArrowheads="1"/>
          </p:cNvSpPr>
          <p:nvPr/>
        </p:nvSpPr>
        <p:spPr bwMode="auto">
          <a:xfrm>
            <a:off x="479888" y="1039244"/>
            <a:ext cx="11042505"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srgbClr val="007BB9"/>
                </a:solidFill>
              </a:rPr>
              <a:t>Purpose:</a:t>
            </a:r>
            <a:endParaRPr lang="en-US" sz="2000" b="1" i="1" dirty="0">
              <a:solidFill>
                <a:prstClr val="black"/>
              </a:solidFill>
            </a:endParaRPr>
          </a:p>
        </p:txBody>
      </p:sp>
    </p:spTree>
    <p:extLst>
      <p:ext uri="{BB962C8B-B14F-4D97-AF65-F5344CB8AC3E}">
        <p14:creationId xmlns:p14="http://schemas.microsoft.com/office/powerpoint/2010/main" val="10797152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sz="1600" b="0" i="0" u="none" strike="noStrike" kern="1200" cap="none" spc="0" normalizeH="0" baseline="0" noProof="0" dirty="0">
              <a:ln>
                <a:noFill/>
              </a:ln>
              <a:solidFill>
                <a:srgbClr val="FFFFFF"/>
              </a:solidFill>
              <a:effectLst/>
              <a:uLnTx/>
              <a:uFillTx/>
              <a:latin typeface="Barlow Light"/>
              <a:sym typeface="Barlow Light"/>
            </a:endParaRPr>
          </a:p>
        </p:txBody>
      </p:sp>
      <p:sp>
        <p:nvSpPr>
          <p:cNvPr id="103" name="TextBox 102">
            <a:extLst>
              <a:ext uri="{FF2B5EF4-FFF2-40B4-BE49-F238E27FC236}">
                <a16:creationId xmlns="" xmlns:a16="http://schemas.microsoft.com/office/drawing/2014/main" id="{04792BAE-1DC5-45AE-9E3C-F30187321632}"/>
              </a:ext>
            </a:extLst>
          </p:cNvPr>
          <p:cNvSpPr txBox="1"/>
          <p:nvPr/>
        </p:nvSpPr>
        <p:spPr>
          <a:xfrm>
            <a:off x="2814246" y="6662989"/>
            <a:ext cx="778412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rPr>
              <a:t>Proprietary and Highly Confidential. 2020 Pursullence Global Business Solutions. All Rights Reserved</a:t>
            </a:r>
          </a:p>
        </p:txBody>
      </p:sp>
      <p:sp>
        <p:nvSpPr>
          <p:cNvPr id="13" name="TextBox 12"/>
          <p:cNvSpPr txBox="1"/>
          <p:nvPr/>
        </p:nvSpPr>
        <p:spPr>
          <a:xfrm>
            <a:off x="319314" y="227560"/>
            <a:ext cx="1905000" cy="369332"/>
          </a:xfrm>
          <a:prstGeom prst="rect">
            <a:avLst/>
          </a:prstGeom>
          <a:noFill/>
        </p:spPr>
        <p:txBody>
          <a:bodyPr wrap="square" rtlCol="0">
            <a:spAutoFit/>
          </a:bodyPr>
          <a:lstStyle/>
          <a:p>
            <a:r>
              <a:rPr lang="en-US" b="1" dirty="0" smtClean="0"/>
              <a:t>Business Case</a:t>
            </a:r>
            <a:endParaRPr lang="en-US" b="1" dirty="0"/>
          </a:p>
        </p:txBody>
      </p:sp>
      <p:grpSp>
        <p:nvGrpSpPr>
          <p:cNvPr id="14" name="Group 13"/>
          <p:cNvGrpSpPr/>
          <p:nvPr/>
        </p:nvGrpSpPr>
        <p:grpSpPr>
          <a:xfrm>
            <a:off x="243212" y="4369625"/>
            <a:ext cx="5471689" cy="923330"/>
            <a:chOff x="319469" y="3070119"/>
            <a:chExt cx="4307301" cy="923330"/>
          </a:xfrm>
        </p:grpSpPr>
        <p:sp>
          <p:nvSpPr>
            <p:cNvPr id="15" name="TextBox 14"/>
            <p:cNvSpPr txBox="1"/>
            <p:nvPr/>
          </p:nvSpPr>
          <p:spPr>
            <a:xfrm>
              <a:off x="330739" y="3340865"/>
              <a:ext cx="4296031" cy="338554"/>
            </a:xfrm>
            <a:prstGeom prst="rect">
              <a:avLst/>
            </a:prstGeom>
            <a:noFill/>
          </p:spPr>
          <p:txBody>
            <a:bodyPr wrap="square" rtlCol="0">
              <a:spAutoFit/>
            </a:bodyPr>
            <a:lstStyle/>
            <a:p>
              <a:endParaRPr lang="en-US" sz="1600" dirty="0"/>
            </a:p>
          </p:txBody>
        </p:sp>
        <p:sp>
          <p:nvSpPr>
            <p:cNvPr id="17" name="TextBox 16"/>
            <p:cNvSpPr txBox="1"/>
            <p:nvPr/>
          </p:nvSpPr>
          <p:spPr>
            <a:xfrm>
              <a:off x="319469" y="3070119"/>
              <a:ext cx="4307301" cy="923330"/>
            </a:xfrm>
            <a:prstGeom prst="rect">
              <a:avLst/>
            </a:prstGeom>
            <a:noFill/>
          </p:spPr>
          <p:txBody>
            <a:bodyPr wrap="square" rtlCol="0">
              <a:spAutoFit/>
            </a:bodyPr>
            <a:lstStyle/>
            <a:p>
              <a:r>
                <a:rPr lang="en-US" b="1" dirty="0" smtClean="0"/>
                <a:t>Problem Statement- </a:t>
              </a:r>
              <a:r>
                <a:rPr lang="en-US" dirty="0" smtClean="0"/>
                <a:t>Out of 4550 observations of historical data 2658 have not met the CSAT score that is 58% of days which is severe.  </a:t>
              </a:r>
              <a:endParaRPr lang="en-US" dirty="0"/>
            </a:p>
          </p:txBody>
        </p:sp>
      </p:grpSp>
      <p:grpSp>
        <p:nvGrpSpPr>
          <p:cNvPr id="18" name="Group 17"/>
          <p:cNvGrpSpPr/>
          <p:nvPr/>
        </p:nvGrpSpPr>
        <p:grpSpPr>
          <a:xfrm>
            <a:off x="174630" y="5765158"/>
            <a:ext cx="5638800" cy="859139"/>
            <a:chOff x="304800" y="3418943"/>
            <a:chExt cx="5638800" cy="859139"/>
          </a:xfrm>
        </p:grpSpPr>
        <p:sp>
          <p:nvSpPr>
            <p:cNvPr id="19" name="TextBox 18"/>
            <p:cNvSpPr txBox="1"/>
            <p:nvPr/>
          </p:nvSpPr>
          <p:spPr>
            <a:xfrm>
              <a:off x="304800" y="3939528"/>
              <a:ext cx="5638800" cy="338554"/>
            </a:xfrm>
            <a:prstGeom prst="rect">
              <a:avLst/>
            </a:prstGeom>
            <a:noFill/>
          </p:spPr>
          <p:txBody>
            <a:bodyPr wrap="square" rtlCol="0">
              <a:spAutoFit/>
            </a:bodyPr>
            <a:lstStyle/>
            <a:p>
              <a:endParaRPr lang="en-US" sz="1600" dirty="0"/>
            </a:p>
          </p:txBody>
        </p:sp>
        <p:sp>
          <p:nvSpPr>
            <p:cNvPr id="20" name="TextBox 19"/>
            <p:cNvSpPr txBox="1"/>
            <p:nvPr/>
          </p:nvSpPr>
          <p:spPr>
            <a:xfrm>
              <a:off x="354674" y="3418943"/>
              <a:ext cx="5588925" cy="646331"/>
            </a:xfrm>
            <a:prstGeom prst="rect">
              <a:avLst/>
            </a:prstGeom>
            <a:noFill/>
          </p:spPr>
          <p:txBody>
            <a:bodyPr wrap="square" rtlCol="0">
              <a:spAutoFit/>
            </a:bodyPr>
            <a:lstStyle/>
            <a:p>
              <a:r>
                <a:rPr lang="en-US" b="1" dirty="0" smtClean="0"/>
                <a:t>Goal Statement- </a:t>
              </a:r>
              <a:r>
                <a:rPr lang="en-US" dirty="0" smtClean="0"/>
                <a:t>To improve CSAT score from </a:t>
              </a:r>
              <a:r>
                <a:rPr lang="en-US" dirty="0" err="1" smtClean="0"/>
                <a:t>xxxx</a:t>
              </a:r>
              <a:r>
                <a:rPr lang="en-US" dirty="0" smtClean="0"/>
                <a:t> to </a:t>
              </a:r>
              <a:r>
                <a:rPr lang="en-US" dirty="0" err="1" smtClean="0"/>
                <a:t>yyyy</a:t>
              </a:r>
              <a:r>
                <a:rPr lang="en-US" dirty="0" smtClean="0"/>
                <a:t> till </a:t>
              </a:r>
              <a:r>
                <a:rPr lang="en-US" dirty="0" err="1" smtClean="0"/>
                <a:t>june</a:t>
              </a:r>
              <a:r>
                <a:rPr lang="en-US" dirty="0" smtClean="0"/>
                <a:t>  20</a:t>
              </a:r>
              <a:endParaRPr lang="en-US" dirty="0"/>
            </a:p>
          </p:txBody>
        </p:sp>
      </p:grpSp>
      <p:sp>
        <p:nvSpPr>
          <p:cNvPr id="24" name="TextBox 23"/>
          <p:cNvSpPr txBox="1"/>
          <p:nvPr/>
        </p:nvSpPr>
        <p:spPr>
          <a:xfrm>
            <a:off x="6411072" y="106551"/>
            <a:ext cx="5523300" cy="1600438"/>
          </a:xfrm>
          <a:prstGeom prst="rect">
            <a:avLst/>
          </a:prstGeom>
          <a:noFill/>
        </p:spPr>
        <p:txBody>
          <a:bodyPr wrap="square" rtlCol="0">
            <a:spAutoFit/>
          </a:bodyPr>
          <a:lstStyle/>
          <a:p>
            <a:r>
              <a:rPr lang="en-US" sz="1600" dirty="0" smtClean="0"/>
              <a:t>Project Scope:</a:t>
            </a:r>
          </a:p>
          <a:p>
            <a:r>
              <a:rPr lang="en-US" sz="1600" dirty="0" smtClean="0"/>
              <a:t>In- scope : This project is conducted for process     1.</a:t>
            </a:r>
          </a:p>
          <a:p>
            <a:r>
              <a:rPr lang="en-US" sz="1600" dirty="0" smtClean="0"/>
              <a:t>Out-scope: Although it runs in location of Bangalore and Chennai ,but this project will be applicable only for process 1 of </a:t>
            </a:r>
            <a:r>
              <a:rPr lang="en-US" sz="1600" dirty="0" err="1" smtClean="0"/>
              <a:t>pune</a:t>
            </a:r>
            <a:r>
              <a:rPr lang="en-US" sz="1600" dirty="0" smtClean="0"/>
              <a:t> location. </a:t>
            </a:r>
          </a:p>
          <a:p>
            <a:endParaRPr lang="en-US" b="1" dirty="0" smtClean="0"/>
          </a:p>
        </p:txBody>
      </p:sp>
      <p:sp>
        <p:nvSpPr>
          <p:cNvPr id="26" name="TextBox 25"/>
          <p:cNvSpPr txBox="1"/>
          <p:nvPr/>
        </p:nvSpPr>
        <p:spPr>
          <a:xfrm>
            <a:off x="286851" y="816523"/>
            <a:ext cx="5624286" cy="338554"/>
          </a:xfrm>
          <a:prstGeom prst="rect">
            <a:avLst/>
          </a:prstGeom>
          <a:noFill/>
        </p:spPr>
        <p:txBody>
          <a:bodyPr wrap="square" rtlCol="0">
            <a:spAutoFit/>
          </a:bodyPr>
          <a:lstStyle/>
          <a:p>
            <a:endParaRPr lang="en-US" sz="1600" dirty="0"/>
          </a:p>
        </p:txBody>
      </p:sp>
      <p:sp>
        <p:nvSpPr>
          <p:cNvPr id="27" name="Rectangle 26"/>
          <p:cNvSpPr/>
          <p:nvPr/>
        </p:nvSpPr>
        <p:spPr>
          <a:xfrm>
            <a:off x="0" y="76201"/>
            <a:ext cx="5958114" cy="66089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6016170" y="76201"/>
            <a:ext cx="6175829" cy="66089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p:cNvGrpSpPr/>
          <p:nvPr/>
        </p:nvGrpSpPr>
        <p:grpSpPr>
          <a:xfrm>
            <a:off x="6447972" y="1577228"/>
            <a:ext cx="5486400" cy="954107"/>
            <a:chOff x="319314" y="2657891"/>
            <a:chExt cx="5486400" cy="954107"/>
          </a:xfrm>
        </p:grpSpPr>
        <p:sp>
          <p:nvSpPr>
            <p:cNvPr id="30" name="TextBox 29"/>
            <p:cNvSpPr txBox="1"/>
            <p:nvPr/>
          </p:nvSpPr>
          <p:spPr>
            <a:xfrm>
              <a:off x="319314" y="3027223"/>
              <a:ext cx="5486400" cy="584775"/>
            </a:xfrm>
            <a:prstGeom prst="rect">
              <a:avLst/>
            </a:prstGeom>
            <a:noFill/>
          </p:spPr>
          <p:txBody>
            <a:bodyPr wrap="square" rtlCol="0">
              <a:spAutoFit/>
            </a:bodyPr>
            <a:lstStyle/>
            <a:p>
              <a:pPr marL="342900" indent="-342900">
                <a:buFont typeface="+mj-lt"/>
                <a:buAutoNum type="arabicPeriod"/>
              </a:pPr>
              <a:r>
                <a:rPr lang="en-US" sz="1600" dirty="0" smtClean="0"/>
                <a:t>In money</a:t>
              </a:r>
            </a:p>
            <a:p>
              <a:pPr marL="342900" indent="-342900">
                <a:buFont typeface="+mj-lt"/>
                <a:buAutoNum type="arabicPeriod"/>
              </a:pPr>
              <a:r>
                <a:rPr lang="en-US" sz="1600" dirty="0" smtClean="0"/>
                <a:t>Client retention rate will increase with CSAT</a:t>
              </a:r>
              <a:endParaRPr lang="en-US" sz="1600" dirty="0"/>
            </a:p>
          </p:txBody>
        </p:sp>
        <p:sp>
          <p:nvSpPr>
            <p:cNvPr id="31" name="TextBox 30"/>
            <p:cNvSpPr txBox="1"/>
            <p:nvPr/>
          </p:nvSpPr>
          <p:spPr>
            <a:xfrm>
              <a:off x="319314" y="2657891"/>
              <a:ext cx="2362200" cy="369332"/>
            </a:xfrm>
            <a:prstGeom prst="rect">
              <a:avLst/>
            </a:prstGeom>
            <a:noFill/>
          </p:spPr>
          <p:txBody>
            <a:bodyPr wrap="square" rtlCol="0">
              <a:spAutoFit/>
            </a:bodyPr>
            <a:lstStyle/>
            <a:p>
              <a:r>
                <a:rPr lang="en-US" b="1" dirty="0" smtClean="0"/>
                <a:t>QNS</a:t>
              </a:r>
              <a:endParaRPr lang="en-US" b="1" dirty="0"/>
            </a:p>
          </p:txBody>
        </p:sp>
      </p:grpSp>
      <p:sp>
        <p:nvSpPr>
          <p:cNvPr id="33" name="TextBox 32"/>
          <p:cNvSpPr txBox="1"/>
          <p:nvPr/>
        </p:nvSpPr>
        <p:spPr>
          <a:xfrm>
            <a:off x="6422571" y="2586103"/>
            <a:ext cx="2362200" cy="369332"/>
          </a:xfrm>
          <a:prstGeom prst="rect">
            <a:avLst/>
          </a:prstGeom>
          <a:noFill/>
        </p:spPr>
        <p:txBody>
          <a:bodyPr wrap="square" rtlCol="0">
            <a:spAutoFit/>
          </a:bodyPr>
          <a:lstStyle/>
          <a:p>
            <a:r>
              <a:rPr lang="en-US" b="1" dirty="0" smtClean="0"/>
              <a:t>Team Members</a:t>
            </a:r>
            <a:endParaRPr lang="en-US" b="1" dirty="0"/>
          </a:p>
        </p:txBody>
      </p:sp>
      <p:graphicFrame>
        <p:nvGraphicFramePr>
          <p:cNvPr id="34" name="Group 53"/>
          <p:cNvGraphicFramePr>
            <a:graphicFrameLocks/>
          </p:cNvGraphicFramePr>
          <p:nvPr>
            <p:extLst>
              <p:ext uri="{D42A27DB-BD31-4B8C-83A1-F6EECF244321}">
                <p14:modId xmlns:p14="http://schemas.microsoft.com/office/powerpoint/2010/main" val="2199278680"/>
              </p:ext>
            </p:extLst>
          </p:nvPr>
        </p:nvGraphicFramePr>
        <p:xfrm>
          <a:off x="6531429" y="2982068"/>
          <a:ext cx="5529942" cy="1922672"/>
        </p:xfrm>
        <a:graphic>
          <a:graphicData uri="http://schemas.openxmlformats.org/drawingml/2006/table">
            <a:tbl>
              <a:tblPr/>
              <a:tblGrid>
                <a:gridCol w="1730069">
                  <a:extLst>
                    <a:ext uri="{9D8B030D-6E8A-4147-A177-3AD203B41FA5}">
                      <a16:colId xmlns="" xmlns:a16="http://schemas.microsoft.com/office/drawing/2014/main" val="20000"/>
                    </a:ext>
                  </a:extLst>
                </a:gridCol>
                <a:gridCol w="2328530">
                  <a:extLst>
                    <a:ext uri="{9D8B030D-6E8A-4147-A177-3AD203B41FA5}">
                      <a16:colId xmlns="" xmlns:a16="http://schemas.microsoft.com/office/drawing/2014/main" val="20001"/>
                    </a:ext>
                  </a:extLst>
                </a:gridCol>
                <a:gridCol w="1471343">
                  <a:extLst>
                    <a:ext uri="{9D8B030D-6E8A-4147-A177-3AD203B41FA5}">
                      <a16:colId xmlns="" xmlns:a16="http://schemas.microsoft.com/office/drawing/2014/main" val="20002"/>
                    </a:ext>
                  </a:extLst>
                </a:gridCol>
              </a:tblGrid>
              <a:tr h="269132">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1" i="0" u="none" strike="noStrike" cap="none" normalizeH="0" baseline="0" dirty="0" smtClean="0">
                          <a:ln>
                            <a:noFill/>
                          </a:ln>
                          <a:solidFill>
                            <a:schemeClr val="tx1"/>
                          </a:solidFill>
                          <a:effectLst/>
                          <a:latin typeface="Arial" charset="0"/>
                        </a:rPr>
                        <a:t>Role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1" i="0" u="none" strike="noStrike" cap="none" normalizeH="0" baseline="0" dirty="0" smtClean="0">
                          <a:ln>
                            <a:noFill/>
                          </a:ln>
                          <a:solidFill>
                            <a:schemeClr val="tx1"/>
                          </a:solidFill>
                          <a:effectLst/>
                          <a:latin typeface="Arial" charset="0"/>
                        </a:rPr>
                        <a:t>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1" i="0" u="none" strike="noStrike" cap="none" normalizeH="0" baseline="0" dirty="0" smtClean="0">
                          <a:ln>
                            <a:noFill/>
                          </a:ln>
                          <a:solidFill>
                            <a:schemeClr val="tx1"/>
                          </a:solidFill>
                          <a:effectLst/>
                          <a:latin typeface="Arial" charset="0"/>
                        </a:rPr>
                        <a:t>Org.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0"/>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Black Belt/  Manager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Mr. Rajas Badgujar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Silverline Services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1"/>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MBB/mentor/Sr. Manager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Mr. Rajesh Sabhrawal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defRPr/>
                      </a:pPr>
                      <a:r>
                        <a:rPr kumimoji="0" lang="en-US" sz="1000" b="0" i="0" u="none" strike="noStrike" cap="none" normalizeH="0" baseline="0" dirty="0" smtClean="0">
                          <a:ln>
                            <a:noFill/>
                          </a:ln>
                          <a:solidFill>
                            <a:schemeClr val="tx1"/>
                          </a:solidFill>
                          <a:effectLst/>
                          <a:latin typeface="Arial" charset="0"/>
                        </a:rPr>
                        <a:t>Silverline Services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2"/>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GB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Mr. Mohit Abhyankar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defRPr/>
                      </a:pPr>
                      <a:r>
                        <a:rPr kumimoji="0" lang="en-US" sz="1000" b="0" i="0" u="none" strike="noStrike" cap="none" normalizeH="0" baseline="0" dirty="0" smtClean="0">
                          <a:ln>
                            <a:noFill/>
                          </a:ln>
                          <a:solidFill>
                            <a:schemeClr val="tx1"/>
                          </a:solidFill>
                          <a:effectLst/>
                          <a:latin typeface="Arial" charset="0"/>
                        </a:rPr>
                        <a:t>Silverline Services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3"/>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Core Team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Mr. Suyog Mane, Mr. Abhay Chaddha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defRPr/>
                      </a:pPr>
                      <a:r>
                        <a:rPr kumimoji="0" lang="en-US" sz="1000" b="0" i="0" u="none" strike="noStrike" cap="none" normalizeH="0" baseline="0" dirty="0" smtClean="0">
                          <a:ln>
                            <a:noFill/>
                          </a:ln>
                          <a:solidFill>
                            <a:schemeClr val="tx1"/>
                          </a:solidFill>
                          <a:effectLst/>
                          <a:latin typeface="Arial" charset="0"/>
                        </a:rPr>
                        <a:t>Silverline Services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4"/>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Process Owner/ Champion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Mr. Vinod Patil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defRPr/>
                      </a:pPr>
                      <a:r>
                        <a:rPr kumimoji="0" lang="en-US" sz="1000" b="0" i="0" u="none" strike="noStrike" cap="none" normalizeH="0" baseline="0" dirty="0" smtClean="0">
                          <a:ln>
                            <a:noFill/>
                          </a:ln>
                          <a:solidFill>
                            <a:schemeClr val="tx1"/>
                          </a:solidFill>
                          <a:effectLst/>
                          <a:latin typeface="Arial" charset="0"/>
                        </a:rPr>
                        <a:t>Silverline Services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6"/>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SME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Mr. Nikhil Shah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defRPr/>
                      </a:pPr>
                      <a:r>
                        <a:rPr kumimoji="0" lang="en-US" sz="1000" b="0" i="0" u="none" strike="noStrike" cap="none" normalizeH="0" baseline="0" dirty="0" smtClean="0">
                          <a:ln>
                            <a:noFill/>
                          </a:ln>
                          <a:solidFill>
                            <a:schemeClr val="tx1"/>
                          </a:solidFill>
                          <a:effectLst/>
                          <a:latin typeface="Arial" charset="0"/>
                        </a:rPr>
                        <a:t>Silverline Services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7"/>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Finance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Ms. Hitesh Joshi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defRPr/>
                      </a:pPr>
                      <a:r>
                        <a:rPr kumimoji="0" lang="en-US" sz="1000" b="0" i="0" u="none" strike="noStrike" cap="none" normalizeH="0" baseline="0" dirty="0" smtClean="0">
                          <a:ln>
                            <a:noFill/>
                          </a:ln>
                          <a:solidFill>
                            <a:schemeClr val="tx1"/>
                          </a:solidFill>
                          <a:effectLst/>
                          <a:latin typeface="Arial" charset="0"/>
                        </a:rPr>
                        <a:t>Silverline Services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8"/>
                  </a:ext>
                </a:extLst>
              </a:tr>
            </a:tbl>
          </a:graphicData>
        </a:graphic>
      </p:graphicFrame>
      <p:sp>
        <p:nvSpPr>
          <p:cNvPr id="35" name="TextBox 34"/>
          <p:cNvSpPr txBox="1"/>
          <p:nvPr/>
        </p:nvSpPr>
        <p:spPr>
          <a:xfrm>
            <a:off x="6422571" y="4898461"/>
            <a:ext cx="2362200" cy="369332"/>
          </a:xfrm>
          <a:prstGeom prst="rect">
            <a:avLst/>
          </a:prstGeom>
          <a:noFill/>
        </p:spPr>
        <p:txBody>
          <a:bodyPr wrap="square" rtlCol="0">
            <a:spAutoFit/>
          </a:bodyPr>
          <a:lstStyle/>
          <a:p>
            <a:r>
              <a:rPr lang="en-US" b="1" dirty="0" smtClean="0"/>
              <a:t>Project Timeline</a:t>
            </a:r>
            <a:endParaRPr lang="en-US" b="1" dirty="0"/>
          </a:p>
        </p:txBody>
      </p:sp>
      <p:graphicFrame>
        <p:nvGraphicFramePr>
          <p:cNvPr id="36" name="Group 53"/>
          <p:cNvGraphicFramePr>
            <a:graphicFrameLocks/>
          </p:cNvGraphicFramePr>
          <p:nvPr>
            <p:extLst>
              <p:ext uri="{D42A27DB-BD31-4B8C-83A1-F6EECF244321}">
                <p14:modId xmlns:p14="http://schemas.microsoft.com/office/powerpoint/2010/main" val="558724745"/>
              </p:ext>
            </p:extLst>
          </p:nvPr>
        </p:nvGraphicFramePr>
        <p:xfrm>
          <a:off x="6560653" y="5249864"/>
          <a:ext cx="5500717" cy="1417320"/>
        </p:xfrm>
        <a:graphic>
          <a:graphicData uri="http://schemas.openxmlformats.org/drawingml/2006/table">
            <a:tbl>
              <a:tblPr/>
              <a:tblGrid>
                <a:gridCol w="1477434">
                  <a:extLst>
                    <a:ext uri="{9D8B030D-6E8A-4147-A177-3AD203B41FA5}">
                      <a16:colId xmlns="" xmlns:a16="http://schemas.microsoft.com/office/drawing/2014/main" val="20000"/>
                    </a:ext>
                  </a:extLst>
                </a:gridCol>
                <a:gridCol w="2188538">
                  <a:extLst>
                    <a:ext uri="{9D8B030D-6E8A-4147-A177-3AD203B41FA5}">
                      <a16:colId xmlns="" xmlns:a16="http://schemas.microsoft.com/office/drawing/2014/main" val="20001"/>
                    </a:ext>
                  </a:extLst>
                </a:gridCol>
                <a:gridCol w="1834745">
                  <a:extLst>
                    <a:ext uri="{9D8B030D-6E8A-4147-A177-3AD203B41FA5}">
                      <a16:colId xmlns="" xmlns:a16="http://schemas.microsoft.com/office/drawing/2014/main" val="20002"/>
                    </a:ext>
                  </a:extLst>
                </a:gridCol>
              </a:tblGrid>
              <a:tr h="184150">
                <a:tc>
                  <a:txBody>
                    <a:bodyPr/>
                    <a:lstStyle/>
                    <a:p>
                      <a:pPr marL="0" marR="0" lvl="0" indent="0" algn="ctr" defTabSz="914400" rtl="0" eaLnBrk="1" fontAlgn="base" latinLnBrk="0" hangingPunct="1">
                        <a:lnSpc>
                          <a:spcPct val="95000"/>
                        </a:lnSpc>
                        <a:spcBef>
                          <a:spcPct val="35000"/>
                        </a:spcBef>
                        <a:spcAft>
                          <a:spcPct val="0"/>
                        </a:spcAft>
                        <a:buClr>
                          <a:srgbClr val="CC0000"/>
                        </a:buClr>
                        <a:buSzPct val="70000"/>
                        <a:buFontTx/>
                        <a:buNone/>
                        <a:tabLst/>
                      </a:pPr>
                      <a:r>
                        <a:rPr kumimoji="0" lang="en-US" sz="1000" b="1" i="0" u="none" strike="noStrike" cap="none" normalizeH="0" baseline="0" dirty="0" smtClean="0">
                          <a:ln>
                            <a:noFill/>
                          </a:ln>
                          <a:solidFill>
                            <a:schemeClr val="tx1"/>
                          </a:solidFill>
                          <a:effectLst/>
                          <a:latin typeface="Arial" charset="0"/>
                        </a:rPr>
                        <a:t>Phase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35000"/>
                        </a:spcBef>
                        <a:spcAft>
                          <a:spcPct val="0"/>
                        </a:spcAft>
                        <a:buClr>
                          <a:srgbClr val="CC0000"/>
                        </a:buClr>
                        <a:buSzPct val="70000"/>
                        <a:buFontTx/>
                        <a:buNone/>
                        <a:tabLst/>
                      </a:pPr>
                      <a:r>
                        <a:rPr kumimoji="0" lang="en-US" sz="1000" b="1" i="0" u="none" strike="noStrike" cap="none" normalizeH="0" baseline="0" dirty="0" smtClean="0">
                          <a:ln>
                            <a:noFill/>
                          </a:ln>
                          <a:solidFill>
                            <a:schemeClr val="tx1"/>
                          </a:solidFill>
                          <a:effectLst/>
                          <a:latin typeface="Arial" charset="0"/>
                        </a:rPr>
                        <a:t>Start Date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35000"/>
                        </a:spcBef>
                        <a:spcAft>
                          <a:spcPct val="0"/>
                        </a:spcAft>
                        <a:buClr>
                          <a:srgbClr val="CC0000"/>
                        </a:buClr>
                        <a:buSzPct val="70000"/>
                        <a:buFontTx/>
                        <a:buNone/>
                        <a:tabLst/>
                      </a:pPr>
                      <a:r>
                        <a:rPr kumimoji="0" lang="en-US" sz="1000" b="1" i="0" u="none" strike="noStrike" cap="none" normalizeH="0" baseline="0" dirty="0" smtClean="0">
                          <a:ln>
                            <a:noFill/>
                          </a:ln>
                          <a:solidFill>
                            <a:schemeClr val="tx1"/>
                          </a:solidFill>
                          <a:effectLst/>
                          <a:latin typeface="Arial" charset="0"/>
                        </a:rPr>
                        <a:t>End Date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0"/>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Define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1</a:t>
                      </a:r>
                      <a:r>
                        <a:rPr kumimoji="0" lang="en-US" sz="1000" b="0" i="0" u="none" strike="noStrike" cap="none" normalizeH="0" baseline="30000" dirty="0" smtClean="0">
                          <a:ln>
                            <a:noFill/>
                          </a:ln>
                          <a:solidFill>
                            <a:schemeClr val="tx1"/>
                          </a:solidFill>
                          <a:effectLst/>
                          <a:latin typeface="Arial" charset="0"/>
                        </a:rPr>
                        <a:t>st</a:t>
                      </a:r>
                      <a:r>
                        <a:rPr kumimoji="0" lang="en-US" sz="1000" b="0" i="0" u="none" strike="noStrike" cap="none" normalizeH="0" baseline="0" dirty="0" smtClean="0">
                          <a:ln>
                            <a:noFill/>
                          </a:ln>
                          <a:solidFill>
                            <a:schemeClr val="tx1"/>
                          </a:solidFill>
                          <a:effectLst/>
                          <a:latin typeface="Arial" charset="0"/>
                        </a:rPr>
                        <a:t> January, 2020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31</a:t>
                      </a:r>
                      <a:r>
                        <a:rPr kumimoji="0" lang="en-US" sz="1000" b="0" i="0" u="none" strike="noStrike" cap="none" normalizeH="0" baseline="30000" dirty="0" smtClean="0">
                          <a:ln>
                            <a:noFill/>
                          </a:ln>
                          <a:solidFill>
                            <a:schemeClr val="tx1"/>
                          </a:solidFill>
                          <a:effectLst/>
                          <a:latin typeface="Arial" charset="0"/>
                        </a:rPr>
                        <a:t>st</a:t>
                      </a:r>
                      <a:r>
                        <a:rPr kumimoji="0" lang="en-US" sz="1000" b="0" i="0" u="none" strike="noStrike" cap="none" normalizeH="0" baseline="0" dirty="0" smtClean="0">
                          <a:ln>
                            <a:noFill/>
                          </a:ln>
                          <a:solidFill>
                            <a:schemeClr val="tx1"/>
                          </a:solidFill>
                          <a:effectLst/>
                          <a:latin typeface="Arial" charset="0"/>
                        </a:rPr>
                        <a:t> March  2020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1"/>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Measure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1</a:t>
                      </a:r>
                      <a:r>
                        <a:rPr kumimoji="0" lang="en-US" sz="1000" b="0" i="0" u="none" strike="noStrike" cap="none" normalizeH="0" baseline="30000" dirty="0" smtClean="0">
                          <a:ln>
                            <a:noFill/>
                          </a:ln>
                          <a:solidFill>
                            <a:schemeClr val="tx1"/>
                          </a:solidFill>
                          <a:effectLst/>
                          <a:latin typeface="Arial" charset="0"/>
                        </a:rPr>
                        <a:t>st</a:t>
                      </a:r>
                      <a:r>
                        <a:rPr kumimoji="0" lang="en-US" sz="1000" b="0" i="0" u="none" strike="noStrike" cap="none" normalizeH="0" baseline="0" dirty="0" smtClean="0">
                          <a:ln>
                            <a:noFill/>
                          </a:ln>
                          <a:solidFill>
                            <a:schemeClr val="tx1"/>
                          </a:solidFill>
                          <a:effectLst/>
                          <a:latin typeface="Arial" charset="0"/>
                        </a:rPr>
                        <a:t> April 2020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defRPr/>
                      </a:pPr>
                      <a:r>
                        <a:rPr kumimoji="0" lang="en-US" sz="1000" b="0" i="0" u="none" strike="noStrike" cap="none" normalizeH="0" baseline="0" dirty="0" smtClean="0">
                          <a:ln>
                            <a:noFill/>
                          </a:ln>
                          <a:solidFill>
                            <a:schemeClr val="tx1"/>
                          </a:solidFill>
                          <a:effectLst/>
                          <a:latin typeface="Arial" charset="0"/>
                        </a:rPr>
                        <a:t>30</a:t>
                      </a:r>
                      <a:r>
                        <a:rPr kumimoji="0" lang="en-US" sz="1000" b="0" i="0" u="none" strike="noStrike" cap="none" normalizeH="0" baseline="30000" dirty="0" smtClean="0">
                          <a:ln>
                            <a:noFill/>
                          </a:ln>
                          <a:solidFill>
                            <a:schemeClr val="tx1"/>
                          </a:solidFill>
                          <a:effectLst/>
                          <a:latin typeface="Arial" charset="0"/>
                        </a:rPr>
                        <a:t>th</a:t>
                      </a:r>
                      <a:r>
                        <a:rPr kumimoji="0" lang="en-US" sz="1000" b="0" i="0" u="none" strike="noStrike" cap="none" normalizeH="0" baseline="0" dirty="0" smtClean="0">
                          <a:ln>
                            <a:noFill/>
                          </a:ln>
                          <a:solidFill>
                            <a:schemeClr val="tx1"/>
                          </a:solidFill>
                          <a:effectLst/>
                          <a:latin typeface="Arial" charset="0"/>
                        </a:rPr>
                        <a:t> April 2020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2"/>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Analyze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1</a:t>
                      </a:r>
                      <a:r>
                        <a:rPr kumimoji="0" lang="en-US" sz="1000" b="0" i="0" u="none" strike="noStrike" cap="none" normalizeH="0" baseline="30000" dirty="0" smtClean="0">
                          <a:ln>
                            <a:noFill/>
                          </a:ln>
                          <a:solidFill>
                            <a:schemeClr val="tx1"/>
                          </a:solidFill>
                          <a:effectLst/>
                          <a:latin typeface="Arial" charset="0"/>
                        </a:rPr>
                        <a:t>sh</a:t>
                      </a:r>
                      <a:r>
                        <a:rPr kumimoji="0" lang="en-US" sz="1000" b="0" i="0" u="none" strike="noStrike" cap="none" normalizeH="0" baseline="0" dirty="0" smtClean="0">
                          <a:ln>
                            <a:noFill/>
                          </a:ln>
                          <a:solidFill>
                            <a:schemeClr val="tx1"/>
                          </a:solidFill>
                          <a:effectLst/>
                          <a:latin typeface="Arial" charset="0"/>
                        </a:rPr>
                        <a:t> May 2020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defRPr/>
                      </a:pPr>
                      <a:r>
                        <a:rPr kumimoji="0" lang="en-US" sz="1000" b="0" i="0" u="none" strike="noStrike" cap="none" normalizeH="0" baseline="0" dirty="0" smtClean="0">
                          <a:ln>
                            <a:noFill/>
                          </a:ln>
                          <a:solidFill>
                            <a:schemeClr val="tx1"/>
                          </a:solidFill>
                          <a:effectLst/>
                          <a:latin typeface="Arial" charset="0"/>
                        </a:rPr>
                        <a:t>17</a:t>
                      </a:r>
                      <a:r>
                        <a:rPr kumimoji="0" lang="en-US" sz="1000" b="0" i="0" u="none" strike="noStrike" cap="none" normalizeH="0" baseline="30000" dirty="0" smtClean="0">
                          <a:ln>
                            <a:noFill/>
                          </a:ln>
                          <a:solidFill>
                            <a:schemeClr val="tx1"/>
                          </a:solidFill>
                          <a:effectLst/>
                          <a:latin typeface="Arial" charset="0"/>
                        </a:rPr>
                        <a:t>th</a:t>
                      </a:r>
                      <a:r>
                        <a:rPr kumimoji="0" lang="en-US" sz="1000" b="0" i="0" u="none" strike="noStrike" cap="none" normalizeH="0" baseline="0" dirty="0" smtClean="0">
                          <a:ln>
                            <a:noFill/>
                          </a:ln>
                          <a:solidFill>
                            <a:schemeClr val="tx1"/>
                          </a:solidFill>
                          <a:effectLst/>
                          <a:latin typeface="Arial" charset="0"/>
                        </a:rPr>
                        <a:t> May 2020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3"/>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Improve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17</a:t>
                      </a:r>
                      <a:r>
                        <a:rPr kumimoji="0" lang="en-US" sz="1000" b="0" i="0" u="none" strike="noStrike" cap="none" normalizeH="0" baseline="30000" dirty="0" smtClean="0">
                          <a:ln>
                            <a:noFill/>
                          </a:ln>
                          <a:solidFill>
                            <a:schemeClr val="tx1"/>
                          </a:solidFill>
                          <a:effectLst/>
                          <a:latin typeface="Arial" charset="0"/>
                        </a:rPr>
                        <a:t>th</a:t>
                      </a:r>
                      <a:r>
                        <a:rPr kumimoji="0" lang="en-US" sz="1000" b="0" i="0" u="none" strike="noStrike" cap="none" normalizeH="0" baseline="0" dirty="0" smtClean="0">
                          <a:ln>
                            <a:noFill/>
                          </a:ln>
                          <a:solidFill>
                            <a:schemeClr val="tx1"/>
                          </a:solidFill>
                          <a:effectLst/>
                          <a:latin typeface="Arial" charset="0"/>
                        </a:rPr>
                        <a:t> May 2020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defRPr/>
                      </a:pPr>
                      <a:r>
                        <a:rPr kumimoji="0" lang="en-US" sz="1000" b="0" i="0" u="none" strike="noStrike" cap="none" normalizeH="0" baseline="0" dirty="0" smtClean="0">
                          <a:ln>
                            <a:noFill/>
                          </a:ln>
                          <a:solidFill>
                            <a:schemeClr val="tx1"/>
                          </a:solidFill>
                          <a:effectLst/>
                          <a:latin typeface="Arial" charset="0"/>
                        </a:rPr>
                        <a:t>15</a:t>
                      </a:r>
                      <a:r>
                        <a:rPr kumimoji="0" lang="en-US" sz="1000" b="0" i="0" u="none" strike="noStrike" cap="none" normalizeH="0" baseline="30000" dirty="0" smtClean="0">
                          <a:ln>
                            <a:noFill/>
                          </a:ln>
                          <a:solidFill>
                            <a:schemeClr val="tx1"/>
                          </a:solidFill>
                          <a:effectLst/>
                          <a:latin typeface="Arial" charset="0"/>
                        </a:rPr>
                        <a:t>th</a:t>
                      </a:r>
                      <a:r>
                        <a:rPr kumimoji="0" lang="en-US" sz="1000" b="0" i="0" u="none" strike="noStrike" cap="none" normalizeH="0" baseline="0" dirty="0" smtClean="0">
                          <a:ln>
                            <a:noFill/>
                          </a:ln>
                          <a:solidFill>
                            <a:schemeClr val="tx1"/>
                          </a:solidFill>
                          <a:effectLst/>
                          <a:latin typeface="Arial" charset="0"/>
                        </a:rPr>
                        <a:t> June 2020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4"/>
                  </a:ext>
                </a:extLst>
              </a:tr>
              <a:tr h="173038">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Control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pPr>
                      <a:r>
                        <a:rPr kumimoji="0" lang="en-US" sz="1000" b="0" i="0" u="none" strike="noStrike" cap="none" normalizeH="0" baseline="0" dirty="0" smtClean="0">
                          <a:ln>
                            <a:noFill/>
                          </a:ln>
                          <a:solidFill>
                            <a:schemeClr val="tx1"/>
                          </a:solidFill>
                          <a:effectLst/>
                          <a:latin typeface="Arial" charset="0"/>
                        </a:rPr>
                        <a:t>16</a:t>
                      </a:r>
                      <a:r>
                        <a:rPr kumimoji="0" lang="en-US" sz="1000" b="0" i="0" u="none" strike="noStrike" cap="none" normalizeH="0" baseline="30000" dirty="0" smtClean="0">
                          <a:ln>
                            <a:noFill/>
                          </a:ln>
                          <a:solidFill>
                            <a:schemeClr val="tx1"/>
                          </a:solidFill>
                          <a:effectLst/>
                          <a:latin typeface="Arial" charset="0"/>
                        </a:rPr>
                        <a:t>th</a:t>
                      </a:r>
                      <a:r>
                        <a:rPr kumimoji="0" lang="en-US" sz="1000" b="0" i="0" u="none" strike="noStrike" cap="none" normalizeH="0" baseline="0" dirty="0" smtClean="0">
                          <a:ln>
                            <a:noFill/>
                          </a:ln>
                          <a:solidFill>
                            <a:schemeClr val="tx1"/>
                          </a:solidFill>
                          <a:effectLst/>
                          <a:latin typeface="Arial" charset="0"/>
                        </a:rPr>
                        <a:t> June 2020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5000"/>
                        </a:lnSpc>
                        <a:spcBef>
                          <a:spcPct val="35000"/>
                        </a:spcBef>
                        <a:spcAft>
                          <a:spcPct val="0"/>
                        </a:spcAft>
                        <a:buClr>
                          <a:srgbClr val="CC0000"/>
                        </a:buClr>
                        <a:buSzPct val="70000"/>
                        <a:buFontTx/>
                        <a:buNone/>
                        <a:tabLst/>
                        <a:defRPr/>
                      </a:pPr>
                      <a:r>
                        <a:rPr kumimoji="0" lang="en-US" sz="1000" b="0" i="0" u="none" strike="noStrike" cap="none" normalizeH="0" baseline="0" dirty="0" smtClean="0">
                          <a:ln>
                            <a:noFill/>
                          </a:ln>
                          <a:solidFill>
                            <a:schemeClr val="tx1"/>
                          </a:solidFill>
                          <a:effectLst/>
                          <a:latin typeface="Arial" charset="0"/>
                        </a:rPr>
                        <a:t>30</a:t>
                      </a:r>
                      <a:r>
                        <a:rPr kumimoji="0" lang="en-US" sz="1000" b="0" i="0" u="none" strike="noStrike" cap="none" normalizeH="0" baseline="30000" dirty="0" smtClean="0">
                          <a:ln>
                            <a:noFill/>
                          </a:ln>
                          <a:solidFill>
                            <a:schemeClr val="tx1"/>
                          </a:solidFill>
                          <a:effectLst/>
                          <a:latin typeface="Arial" charset="0"/>
                        </a:rPr>
                        <a:t>th</a:t>
                      </a:r>
                      <a:r>
                        <a:rPr kumimoji="0" lang="en-US" sz="1000" b="0" i="0" u="none" strike="noStrike" cap="none" normalizeH="0" baseline="0" dirty="0" smtClean="0">
                          <a:ln>
                            <a:noFill/>
                          </a:ln>
                          <a:solidFill>
                            <a:schemeClr val="tx1"/>
                          </a:solidFill>
                          <a:effectLst/>
                          <a:latin typeface="Arial" charset="0"/>
                        </a:rPr>
                        <a:t> July 2020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6"/>
                  </a:ext>
                </a:extLst>
              </a:tr>
            </a:tbl>
          </a:graphicData>
        </a:graphic>
      </p:graphicFrame>
      <p:sp>
        <p:nvSpPr>
          <p:cNvPr id="2" name="Rectangle 1"/>
          <p:cNvSpPr/>
          <p:nvPr/>
        </p:nvSpPr>
        <p:spPr>
          <a:xfrm>
            <a:off x="304800" y="684676"/>
            <a:ext cx="5580742" cy="3693319"/>
          </a:xfrm>
          <a:prstGeom prst="rect">
            <a:avLst/>
          </a:prstGeom>
        </p:spPr>
        <p:txBody>
          <a:bodyPr wrap="square">
            <a:spAutoFit/>
          </a:bodyPr>
          <a:lstStyle/>
          <a:p>
            <a:r>
              <a:rPr lang="en-US" dirty="0"/>
              <a:t>Mr. Shawn who works for Citizens Bank, The US based bank is the client of Horizon Services. Mr. Vinod Patil is the process owner for insurance consumer service process in Horizon Services. Mr. Shawn informed Mr. Vinod saying “Your service is not meeting the customer satisfaction level as mentioned in SLA. It is affecting my customer retention and I am loosing my customer because of improper customer care service. Please work on improving the customer satisfaction to level mentioned in SLA or we will discontinue this contract with your company”. Now Mr. Vinod has to work on bringing CSAT level at par to the SLA.</a:t>
            </a:r>
          </a:p>
        </p:txBody>
      </p:sp>
      <p:pic>
        <p:nvPicPr>
          <p:cNvPr id="23" name="Picture 22">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Tree>
    <p:extLst>
      <p:ext uri="{BB962C8B-B14F-4D97-AF65-F5344CB8AC3E}">
        <p14:creationId xmlns:p14="http://schemas.microsoft.com/office/powerpoint/2010/main" val="77851993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4"/>
          <p:cNvSpPr txBox="1">
            <a:spLocks noChangeArrowheads="1"/>
          </p:cNvSpPr>
          <p:nvPr/>
        </p:nvSpPr>
        <p:spPr bwMode="auto">
          <a:xfrm>
            <a:off x="560561" y="5494891"/>
            <a:ext cx="10971472" cy="784830"/>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just" fontAlgn="base">
              <a:spcBef>
                <a:spcPct val="50000"/>
              </a:spcBef>
              <a:spcAft>
                <a:spcPct val="0"/>
              </a:spcAft>
              <a:defRPr/>
            </a:pPr>
            <a:endParaRPr lang="en-US" b="1" kern="0" dirty="0">
              <a:solidFill>
                <a:prstClr val="black"/>
              </a:solidFill>
            </a:endParaRPr>
          </a:p>
          <a:p>
            <a:pPr algn="just" fontAlgn="base">
              <a:spcBef>
                <a:spcPct val="50000"/>
              </a:spcBef>
              <a:spcAft>
                <a:spcPct val="0"/>
              </a:spcAft>
              <a:defRPr/>
            </a:pPr>
            <a:endParaRPr lang="en-US" b="1" kern="0" dirty="0">
              <a:solidFill>
                <a:prstClr val="black"/>
              </a:solidFill>
            </a:endParaRPr>
          </a:p>
        </p:txBody>
      </p:sp>
      <p:sp>
        <p:nvSpPr>
          <p:cNvPr id="19" name="Text Box 4"/>
          <p:cNvSpPr txBox="1">
            <a:spLocks noChangeArrowheads="1"/>
          </p:cNvSpPr>
          <p:nvPr/>
        </p:nvSpPr>
        <p:spPr bwMode="auto">
          <a:xfrm>
            <a:off x="560561" y="4507635"/>
            <a:ext cx="10971472" cy="784830"/>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just" fontAlgn="base">
              <a:spcBef>
                <a:spcPct val="50000"/>
              </a:spcBef>
              <a:spcAft>
                <a:spcPct val="0"/>
              </a:spcAft>
              <a:defRPr/>
            </a:pPr>
            <a:endParaRPr lang="en-US" b="1" kern="0" dirty="0">
              <a:solidFill>
                <a:prstClr val="black"/>
              </a:solidFill>
            </a:endParaRPr>
          </a:p>
          <a:p>
            <a:pPr algn="just" fontAlgn="base">
              <a:spcBef>
                <a:spcPct val="50000"/>
              </a:spcBef>
              <a:spcAft>
                <a:spcPct val="0"/>
              </a:spcAft>
              <a:defRPr/>
            </a:pPr>
            <a:endParaRPr lang="en-US" b="1" kern="0" dirty="0">
              <a:solidFill>
                <a:prstClr val="black"/>
              </a:solidFill>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90</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90639" y="-2279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 2 Proportion Test</a:t>
            </a:r>
            <a:endParaRPr lang="en-US" sz="3600" b="1" kern="0" dirty="0">
              <a:solidFill>
                <a:srgbClr val="007BB9"/>
              </a:solidFill>
            </a:endParaRPr>
          </a:p>
        </p:txBody>
      </p:sp>
      <p:sp>
        <p:nvSpPr>
          <p:cNvPr id="18" name="Text Box 7"/>
          <p:cNvSpPr txBox="1">
            <a:spLocks noChangeArrowheads="1"/>
          </p:cNvSpPr>
          <p:nvPr/>
        </p:nvSpPr>
        <p:spPr bwMode="auto">
          <a:xfrm>
            <a:off x="560561" y="4494281"/>
            <a:ext cx="10971472" cy="646331"/>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b="1" i="1" u="sng" kern="0" dirty="0" smtClean="0">
                <a:solidFill>
                  <a:srgbClr val="007BB9"/>
                </a:solidFill>
              </a:rPr>
              <a:t>Interpretation: Since p-value is &lt;0.05 (alpha value) we accept the null hypothesis that the proportion of meeting CSAT Score in improve phase is more than in measure phase. </a:t>
            </a:r>
            <a:endParaRPr lang="en-US" b="1" i="1" kern="0" dirty="0">
              <a:solidFill>
                <a:prstClr val="black"/>
              </a:solidFill>
            </a:endParaRPr>
          </a:p>
        </p:txBody>
      </p:sp>
      <p:sp>
        <p:nvSpPr>
          <p:cNvPr id="15" name="Text Box 7"/>
          <p:cNvSpPr txBox="1">
            <a:spLocks noChangeArrowheads="1"/>
          </p:cNvSpPr>
          <p:nvPr/>
        </p:nvSpPr>
        <p:spPr bwMode="auto">
          <a:xfrm>
            <a:off x="560561" y="5537344"/>
            <a:ext cx="10863000" cy="707886"/>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000" b="1" i="1" u="sng" kern="0" dirty="0" smtClean="0">
                <a:solidFill>
                  <a:srgbClr val="007BB9"/>
                </a:solidFill>
              </a:rPr>
              <a:t>Conclusion: Since p-value is &lt;0.05 (alpha value ).Hence the proportion of CSAT </a:t>
            </a:r>
            <a:r>
              <a:rPr lang="en-US" sz="2000" b="1" i="1" u="sng" kern="0" dirty="0" err="1" smtClean="0">
                <a:solidFill>
                  <a:srgbClr val="007BB9"/>
                </a:solidFill>
              </a:rPr>
              <a:t>Scoreis</a:t>
            </a:r>
            <a:r>
              <a:rPr lang="en-US" sz="2000" b="1" i="1" u="sng" kern="0" dirty="0" smtClean="0">
                <a:solidFill>
                  <a:srgbClr val="007BB9"/>
                </a:solidFill>
              </a:rPr>
              <a:t> accomplished for total population..</a:t>
            </a:r>
            <a:endParaRPr lang="en-US" sz="2000" b="1" i="1" kern="0" dirty="0">
              <a:solidFill>
                <a:prstClr val="black"/>
              </a:solidFill>
            </a:endParaRPr>
          </a:p>
        </p:txBody>
      </p:sp>
      <p:sp>
        <p:nvSpPr>
          <p:cNvPr id="17" name="Rectangle 16"/>
          <p:cNvSpPr/>
          <p:nvPr/>
        </p:nvSpPr>
        <p:spPr>
          <a:xfrm>
            <a:off x="560561" y="1566963"/>
            <a:ext cx="10971472" cy="271575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A3F50"/>
              </a:solidFill>
            </a:endParaRPr>
          </a:p>
        </p:txBody>
      </p:sp>
      <p:sp>
        <p:nvSpPr>
          <p:cNvPr id="14" name="Text Box 7"/>
          <p:cNvSpPr txBox="1">
            <a:spLocks noChangeArrowheads="1"/>
          </p:cNvSpPr>
          <p:nvPr/>
        </p:nvSpPr>
        <p:spPr bwMode="auto">
          <a:xfrm>
            <a:off x="560561" y="1024038"/>
            <a:ext cx="11138858" cy="400110"/>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000" b="1" i="1" u="sng" kern="0" dirty="0">
                <a:solidFill>
                  <a:srgbClr val="007BB9"/>
                </a:solidFill>
              </a:rPr>
              <a:t>Minitab Output:</a:t>
            </a:r>
            <a:endParaRPr lang="en-US" sz="2000" b="1" i="1" kern="0" dirty="0">
              <a:solidFill>
                <a:prstClr val="black"/>
              </a:solidFill>
            </a:endParaRPr>
          </a:p>
        </p:txBody>
      </p:sp>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131" y="1645618"/>
            <a:ext cx="3909769"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0902" y="2863491"/>
            <a:ext cx="2704847"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131" y="2969593"/>
            <a:ext cx="2728669" cy="1313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74" y="1645618"/>
            <a:ext cx="3838576" cy="1245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51430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
          <p:cNvSpPr txBox="1">
            <a:spLocks noChangeArrowheads="1"/>
          </p:cNvSpPr>
          <p:nvPr/>
        </p:nvSpPr>
        <p:spPr bwMode="auto">
          <a:xfrm>
            <a:off x="511788" y="1808865"/>
            <a:ext cx="11042505" cy="784830"/>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just" fontAlgn="base">
              <a:spcBef>
                <a:spcPct val="50000"/>
              </a:spcBef>
              <a:spcAft>
                <a:spcPct val="0"/>
              </a:spcAft>
              <a:defRPr/>
            </a:pPr>
            <a:endParaRPr lang="en-US" b="1" kern="0" dirty="0">
              <a:solidFill>
                <a:prstClr val="black"/>
              </a:solidFill>
            </a:endParaRPr>
          </a:p>
          <a:p>
            <a:pPr algn="just" fontAlgn="base">
              <a:spcBef>
                <a:spcPct val="50000"/>
              </a:spcBef>
              <a:spcAft>
                <a:spcPct val="0"/>
              </a:spcAft>
              <a:defRPr/>
            </a:pPr>
            <a:r>
              <a:rPr lang="en-US" b="1" kern="0" dirty="0" smtClean="0">
                <a:solidFill>
                  <a:prstClr val="black"/>
                </a:solidFill>
              </a:rPr>
              <a:t>To validate whether the defined goal is not met and applicable for total population in improve phase</a:t>
            </a: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91</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90639" y="-2279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 1 Proportion Test</a:t>
            </a:r>
            <a:endParaRPr lang="en-US" sz="3600" b="1" kern="0" dirty="0">
              <a:solidFill>
                <a:srgbClr val="007BB9"/>
              </a:solidFill>
            </a:endParaRPr>
          </a:p>
        </p:txBody>
      </p:sp>
      <p:sp>
        <p:nvSpPr>
          <p:cNvPr id="10" name="Text Box 8"/>
          <p:cNvSpPr txBox="1">
            <a:spLocks noChangeArrowheads="1"/>
          </p:cNvSpPr>
          <p:nvPr/>
        </p:nvSpPr>
        <p:spPr bwMode="auto">
          <a:xfrm>
            <a:off x="479888" y="2836365"/>
            <a:ext cx="4998661"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srgbClr val="007BB9"/>
                </a:solidFill>
              </a:rPr>
              <a:t>Hypothesis</a:t>
            </a:r>
          </a:p>
        </p:txBody>
      </p:sp>
      <p:sp>
        <p:nvSpPr>
          <p:cNvPr id="13" name="Text Box 9"/>
          <p:cNvSpPr txBox="1">
            <a:spLocks noChangeArrowheads="1"/>
          </p:cNvSpPr>
          <p:nvPr/>
        </p:nvSpPr>
        <p:spPr bwMode="auto">
          <a:xfrm>
            <a:off x="640811" y="3709463"/>
            <a:ext cx="10891222" cy="2831544"/>
          </a:xfrm>
          <a:prstGeom prst="rect">
            <a:avLst/>
          </a:prstGeom>
          <a:solidFill>
            <a:schemeClr val="bg2">
              <a:lumMod val="40000"/>
              <a:lumOff val="60000"/>
            </a:schemeClr>
          </a:solidFill>
          <a:ln w="9525">
            <a:solidFill>
              <a:schemeClr val="tx1"/>
            </a:solidFill>
            <a:miter lim="800000"/>
            <a:headEnd/>
            <a:tailEnd/>
          </a:ln>
        </p:spPr>
        <p:txBody>
          <a:bodyPr wrap="square">
            <a:spAutoFit/>
          </a:bodyPr>
          <a:lstStyle/>
          <a:p>
            <a:pPr marL="406400" indent="-406400">
              <a:lnSpc>
                <a:spcPct val="80000"/>
              </a:lnSpc>
              <a:spcBef>
                <a:spcPct val="50000"/>
              </a:spcBef>
            </a:pPr>
            <a:r>
              <a:rPr lang="en-US" sz="2000" b="1" i="1" dirty="0">
                <a:solidFill>
                  <a:srgbClr val="3A3F50"/>
                </a:solidFill>
              </a:rPr>
              <a:t>H</a:t>
            </a:r>
            <a:r>
              <a:rPr lang="en-US" sz="2000" b="1" i="1" baseline="-25000" dirty="0">
                <a:solidFill>
                  <a:srgbClr val="3A3F50"/>
                </a:solidFill>
              </a:rPr>
              <a:t>o </a:t>
            </a:r>
            <a:r>
              <a:rPr lang="en-US" sz="2000" b="1" i="1" dirty="0" smtClean="0">
                <a:solidFill>
                  <a:srgbClr val="3A3F50"/>
                </a:solidFill>
              </a:rPr>
              <a:t>: The proportion of not meeting CSAT score in improve phase is same as in measure phase.(p=</a:t>
            </a:r>
            <a:r>
              <a:rPr lang="en-US" sz="2000" b="1" i="1" dirty="0" err="1" smtClean="0">
                <a:solidFill>
                  <a:srgbClr val="3A3F50"/>
                </a:solidFill>
              </a:rPr>
              <a:t>po</a:t>
            </a:r>
            <a:r>
              <a:rPr lang="en-US" sz="2000" b="1" i="1" dirty="0" smtClean="0">
                <a:solidFill>
                  <a:srgbClr val="3A3F50"/>
                </a:solidFill>
              </a:rPr>
              <a:t>)</a:t>
            </a:r>
          </a:p>
          <a:p>
            <a:pPr marL="406400" indent="-406400">
              <a:lnSpc>
                <a:spcPct val="80000"/>
              </a:lnSpc>
              <a:spcBef>
                <a:spcPct val="50000"/>
              </a:spcBef>
            </a:pPr>
            <a:endParaRPr lang="en-US" sz="2000" b="1" i="1" dirty="0" smtClean="0">
              <a:solidFill>
                <a:srgbClr val="3A3F50"/>
              </a:solidFill>
            </a:endParaRPr>
          </a:p>
          <a:p>
            <a:pPr marL="406400" indent="-406400">
              <a:lnSpc>
                <a:spcPct val="80000"/>
              </a:lnSpc>
              <a:spcBef>
                <a:spcPct val="50000"/>
              </a:spcBef>
            </a:pPr>
            <a:r>
              <a:rPr lang="en-US" sz="2000" b="1" i="1" dirty="0" smtClean="0">
                <a:solidFill>
                  <a:srgbClr val="3A3F50"/>
                </a:solidFill>
              </a:rPr>
              <a:t>Ha: The proportion of not meeting CSAT Score in improve phase is less than in measure phase.(p&lt;</a:t>
            </a:r>
            <a:r>
              <a:rPr lang="en-US" sz="2000" b="1" i="1" dirty="0" err="1" smtClean="0">
                <a:solidFill>
                  <a:srgbClr val="3A3F50"/>
                </a:solidFill>
              </a:rPr>
              <a:t>po</a:t>
            </a:r>
            <a:r>
              <a:rPr lang="en-US" sz="2000" b="1" i="1" dirty="0" smtClean="0">
                <a:solidFill>
                  <a:srgbClr val="3A3F50"/>
                </a:solidFill>
              </a:rPr>
              <a:t>)</a:t>
            </a:r>
          </a:p>
          <a:p>
            <a:pPr marL="406400" indent="-406400">
              <a:lnSpc>
                <a:spcPct val="80000"/>
              </a:lnSpc>
              <a:spcBef>
                <a:spcPct val="50000"/>
              </a:spcBef>
            </a:pPr>
            <a:r>
              <a:rPr lang="en-US" sz="2000" b="1" i="1" dirty="0" smtClean="0">
                <a:solidFill>
                  <a:srgbClr val="3A3F50"/>
                </a:solidFill>
              </a:rPr>
              <a:t> </a:t>
            </a:r>
            <a:r>
              <a:rPr lang="en-US" sz="2000" b="1" i="1" dirty="0">
                <a:solidFill>
                  <a:srgbClr val="3A3F50"/>
                </a:solidFill>
              </a:rPr>
              <a:t>		          </a:t>
            </a:r>
          </a:p>
          <a:p>
            <a:pPr marL="406400" indent="-406400">
              <a:lnSpc>
                <a:spcPct val="80000"/>
              </a:lnSpc>
              <a:spcBef>
                <a:spcPct val="50000"/>
              </a:spcBef>
            </a:pPr>
            <a:endParaRPr lang="en-US" sz="2000" b="1" i="1" dirty="0">
              <a:solidFill>
                <a:srgbClr val="3A3F50"/>
              </a:solidFill>
            </a:endParaRPr>
          </a:p>
          <a:p>
            <a:pPr marL="406400" indent="-406400">
              <a:lnSpc>
                <a:spcPct val="80000"/>
              </a:lnSpc>
              <a:spcBef>
                <a:spcPct val="50000"/>
              </a:spcBef>
            </a:pPr>
            <a:endParaRPr lang="en-US" sz="2000" b="1" i="1" dirty="0">
              <a:solidFill>
                <a:srgbClr val="3A3F50"/>
              </a:solidFill>
            </a:endParaRPr>
          </a:p>
        </p:txBody>
      </p:sp>
      <p:sp>
        <p:nvSpPr>
          <p:cNvPr id="16" name="Text Box 8"/>
          <p:cNvSpPr txBox="1">
            <a:spLocks noChangeArrowheads="1"/>
          </p:cNvSpPr>
          <p:nvPr/>
        </p:nvSpPr>
        <p:spPr bwMode="auto">
          <a:xfrm>
            <a:off x="479888" y="1039244"/>
            <a:ext cx="11042505" cy="400110"/>
          </a:xfrm>
          <a:prstGeom prst="rect">
            <a:avLst/>
          </a:prstGeom>
          <a:noFill/>
          <a:ln w="9525">
            <a:noFill/>
            <a:miter lim="800000"/>
            <a:headEnd/>
            <a:tailEnd/>
          </a:ln>
        </p:spPr>
        <p:txBody>
          <a:bodyPr wrap="square">
            <a:spAutoFit/>
          </a:bodyPr>
          <a:lstStyle/>
          <a:p>
            <a:pPr fontAlgn="base">
              <a:spcBef>
                <a:spcPct val="50000"/>
              </a:spcBef>
              <a:spcAft>
                <a:spcPct val="0"/>
              </a:spcAft>
            </a:pPr>
            <a:r>
              <a:rPr lang="en-US" sz="2000" b="1" i="1" u="sng" dirty="0">
                <a:solidFill>
                  <a:srgbClr val="007BB9"/>
                </a:solidFill>
              </a:rPr>
              <a:t>Purpose:</a:t>
            </a:r>
            <a:endParaRPr lang="en-US" sz="2000" b="1" i="1" dirty="0">
              <a:solidFill>
                <a:prstClr val="black"/>
              </a:solidFill>
            </a:endParaRPr>
          </a:p>
        </p:txBody>
      </p:sp>
    </p:spTree>
    <p:extLst>
      <p:ext uri="{BB962C8B-B14F-4D97-AF65-F5344CB8AC3E}">
        <p14:creationId xmlns:p14="http://schemas.microsoft.com/office/powerpoint/2010/main" val="1972921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4"/>
          <p:cNvSpPr txBox="1">
            <a:spLocks noChangeArrowheads="1"/>
          </p:cNvSpPr>
          <p:nvPr/>
        </p:nvSpPr>
        <p:spPr bwMode="auto">
          <a:xfrm>
            <a:off x="560561" y="5494891"/>
            <a:ext cx="10971472" cy="784830"/>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just" fontAlgn="base">
              <a:spcBef>
                <a:spcPct val="50000"/>
              </a:spcBef>
              <a:spcAft>
                <a:spcPct val="0"/>
              </a:spcAft>
              <a:defRPr/>
            </a:pPr>
            <a:endParaRPr lang="en-US" b="1" kern="0" dirty="0">
              <a:solidFill>
                <a:prstClr val="black"/>
              </a:solidFill>
            </a:endParaRPr>
          </a:p>
          <a:p>
            <a:pPr algn="just" fontAlgn="base">
              <a:spcBef>
                <a:spcPct val="50000"/>
              </a:spcBef>
              <a:spcAft>
                <a:spcPct val="0"/>
              </a:spcAft>
              <a:defRPr/>
            </a:pPr>
            <a:endParaRPr lang="en-US" b="1" kern="0" dirty="0">
              <a:solidFill>
                <a:prstClr val="black"/>
              </a:solidFill>
            </a:endParaRPr>
          </a:p>
        </p:txBody>
      </p:sp>
      <p:sp>
        <p:nvSpPr>
          <p:cNvPr id="19" name="Text Box 4"/>
          <p:cNvSpPr txBox="1">
            <a:spLocks noChangeArrowheads="1"/>
          </p:cNvSpPr>
          <p:nvPr/>
        </p:nvSpPr>
        <p:spPr bwMode="auto">
          <a:xfrm>
            <a:off x="560561" y="4507635"/>
            <a:ext cx="10971472" cy="784830"/>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just" fontAlgn="base">
              <a:spcBef>
                <a:spcPct val="50000"/>
              </a:spcBef>
              <a:spcAft>
                <a:spcPct val="0"/>
              </a:spcAft>
              <a:defRPr/>
            </a:pPr>
            <a:endParaRPr lang="en-US" b="1" kern="0" dirty="0">
              <a:solidFill>
                <a:prstClr val="black"/>
              </a:solidFill>
            </a:endParaRPr>
          </a:p>
          <a:p>
            <a:pPr algn="just" fontAlgn="base">
              <a:spcBef>
                <a:spcPct val="50000"/>
              </a:spcBef>
              <a:spcAft>
                <a:spcPct val="0"/>
              </a:spcAft>
              <a:defRPr/>
            </a:pPr>
            <a:endParaRPr lang="en-US" b="1" kern="0" dirty="0">
              <a:solidFill>
                <a:prstClr val="black"/>
              </a:solidFill>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92</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itle 3"/>
          <p:cNvSpPr txBox="1">
            <a:spLocks/>
          </p:cNvSpPr>
          <p:nvPr/>
        </p:nvSpPr>
        <p:spPr>
          <a:xfrm>
            <a:off x="1690639" y="-22796"/>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 1 Proportion Test</a:t>
            </a:r>
            <a:endParaRPr lang="en-US" sz="3600" b="1" kern="0" dirty="0">
              <a:solidFill>
                <a:srgbClr val="007BB9"/>
              </a:solidFill>
            </a:endParaRPr>
          </a:p>
        </p:txBody>
      </p:sp>
      <p:sp>
        <p:nvSpPr>
          <p:cNvPr id="18" name="Text Box 7"/>
          <p:cNvSpPr txBox="1">
            <a:spLocks noChangeArrowheads="1"/>
          </p:cNvSpPr>
          <p:nvPr/>
        </p:nvSpPr>
        <p:spPr bwMode="auto">
          <a:xfrm>
            <a:off x="560561" y="4584315"/>
            <a:ext cx="10971472" cy="707886"/>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000" b="1" i="1" u="sng" kern="0" dirty="0">
                <a:solidFill>
                  <a:srgbClr val="007BB9"/>
                </a:solidFill>
              </a:rPr>
              <a:t>Interpretation</a:t>
            </a:r>
            <a:r>
              <a:rPr lang="en-US" sz="2000" b="1" i="1" u="sng" kern="0" dirty="0" smtClean="0">
                <a:solidFill>
                  <a:srgbClr val="007BB9"/>
                </a:solidFill>
              </a:rPr>
              <a:t>: Since p-value is &lt;0.05 we reject null hypothesis .Hence proportion of not meeting CSAT Score in improve phase is less than in measure phase.</a:t>
            </a:r>
            <a:endParaRPr lang="en-US" sz="2000" b="1" i="1" kern="0" dirty="0">
              <a:solidFill>
                <a:prstClr val="black"/>
              </a:solidFill>
            </a:endParaRPr>
          </a:p>
        </p:txBody>
      </p:sp>
      <p:sp>
        <p:nvSpPr>
          <p:cNvPr id="15" name="Text Box 7"/>
          <p:cNvSpPr txBox="1">
            <a:spLocks noChangeArrowheads="1"/>
          </p:cNvSpPr>
          <p:nvPr/>
        </p:nvSpPr>
        <p:spPr bwMode="auto">
          <a:xfrm>
            <a:off x="560561" y="5537344"/>
            <a:ext cx="10971472" cy="584775"/>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1600" b="1" i="1" u="sng" kern="0" dirty="0" smtClean="0">
                <a:solidFill>
                  <a:srgbClr val="007BB9"/>
                </a:solidFill>
              </a:rPr>
              <a:t>Conclusion: Since p-value is &lt;0.05 (alpha value) we can conclude that proportion of not meeting CSAT Score is achieved set target (</a:t>
            </a:r>
            <a:r>
              <a:rPr lang="en-US" sz="1600" b="1" i="1" u="sng" kern="0" dirty="0" err="1" smtClean="0">
                <a:solidFill>
                  <a:srgbClr val="007BB9"/>
                </a:solidFill>
              </a:rPr>
              <a:t>ie</a:t>
            </a:r>
            <a:r>
              <a:rPr lang="en-US" sz="1600" b="1" i="1" u="sng" kern="0" dirty="0" smtClean="0">
                <a:solidFill>
                  <a:srgbClr val="007BB9"/>
                </a:solidFill>
              </a:rPr>
              <a:t> &lt;58%) Hence we can infer that improvement goal is achieved in improve phase.</a:t>
            </a:r>
            <a:endParaRPr lang="en-US" sz="1600" b="1" i="1" kern="0" dirty="0">
              <a:solidFill>
                <a:prstClr val="black"/>
              </a:solidFill>
            </a:endParaRPr>
          </a:p>
        </p:txBody>
      </p:sp>
      <p:sp>
        <p:nvSpPr>
          <p:cNvPr id="17" name="Rectangle 16"/>
          <p:cNvSpPr/>
          <p:nvPr/>
        </p:nvSpPr>
        <p:spPr>
          <a:xfrm>
            <a:off x="717292" y="1403979"/>
            <a:ext cx="10971471" cy="28295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sz="1100" dirty="0"/>
          </a:p>
        </p:txBody>
      </p:sp>
      <p:sp>
        <p:nvSpPr>
          <p:cNvPr id="14" name="Text Box 7"/>
          <p:cNvSpPr txBox="1">
            <a:spLocks noChangeArrowheads="1"/>
          </p:cNvSpPr>
          <p:nvPr/>
        </p:nvSpPr>
        <p:spPr bwMode="auto">
          <a:xfrm>
            <a:off x="560561" y="1024038"/>
            <a:ext cx="11138858" cy="400110"/>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2000" b="1" i="1" u="sng" kern="0" dirty="0">
                <a:solidFill>
                  <a:srgbClr val="007BB9"/>
                </a:solidFill>
              </a:rPr>
              <a:t>Minitab Output:</a:t>
            </a:r>
            <a:endParaRPr lang="en-US" sz="2000" b="1" i="1" kern="0" dirty="0">
              <a:solidFill>
                <a:prstClr val="black"/>
              </a:solidFill>
            </a:endParaRPr>
          </a:p>
        </p:txBody>
      </p: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984" y="1424148"/>
            <a:ext cx="3309816" cy="1394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984" y="2818769"/>
            <a:ext cx="4279080" cy="1414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8139" y="1497571"/>
            <a:ext cx="4238469"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71575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93</a:t>
            </a:fld>
            <a:endParaRPr>
              <a:solidFill>
                <a:srgbClr val="FFFFFF"/>
              </a:solidFill>
            </a:endParaRPr>
          </a:p>
        </p:txBody>
      </p:sp>
      <p:sp>
        <p:nvSpPr>
          <p:cNvPr id="99" name="Title 3"/>
          <p:cNvSpPr txBox="1">
            <a:spLocks/>
          </p:cNvSpPr>
          <p:nvPr/>
        </p:nvSpPr>
        <p:spPr>
          <a:xfrm>
            <a:off x="1690639" y="-126097"/>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Capability Test </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9" name="Text Box 8"/>
          <p:cNvSpPr txBox="1">
            <a:spLocks noChangeArrowheads="1"/>
          </p:cNvSpPr>
          <p:nvPr/>
        </p:nvSpPr>
        <p:spPr bwMode="auto">
          <a:xfrm>
            <a:off x="369427" y="566432"/>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Summary Table:</a:t>
            </a:r>
          </a:p>
        </p:txBody>
      </p:sp>
      <p:sp>
        <p:nvSpPr>
          <p:cNvPr id="13" name="Text Box 7"/>
          <p:cNvSpPr txBox="1">
            <a:spLocks noChangeArrowheads="1"/>
          </p:cNvSpPr>
          <p:nvPr/>
        </p:nvSpPr>
        <p:spPr bwMode="auto">
          <a:xfrm>
            <a:off x="369427" y="5980014"/>
            <a:ext cx="11203812" cy="353943"/>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1700" b="1" i="1" u="sng" kern="0" dirty="0">
                <a:solidFill>
                  <a:srgbClr val="007BB9"/>
                </a:solidFill>
              </a:rPr>
              <a:t>Interpretation</a:t>
            </a:r>
            <a:r>
              <a:rPr lang="en-US" sz="1700" b="1" i="1" u="sng" kern="0" dirty="0" smtClean="0">
                <a:solidFill>
                  <a:srgbClr val="007BB9"/>
                </a:solidFill>
              </a:rPr>
              <a:t>:</a:t>
            </a:r>
            <a:endParaRPr lang="en-US" sz="1700" b="1" i="1" kern="0" dirty="0">
              <a:solidFill>
                <a:prstClr val="black"/>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039347003"/>
              </p:ext>
            </p:extLst>
          </p:nvPr>
        </p:nvGraphicFramePr>
        <p:xfrm>
          <a:off x="748147" y="1092974"/>
          <a:ext cx="10763685" cy="4799037"/>
        </p:xfrm>
        <a:graphic>
          <a:graphicData uri="http://schemas.openxmlformats.org/drawingml/2006/table">
            <a:tbl>
              <a:tblPr/>
              <a:tblGrid>
                <a:gridCol w="6901841">
                  <a:extLst>
                    <a:ext uri="{9D8B030D-6E8A-4147-A177-3AD203B41FA5}">
                      <a16:colId xmlns="" xmlns:a16="http://schemas.microsoft.com/office/drawing/2014/main" val="20000"/>
                    </a:ext>
                  </a:extLst>
                </a:gridCol>
                <a:gridCol w="3861844">
                  <a:extLst>
                    <a:ext uri="{9D8B030D-6E8A-4147-A177-3AD203B41FA5}">
                      <a16:colId xmlns="" xmlns:a16="http://schemas.microsoft.com/office/drawing/2014/main" val="20001"/>
                    </a:ext>
                  </a:extLst>
                </a:gridCol>
              </a:tblGrid>
              <a:tr h="365241">
                <a:tc>
                  <a:txBody>
                    <a:bodyPr/>
                    <a:lstStyle/>
                    <a:p>
                      <a:pPr algn="r" fontAlgn="ctr"/>
                      <a:r>
                        <a:rPr lang="en-US" sz="1800" b="1" i="0" u="none" strike="noStrike" dirty="0" smtClean="0">
                          <a:solidFill>
                            <a:schemeClr val="bg1"/>
                          </a:solidFill>
                          <a:effectLst/>
                          <a:latin typeface="Calibri" panose="020F0502020204030204" pitchFamily="34" charset="0"/>
                        </a:rPr>
                        <a:t>DEFECTIVE</a:t>
                      </a:r>
                      <a:r>
                        <a:rPr lang="en-US" sz="1800" b="1" i="0" u="none" strike="noStrike" baseline="0" dirty="0" smtClean="0">
                          <a:solidFill>
                            <a:schemeClr val="bg1"/>
                          </a:solidFill>
                          <a:effectLst/>
                          <a:latin typeface="Calibri" panose="020F0502020204030204" pitchFamily="34" charset="0"/>
                        </a:rPr>
                        <a:t> DEFINITION</a:t>
                      </a:r>
                      <a:endParaRPr lang="en-US" sz="1800" b="1" i="0" u="none" strike="noStrike" dirty="0">
                        <a:solidFill>
                          <a:schemeClr val="bg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CSAT</a:t>
                      </a:r>
                      <a:r>
                        <a:rPr lang="en-US" sz="2000" b="1" i="0" u="none" strike="noStrike" baseline="0" dirty="0" smtClean="0">
                          <a:solidFill>
                            <a:srgbClr val="000000"/>
                          </a:solidFill>
                          <a:effectLst/>
                          <a:latin typeface="Calibri" panose="020F0502020204030204" pitchFamily="34" charset="0"/>
                        </a:rPr>
                        <a:t> Score&lt;3    </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577744">
                <a:tc>
                  <a:txBody>
                    <a:bodyPr/>
                    <a:lstStyle/>
                    <a:p>
                      <a:pPr algn="r" fontAlgn="ctr"/>
                      <a:r>
                        <a:rPr lang="en-US" sz="1800" b="1" i="0" u="none" strike="noStrike" dirty="0" smtClean="0">
                          <a:solidFill>
                            <a:schemeClr val="bg1"/>
                          </a:solidFill>
                          <a:effectLst/>
                          <a:latin typeface="Calibri" panose="020F0502020204030204" pitchFamily="34" charset="0"/>
                        </a:rPr>
                        <a:t>TOTAL UNITS </a:t>
                      </a:r>
                    </a:p>
                    <a:p>
                      <a:pPr algn="r" fontAlgn="ct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bg1"/>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Take count of CSAT data from improve phase)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1500</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648578">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TOTAL OPPORTUNITIES</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 </a:t>
                      </a:r>
                      <a:r>
                        <a:rPr lang="en-US" sz="1400" b="1" i="1" u="none" strike="noStrike" cap="none" dirty="0" smtClean="0">
                          <a:solidFill>
                            <a:schemeClr val="accent3">
                              <a:lumMod val="40000"/>
                              <a:lumOff val="60000"/>
                            </a:schemeClr>
                          </a:solidFill>
                          <a:latin typeface="+mn-lt"/>
                          <a:ea typeface="+mn-ea"/>
                          <a:cs typeface="+mn-cs"/>
                          <a:sym typeface="Arial"/>
                        </a:rPr>
                        <a:t>(</a:t>
                      </a:r>
                      <a:r>
                        <a:rPr lang="en-US" sz="1400" b="1" i="1" u="none" strike="noStrike" cap="none" dirty="0" smtClean="0">
                          <a:solidFill>
                            <a:schemeClr val="bg1"/>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Here defectives &amp; opportunities are same)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1500</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825664">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DEFECTIVE </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bg1"/>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How many defectives from CSAT data in improve phase are not meeting target &lt;3 CSAT score.)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453</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577744">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DEFECTS/DEFECTIVES </a:t>
                      </a:r>
                      <a:r>
                        <a:rPr lang="en-US" sz="1800" b="1" i="0" u="none" strike="noStrike" dirty="0">
                          <a:solidFill>
                            <a:schemeClr val="bg1"/>
                          </a:solidFill>
                          <a:effectLst/>
                          <a:latin typeface="Calibri" panose="020F0502020204030204" pitchFamily="34" charset="0"/>
                        </a:rPr>
                        <a:t>PER </a:t>
                      </a:r>
                      <a:r>
                        <a:rPr lang="en-US" sz="1800" b="1" i="0" u="none" strike="noStrike" dirty="0" smtClean="0">
                          <a:solidFill>
                            <a:schemeClr val="bg1"/>
                          </a:solidFill>
                          <a:effectLst/>
                          <a:latin typeface="Calibri" panose="020F0502020204030204" pitchFamily="34" charset="0"/>
                        </a:rPr>
                        <a:t>OPPORTUNITIES </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400" b="1" i="1" u="none" strike="noStrike" cap="none" dirty="0" smtClean="0">
                          <a:solidFill>
                            <a:schemeClr val="accent3">
                              <a:lumMod val="40000"/>
                              <a:lumOff val="60000"/>
                            </a:schemeClr>
                          </a:solidFill>
                          <a:latin typeface="+mn-lt"/>
                          <a:ea typeface="+mn-ea"/>
                          <a:cs typeface="+mn-cs"/>
                          <a:sym typeface="Arial"/>
                        </a:rPr>
                        <a:t>(</a:t>
                      </a:r>
                      <a:r>
                        <a:rPr lang="en-US" sz="1400" b="1" i="1" u="none" strike="noStrike" cap="none" dirty="0" smtClean="0">
                          <a:solidFill>
                            <a:schemeClr val="bg1"/>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Using DPO formula calculate DPO value)</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0.30</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648578">
                <a:tc>
                  <a:txBody>
                    <a:bodyPr/>
                    <a:lstStyle/>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DEFECTIVES </a:t>
                      </a:r>
                      <a:r>
                        <a:rPr lang="en-US" sz="1800" b="1" i="0" u="none" strike="noStrike" dirty="0">
                          <a:solidFill>
                            <a:schemeClr val="bg1"/>
                          </a:solidFill>
                          <a:effectLst/>
                          <a:latin typeface="Calibri" panose="020F0502020204030204" pitchFamily="34" charset="0"/>
                        </a:rPr>
                        <a:t>PER MILLION </a:t>
                      </a:r>
                      <a:r>
                        <a:rPr lang="en-US" sz="1800" b="1" i="0" u="none" strike="noStrike" dirty="0" smtClean="0">
                          <a:solidFill>
                            <a:schemeClr val="bg1"/>
                          </a:solidFill>
                          <a:effectLst/>
                          <a:latin typeface="Calibri" panose="020F0502020204030204" pitchFamily="34" charset="0"/>
                        </a:rPr>
                        <a:t>OPPORTUNITIES</a:t>
                      </a: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800" b="1" i="0" u="none" strike="noStrike" dirty="0" smtClean="0">
                          <a:solidFill>
                            <a:schemeClr val="bg1"/>
                          </a:solidFill>
                          <a:effectLst/>
                          <a:latin typeface="Calibri" panose="020F0502020204030204" pitchFamily="34" charset="0"/>
                        </a:rPr>
                        <a:t> </a:t>
                      </a:r>
                      <a:r>
                        <a:rPr lang="en-US" sz="1400" b="1" i="1" u="none" strike="noStrike" cap="none" dirty="0" smtClean="0">
                          <a:solidFill>
                            <a:schemeClr val="accent3">
                              <a:lumMod val="40000"/>
                              <a:lumOff val="60000"/>
                            </a:schemeClr>
                          </a:solidFill>
                          <a:latin typeface="+mn-lt"/>
                          <a:ea typeface="+mn-ea"/>
                          <a:cs typeface="+mn-cs"/>
                          <a:sym typeface="Arial"/>
                        </a:rPr>
                        <a:t>( </a:t>
                      </a:r>
                      <a:r>
                        <a:rPr lang="en-US" sz="1400" b="1" i="1" u="none" strike="noStrike" cap="none" dirty="0" smtClean="0">
                          <a:solidFill>
                            <a:schemeClr val="bg1"/>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Using DPMO formula calculate value )</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302000</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577744">
                <a:tc>
                  <a:txBody>
                    <a:bodyPr/>
                    <a:lstStyle/>
                    <a:p>
                      <a:pPr algn="r" fontAlgn="ctr"/>
                      <a:r>
                        <a:rPr lang="en-US" sz="1800" b="1" i="0" u="none" strike="noStrike" dirty="0" smtClean="0">
                          <a:solidFill>
                            <a:schemeClr val="bg1"/>
                          </a:solidFill>
                          <a:effectLst/>
                          <a:latin typeface="Calibri" panose="020F0502020204030204" pitchFamily="34" charset="0"/>
                        </a:rPr>
                        <a:t>LONG TERM SIGMA VALUE (ZLT)</a:t>
                      </a:r>
                    </a:p>
                    <a:p>
                      <a:pPr algn="r" fontAlgn="ctr"/>
                      <a:r>
                        <a:rPr lang="en-US" sz="1400" b="1" i="1" dirty="0" smtClean="0">
                          <a:solidFill>
                            <a:schemeClr val="accent3">
                              <a:lumMod val="40000"/>
                              <a:lumOff val="60000"/>
                            </a:schemeClr>
                          </a:solidFill>
                          <a:latin typeface="+mn-lt"/>
                        </a:rPr>
                        <a:t>(</a:t>
                      </a:r>
                      <a:r>
                        <a:rPr lang="en-US" sz="1400" b="1" i="1" u="none" strike="noStrike" cap="none" dirty="0" smtClean="0">
                          <a:solidFill>
                            <a:schemeClr val="bg1"/>
                          </a:solidFill>
                          <a:latin typeface="+mn-lt"/>
                          <a:ea typeface="+mn-ea"/>
                          <a:cs typeface="+mn-cs"/>
                          <a:sym typeface="Arial"/>
                        </a:rPr>
                        <a:t>HINT</a:t>
                      </a:r>
                      <a:r>
                        <a:rPr lang="en-US" sz="1400" b="1" i="1" dirty="0" smtClean="0">
                          <a:solidFill>
                            <a:schemeClr val="accent3">
                              <a:lumMod val="40000"/>
                              <a:lumOff val="60000"/>
                            </a:schemeClr>
                          </a:solidFill>
                          <a:latin typeface="+mn-lt"/>
                        </a:rPr>
                        <a:t>: Use formula :- normsinv( 1- DPO) </a:t>
                      </a:r>
                      <a:endParaRPr lang="en-US" sz="1800" b="1" i="0" u="none" strike="noStrike" dirty="0">
                        <a:solidFill>
                          <a:schemeClr val="accent3">
                            <a:lumMod val="40000"/>
                            <a:lumOff val="60000"/>
                          </a:schemeClr>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0.52</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577744">
                <a:tc>
                  <a:txBody>
                    <a:bodyPr/>
                    <a:lstStyle/>
                    <a:p>
                      <a:pPr algn="r" fontAlgn="ctr"/>
                      <a:r>
                        <a:rPr lang="en-US" sz="1800" b="1" i="0" u="none" strike="noStrike" dirty="0" smtClean="0">
                          <a:solidFill>
                            <a:schemeClr val="bg1"/>
                          </a:solidFill>
                          <a:effectLst/>
                          <a:latin typeface="Calibri" panose="020F0502020204030204" pitchFamily="34" charset="0"/>
                        </a:rPr>
                        <a:t>SHORT </a:t>
                      </a:r>
                      <a:r>
                        <a:rPr lang="en-US" sz="1800" b="1" i="0" u="none" strike="noStrike" dirty="0">
                          <a:solidFill>
                            <a:schemeClr val="bg1"/>
                          </a:solidFill>
                          <a:effectLst/>
                          <a:latin typeface="Calibri" panose="020F0502020204030204" pitchFamily="34" charset="0"/>
                        </a:rPr>
                        <a:t>TERM SIGMA VALUE (ZST</a:t>
                      </a:r>
                      <a:r>
                        <a:rPr lang="en-US" sz="1800" b="1" i="0" u="none" strike="noStrike" dirty="0" smtClean="0">
                          <a:solidFill>
                            <a:schemeClr val="bg1"/>
                          </a:solidFill>
                          <a:effectLst/>
                          <a:latin typeface="Calibri" panose="020F0502020204030204" pitchFamily="34" charset="0"/>
                        </a:rPr>
                        <a:t>)</a:t>
                      </a:r>
                      <a:endParaRPr lang="en-US" sz="1600" b="1" i="0" u="none" strike="noStrike" dirty="0" smtClean="0">
                        <a:solidFill>
                          <a:schemeClr val="bg1"/>
                        </a:solidFill>
                        <a:effectLst/>
                        <a:latin typeface="Calibri" panose="020F0502020204030204" pitchFamily="34" charset="0"/>
                      </a:endParaRPr>
                    </a:p>
                    <a:p>
                      <a:pPr marL="0" marR="0" indent="0" algn="r" defTabSz="914400" rtl="0" eaLnBrk="1" fontAlgn="ctr" latinLnBrk="0" hangingPunct="1">
                        <a:lnSpc>
                          <a:spcPct val="100000"/>
                        </a:lnSpc>
                        <a:spcBef>
                          <a:spcPts val="0"/>
                        </a:spcBef>
                        <a:spcAft>
                          <a:spcPts val="0"/>
                        </a:spcAft>
                        <a:buClr>
                          <a:srgbClr val="000000"/>
                        </a:buClr>
                        <a:buSzTx/>
                        <a:buFont typeface="Arial"/>
                        <a:buNone/>
                        <a:tabLst/>
                        <a:defRPr/>
                      </a:pPr>
                      <a:r>
                        <a:rPr lang="en-US" sz="1400" b="1" i="1" u="none" strike="noStrike" cap="none" dirty="0" smtClean="0">
                          <a:solidFill>
                            <a:schemeClr val="accent3">
                              <a:lumMod val="40000"/>
                              <a:lumOff val="60000"/>
                            </a:schemeClr>
                          </a:solidFill>
                          <a:latin typeface="+mn-lt"/>
                          <a:ea typeface="+mn-ea"/>
                          <a:cs typeface="+mn-cs"/>
                          <a:sym typeface="Arial"/>
                        </a:rPr>
                        <a:t>(</a:t>
                      </a:r>
                      <a:r>
                        <a:rPr lang="en-US" sz="1400" b="1" i="1" u="none" strike="noStrike" cap="none" dirty="0" smtClean="0">
                          <a:solidFill>
                            <a:schemeClr val="bg1"/>
                          </a:solidFill>
                          <a:latin typeface="+mn-lt"/>
                          <a:ea typeface="+mn-ea"/>
                          <a:cs typeface="+mn-cs"/>
                          <a:sym typeface="Arial"/>
                        </a:rPr>
                        <a:t>HINT</a:t>
                      </a:r>
                      <a:r>
                        <a:rPr lang="en-US" sz="1400" b="1" i="1" u="none" strike="noStrike" cap="none" dirty="0" smtClean="0">
                          <a:solidFill>
                            <a:schemeClr val="accent3">
                              <a:lumMod val="40000"/>
                              <a:lumOff val="60000"/>
                            </a:schemeClr>
                          </a:solidFill>
                          <a:latin typeface="+mn-lt"/>
                          <a:ea typeface="+mn-ea"/>
                          <a:cs typeface="+mn-cs"/>
                          <a:sym typeface="Arial"/>
                        </a:rPr>
                        <a:t>: N/A)</a:t>
                      </a:r>
                      <a:endParaRPr lang="en-US" sz="1400" b="1" i="1" u="none" strike="noStrike" cap="none" dirty="0">
                        <a:solidFill>
                          <a:schemeClr val="accent3">
                            <a:lumMod val="40000"/>
                            <a:lumOff val="60000"/>
                          </a:schemeClr>
                        </a:solidFill>
                        <a:latin typeface="+mn-lt"/>
                        <a:ea typeface="+mn-ea"/>
                        <a:cs typeface="+mn-cs"/>
                        <a:sym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
                      <a:r>
                        <a:rPr lang="en-US" sz="2000" b="1" i="0" u="none" strike="noStrike" dirty="0" smtClean="0">
                          <a:solidFill>
                            <a:srgbClr val="000000"/>
                          </a:solidFill>
                          <a:effectLst/>
                          <a:latin typeface="Calibri" panose="020F0502020204030204" pitchFamily="34" charset="0"/>
                        </a:rPr>
                        <a:t>NA</a:t>
                      </a:r>
                      <a:endParaRPr lang="en-US" sz="20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28810587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94</a:t>
            </a:fld>
            <a:endParaRPr lang="en">
              <a:solidFill>
                <a:srgbClr val="FFFFFF"/>
              </a:solidFill>
            </a:endParaRPr>
          </a:p>
        </p:txBody>
      </p:sp>
      <p:pic>
        <p:nvPicPr>
          <p:cNvPr id="78" name="Picture 77">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79" name="TextBox 78">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a:t>
            </a:r>
            <a:r>
              <a:rPr lang="en-US" sz="1100" dirty="0" smtClean="0">
                <a:solidFill>
                  <a:prstClr val="black"/>
                </a:solidFill>
                <a:latin typeface="Bahnschrift Light Condensed" panose="020B0502040204020203" pitchFamily="34" charset="0"/>
              </a:rPr>
              <a:t>2020 </a:t>
            </a:r>
            <a:r>
              <a:rPr lang="en-US" sz="1100" dirty="0">
                <a:solidFill>
                  <a:prstClr val="black"/>
                </a:solidFill>
                <a:latin typeface="Bahnschrift Light Condensed" panose="020B0502040204020203" pitchFamily="34" charset="0"/>
              </a:rPr>
              <a:t>Pursullence Global Business Solutions. All Rights Reserved</a:t>
            </a:r>
          </a:p>
        </p:txBody>
      </p:sp>
      <p:sp>
        <p:nvSpPr>
          <p:cNvPr id="9" name="Title 3"/>
          <p:cNvSpPr txBox="1">
            <a:spLocks/>
          </p:cNvSpPr>
          <p:nvPr/>
        </p:nvSpPr>
        <p:spPr>
          <a:xfrm>
            <a:off x="1472147" y="31273"/>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Phase-wise Sigma Value Comparison</a:t>
            </a:r>
            <a:endParaRPr lang="en-US" sz="3600" b="1" kern="0" dirty="0">
              <a:solidFill>
                <a:srgbClr val="007BB9"/>
              </a:solidFill>
            </a:endParaRPr>
          </a:p>
        </p:txBody>
      </p:sp>
      <p:sp>
        <p:nvSpPr>
          <p:cNvPr id="10" name="Text Box 8"/>
          <p:cNvSpPr txBox="1">
            <a:spLocks noChangeArrowheads="1"/>
          </p:cNvSpPr>
          <p:nvPr/>
        </p:nvSpPr>
        <p:spPr bwMode="auto">
          <a:xfrm>
            <a:off x="602038" y="1003202"/>
            <a:ext cx="4998661" cy="461665"/>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b="1" i="1" dirty="0">
                <a:solidFill>
                  <a:prstClr val="black"/>
                </a:solidFill>
              </a:rPr>
              <a:t>Summarized Graph:</a:t>
            </a:r>
          </a:p>
        </p:txBody>
      </p:sp>
      <p:sp>
        <p:nvSpPr>
          <p:cNvPr id="18" name="Text Box 7"/>
          <p:cNvSpPr txBox="1">
            <a:spLocks noChangeArrowheads="1"/>
          </p:cNvSpPr>
          <p:nvPr/>
        </p:nvSpPr>
        <p:spPr bwMode="auto">
          <a:xfrm>
            <a:off x="602037" y="5415921"/>
            <a:ext cx="10756525" cy="923330"/>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b="1" i="1" u="sng" kern="0" dirty="0">
                <a:solidFill>
                  <a:srgbClr val="007BB9"/>
                </a:solidFill>
              </a:rPr>
              <a:t>Interpretation</a:t>
            </a:r>
            <a:r>
              <a:rPr lang="en-US" b="1" i="1" u="sng" kern="0" dirty="0" smtClean="0">
                <a:solidFill>
                  <a:srgbClr val="007BB9"/>
                </a:solidFill>
              </a:rPr>
              <a:t>: If we observe the graph ,the long term sigma value was 0.01671999 in measure phase ,it improved to 0.518656932 in improve phase so there is a improvement observed in long term sigma value from measure phase to improve phase.</a:t>
            </a:r>
            <a:endParaRPr lang="en-US" b="1" i="1" kern="0" dirty="0">
              <a:solidFill>
                <a:prstClr val="black"/>
              </a:solidFill>
            </a:endParaRPr>
          </a:p>
        </p:txBody>
      </p:sp>
      <p:sp>
        <p:nvSpPr>
          <p:cNvPr id="11" name="Rectangle 10"/>
          <p:cNvSpPr/>
          <p:nvPr/>
        </p:nvSpPr>
        <p:spPr>
          <a:xfrm>
            <a:off x="256032" y="1464868"/>
            <a:ext cx="7296912" cy="395105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A3F50"/>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815137748"/>
              </p:ext>
            </p:extLst>
          </p:nvPr>
        </p:nvGraphicFramePr>
        <p:xfrm>
          <a:off x="7812181" y="2270772"/>
          <a:ext cx="4203035" cy="1618666"/>
        </p:xfrm>
        <a:graphic>
          <a:graphicData uri="http://schemas.openxmlformats.org/drawingml/2006/table">
            <a:tbl>
              <a:tblPr/>
              <a:tblGrid>
                <a:gridCol w="1355909">
                  <a:extLst>
                    <a:ext uri="{9D8B030D-6E8A-4147-A177-3AD203B41FA5}">
                      <a16:colId xmlns="" xmlns:a16="http://schemas.microsoft.com/office/drawing/2014/main" val="20000"/>
                    </a:ext>
                  </a:extLst>
                </a:gridCol>
                <a:gridCol w="1483434">
                  <a:extLst>
                    <a:ext uri="{9D8B030D-6E8A-4147-A177-3AD203B41FA5}">
                      <a16:colId xmlns="" xmlns:a16="http://schemas.microsoft.com/office/drawing/2014/main" val="20001"/>
                    </a:ext>
                  </a:extLst>
                </a:gridCol>
                <a:gridCol w="1363692">
                  <a:extLst>
                    <a:ext uri="{9D8B030D-6E8A-4147-A177-3AD203B41FA5}">
                      <a16:colId xmlns="" xmlns:a16="http://schemas.microsoft.com/office/drawing/2014/main" val="20002"/>
                    </a:ext>
                  </a:extLst>
                </a:gridCol>
              </a:tblGrid>
              <a:tr h="622564">
                <a:tc>
                  <a:txBody>
                    <a:bodyPr/>
                    <a:lstStyle/>
                    <a:p>
                      <a:pPr algn="ctr" fontAlgn="ctr"/>
                      <a:r>
                        <a:rPr lang="en-US" sz="1600" b="1" i="0" u="none" strike="noStrike" dirty="0">
                          <a:solidFill>
                            <a:srgbClr val="FFFFFF"/>
                          </a:solidFill>
                          <a:effectLst/>
                          <a:latin typeface="Calibri" panose="020F0502020204030204" pitchFamily="34" charset="0"/>
                        </a:rPr>
                        <a:t>PHASE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1600" b="1" i="0" u="none" strike="noStrike">
                          <a:solidFill>
                            <a:srgbClr val="000000"/>
                          </a:solidFill>
                          <a:effectLst/>
                          <a:latin typeface="Calibri" panose="020F0502020204030204" pitchFamily="34" charset="0"/>
                        </a:rPr>
                        <a:t>LONG TERM SIGMA VALUE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Calibri" panose="020F0502020204030204" pitchFamily="34" charset="0"/>
                        </a:rPr>
                        <a:t>AVG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498051">
                <a:tc>
                  <a:txBody>
                    <a:bodyPr/>
                    <a:lstStyle/>
                    <a:p>
                      <a:pPr algn="ctr" fontAlgn="ctr"/>
                      <a:r>
                        <a:rPr lang="en-US" sz="1600" b="1" i="0" u="none" strike="noStrike">
                          <a:solidFill>
                            <a:srgbClr val="FFFFFF"/>
                          </a:solidFill>
                          <a:effectLst/>
                          <a:latin typeface="Calibri" panose="020F0502020204030204" pitchFamily="34" charset="0"/>
                        </a:rPr>
                        <a:t>MEASURE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1600" b="0" i="0" u="none" strike="noStrike" dirty="0" smtClean="0">
                          <a:solidFill>
                            <a:srgbClr val="000000"/>
                          </a:solidFill>
                          <a:effectLst/>
                          <a:latin typeface="Calibri" panose="020F0502020204030204" pitchFamily="34" charset="0"/>
                        </a:rPr>
                        <a:t>0.016</a:t>
                      </a:r>
                      <a:r>
                        <a:rPr lang="en-US" sz="1600" b="0" i="0" u="none" strike="noStrike" dirty="0">
                          <a:solidFill>
                            <a:srgbClr val="000000"/>
                          </a:solidFill>
                          <a:effectLst/>
                          <a:latin typeface="Calibri" panose="020F0502020204030204" pitchFamily="34" charset="0"/>
                        </a:rPr>
                        <a:t> </a:t>
                      </a:r>
                      <a:r>
                        <a:rPr lang="en-US" sz="1600" b="0" i="0" u="none" strike="noStrike" dirty="0" smtClean="0">
                          <a:solidFill>
                            <a:srgbClr val="000000"/>
                          </a:solidFill>
                          <a:effectLst/>
                          <a:latin typeface="Calibri" panose="020F0502020204030204" pitchFamily="34" charset="0"/>
                        </a:rPr>
                        <a:t>71999</a:t>
                      </a:r>
                      <a:endParaRPr lang="en-US"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 </a:t>
                      </a:r>
                      <a:r>
                        <a:rPr lang="en-US" sz="1600" b="0" i="0" u="none" strike="noStrike" dirty="0" smtClean="0">
                          <a:solidFill>
                            <a:srgbClr val="000000"/>
                          </a:solidFill>
                          <a:effectLst/>
                          <a:latin typeface="Calibri" panose="020F0502020204030204" pitchFamily="34" charset="0"/>
                        </a:rPr>
                        <a:t>0.267688461</a:t>
                      </a:r>
                      <a:endParaRPr lang="en-US"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498051">
                <a:tc>
                  <a:txBody>
                    <a:bodyPr/>
                    <a:lstStyle/>
                    <a:p>
                      <a:pPr algn="ctr" fontAlgn="ctr"/>
                      <a:r>
                        <a:rPr lang="en-US" sz="1600" b="1" i="0" u="none" strike="noStrike">
                          <a:solidFill>
                            <a:srgbClr val="FFFFFF"/>
                          </a:solidFill>
                          <a:effectLst/>
                          <a:latin typeface="Calibri" panose="020F0502020204030204" pitchFamily="34" charset="0"/>
                        </a:rPr>
                        <a:t>IMPROVE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1600" b="0" i="0" u="none" strike="noStrike" dirty="0">
                          <a:solidFill>
                            <a:srgbClr val="000000"/>
                          </a:solidFill>
                          <a:effectLst/>
                          <a:latin typeface="Calibri" panose="020F0502020204030204" pitchFamily="34" charset="0"/>
                        </a:rPr>
                        <a:t> </a:t>
                      </a:r>
                      <a:r>
                        <a:rPr lang="en-US" sz="1600" b="0" i="0" u="none" strike="noStrike" dirty="0" smtClean="0">
                          <a:solidFill>
                            <a:srgbClr val="000000"/>
                          </a:solidFill>
                          <a:effectLst/>
                          <a:latin typeface="Calibri" panose="020F0502020204030204" pitchFamily="34" charset="0"/>
                        </a:rPr>
                        <a:t>0.518656932</a:t>
                      </a:r>
                      <a:endParaRPr lang="en-US"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 </a:t>
                      </a:r>
                      <a:r>
                        <a:rPr lang="en-US" sz="1600" b="0" i="0" u="none" strike="noStrike" dirty="0" smtClean="0">
                          <a:solidFill>
                            <a:srgbClr val="000000"/>
                          </a:solidFill>
                          <a:effectLst/>
                          <a:latin typeface="Calibri" panose="020F0502020204030204" pitchFamily="34" charset="0"/>
                        </a:rPr>
                        <a:t>0.267688461</a:t>
                      </a:r>
                      <a:endParaRPr lang="en-US"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sp>
        <p:nvSpPr>
          <p:cNvPr id="13" name="Rectangle 12"/>
          <p:cNvSpPr/>
          <p:nvPr/>
        </p:nvSpPr>
        <p:spPr>
          <a:xfrm>
            <a:off x="3844778" y="3328309"/>
            <a:ext cx="18473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b="1" dirty="0">
              <a:solidFill>
                <a:srgbClr val="FF0000"/>
              </a:solidFill>
              <a:latin typeface="Bodoni MT" panose="02070603080606020203" pitchFamily="18" charset="0"/>
            </a:endParaRPr>
          </a:p>
        </p:txBody>
      </p:sp>
      <p:graphicFrame>
        <p:nvGraphicFramePr>
          <p:cNvPr id="14" name="Chart 13"/>
          <p:cNvGraphicFramePr>
            <a:graphicFrameLocks/>
          </p:cNvGraphicFramePr>
          <p:nvPr>
            <p:extLst>
              <p:ext uri="{D42A27DB-BD31-4B8C-83A1-F6EECF244321}">
                <p14:modId xmlns:p14="http://schemas.microsoft.com/office/powerpoint/2010/main" val="12364609"/>
              </p:ext>
            </p:extLst>
          </p:nvPr>
        </p:nvGraphicFramePr>
        <p:xfrm>
          <a:off x="256032" y="1464868"/>
          <a:ext cx="7296912" cy="395105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9807036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95</a:t>
            </a:fld>
            <a:endParaRPr>
              <a:solidFill>
                <a:srgbClr val="FFFFFF"/>
              </a:solidFill>
            </a:endParaRPr>
          </a:p>
        </p:txBody>
      </p:sp>
      <p:sp>
        <p:nvSpPr>
          <p:cNvPr id="99" name="Title 3"/>
          <p:cNvSpPr txBox="1">
            <a:spLocks/>
          </p:cNvSpPr>
          <p:nvPr/>
        </p:nvSpPr>
        <p:spPr>
          <a:xfrm>
            <a:off x="1690639" y="95378"/>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for X’s Improvement  </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5" name="Rectangle 4"/>
          <p:cNvSpPr/>
          <p:nvPr/>
        </p:nvSpPr>
        <p:spPr>
          <a:xfrm>
            <a:off x="3465095" y="1305060"/>
            <a:ext cx="6027980" cy="4493538"/>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r>
              <a:rPr lang="en-US" sz="1100" b="1" dirty="0">
                <a:solidFill>
                  <a:srgbClr val="3A3F50"/>
                </a:solidFill>
              </a:rPr>
              <a:t>Chi-Square Test for Association: CSAT, TYPES OF TASK COMPLEXITY </a:t>
            </a:r>
          </a:p>
          <a:p>
            <a:endParaRPr lang="en-US" sz="1100" b="1" dirty="0">
              <a:solidFill>
                <a:srgbClr val="3A3F50"/>
              </a:solidFill>
            </a:endParaRPr>
          </a:p>
          <a:p>
            <a:r>
              <a:rPr lang="en-US" sz="1100" dirty="0">
                <a:solidFill>
                  <a:srgbClr val="3A3F50"/>
                </a:solidFill>
              </a:rPr>
              <a:t>Rows: CSAT   Columns: TYPES OF TASK </a:t>
            </a:r>
            <a:r>
              <a:rPr lang="en-US" sz="1100" dirty="0" smtClean="0">
                <a:solidFill>
                  <a:srgbClr val="3A3F50"/>
                </a:solidFill>
              </a:rPr>
              <a:t>COMPLEXITY</a:t>
            </a:r>
            <a:endParaRPr lang="en-US" sz="1100" dirty="0">
              <a:solidFill>
                <a:srgbClr val="3A3F50"/>
              </a:solidFill>
            </a:endParaRPr>
          </a:p>
          <a:p>
            <a:r>
              <a:rPr lang="en-US" sz="1100" dirty="0">
                <a:solidFill>
                  <a:srgbClr val="3A3F50"/>
                </a:solidFill>
              </a:rPr>
              <a:t>        HIGH    LOW    MID   All</a:t>
            </a:r>
          </a:p>
          <a:p>
            <a:endParaRPr lang="en-US" sz="1100" dirty="0">
              <a:solidFill>
                <a:srgbClr val="3A3F50"/>
              </a:solidFill>
            </a:endParaRPr>
          </a:p>
          <a:p>
            <a:r>
              <a:rPr lang="en-US" sz="1100" dirty="0">
                <a:solidFill>
                  <a:srgbClr val="3A3F50"/>
                </a:solidFill>
              </a:rPr>
              <a:t>1        163      0      0   163</a:t>
            </a:r>
          </a:p>
          <a:p>
            <a:r>
              <a:rPr lang="en-US" sz="1100" dirty="0">
                <a:solidFill>
                  <a:srgbClr val="3A3F50"/>
                </a:solidFill>
              </a:rPr>
              <a:t>      </a:t>
            </a:r>
            <a:r>
              <a:rPr lang="en-US" sz="1100" dirty="0" smtClean="0">
                <a:solidFill>
                  <a:srgbClr val="3A3F50"/>
                </a:solidFill>
              </a:rPr>
              <a:t> </a:t>
            </a:r>
            <a:r>
              <a:rPr lang="en-US" sz="1100" dirty="0">
                <a:solidFill>
                  <a:srgbClr val="3A3F50"/>
                </a:solidFill>
              </a:rPr>
              <a:t>49.2   68.8   45.0</a:t>
            </a:r>
          </a:p>
          <a:p>
            <a:endParaRPr lang="en-US" sz="1100" dirty="0">
              <a:solidFill>
                <a:srgbClr val="3A3F50"/>
              </a:solidFill>
            </a:endParaRPr>
          </a:p>
          <a:p>
            <a:r>
              <a:rPr lang="en-US" sz="1100" dirty="0">
                <a:solidFill>
                  <a:srgbClr val="3A3F50"/>
                </a:solidFill>
              </a:rPr>
              <a:t>2        290      0      0   290</a:t>
            </a:r>
          </a:p>
          <a:p>
            <a:r>
              <a:rPr lang="en-US" sz="1100" dirty="0">
                <a:solidFill>
                  <a:srgbClr val="3A3F50"/>
                </a:solidFill>
              </a:rPr>
              <a:t>        87.6  122.4   </a:t>
            </a:r>
            <a:r>
              <a:rPr lang="en-US" sz="1100" dirty="0" smtClean="0">
                <a:solidFill>
                  <a:srgbClr val="3A3F50"/>
                </a:solidFill>
              </a:rPr>
              <a:t>80.0</a:t>
            </a:r>
          </a:p>
          <a:p>
            <a:endParaRPr lang="en-US" sz="1100" dirty="0">
              <a:solidFill>
                <a:srgbClr val="3A3F50"/>
              </a:solidFill>
            </a:endParaRPr>
          </a:p>
          <a:p>
            <a:r>
              <a:rPr lang="en-US" sz="1100" dirty="0">
                <a:solidFill>
                  <a:srgbClr val="3A3F50"/>
                </a:solidFill>
              </a:rPr>
              <a:t>3          0      0    414   414</a:t>
            </a:r>
          </a:p>
          <a:p>
            <a:r>
              <a:rPr lang="en-US" sz="1100" dirty="0">
                <a:solidFill>
                  <a:srgbClr val="3A3F50"/>
                </a:solidFill>
              </a:rPr>
              <a:t>       125.0  174.7  114.3</a:t>
            </a:r>
          </a:p>
          <a:p>
            <a:endParaRPr lang="en-US" sz="1100" dirty="0">
              <a:solidFill>
                <a:srgbClr val="3A3F50"/>
              </a:solidFill>
            </a:endParaRPr>
          </a:p>
          <a:p>
            <a:r>
              <a:rPr lang="en-US" sz="1100" dirty="0">
                <a:solidFill>
                  <a:srgbClr val="3A3F50"/>
                </a:solidFill>
              </a:rPr>
              <a:t>4          0    395      0   395</a:t>
            </a:r>
          </a:p>
          <a:p>
            <a:r>
              <a:rPr lang="en-US" sz="1100" dirty="0">
                <a:solidFill>
                  <a:srgbClr val="3A3F50"/>
                </a:solidFill>
              </a:rPr>
              <a:t>       119.3  166.7  109.0</a:t>
            </a:r>
          </a:p>
          <a:p>
            <a:endParaRPr lang="en-US" sz="1100" dirty="0">
              <a:solidFill>
                <a:srgbClr val="3A3F50"/>
              </a:solidFill>
            </a:endParaRPr>
          </a:p>
          <a:p>
            <a:r>
              <a:rPr lang="en-US" sz="1100" dirty="0">
                <a:solidFill>
                  <a:srgbClr val="3A3F50"/>
                </a:solidFill>
              </a:rPr>
              <a:t>5          0    238      0   238</a:t>
            </a:r>
          </a:p>
          <a:p>
            <a:r>
              <a:rPr lang="en-US" sz="1100" dirty="0">
                <a:solidFill>
                  <a:srgbClr val="3A3F50"/>
                </a:solidFill>
              </a:rPr>
              <a:t>        71.9  100.4   65.7</a:t>
            </a:r>
          </a:p>
          <a:p>
            <a:endParaRPr lang="en-US" sz="1100" dirty="0">
              <a:solidFill>
                <a:srgbClr val="3A3F50"/>
              </a:solidFill>
            </a:endParaRPr>
          </a:p>
          <a:p>
            <a:r>
              <a:rPr lang="en-US" sz="1100" dirty="0">
                <a:solidFill>
                  <a:srgbClr val="3A3F50"/>
                </a:solidFill>
              </a:rPr>
              <a:t>All      453    633    414  1500</a:t>
            </a:r>
          </a:p>
          <a:p>
            <a:r>
              <a:rPr lang="en-US" sz="1100" dirty="0" smtClean="0">
                <a:solidFill>
                  <a:srgbClr val="3A3F50"/>
                </a:solidFill>
              </a:rPr>
              <a:t>Cell </a:t>
            </a:r>
            <a:r>
              <a:rPr lang="en-US" sz="1100" dirty="0">
                <a:solidFill>
                  <a:srgbClr val="3A3F50"/>
                </a:solidFill>
              </a:rPr>
              <a:t>Contents:      Count</a:t>
            </a:r>
          </a:p>
          <a:p>
            <a:r>
              <a:rPr lang="en-US" sz="1100" dirty="0">
                <a:solidFill>
                  <a:srgbClr val="3A3F50"/>
                </a:solidFill>
              </a:rPr>
              <a:t>                    Expected </a:t>
            </a:r>
            <a:r>
              <a:rPr lang="en-US" sz="1100" dirty="0" smtClean="0">
                <a:solidFill>
                  <a:srgbClr val="3A3F50"/>
                </a:solidFill>
              </a:rPr>
              <a:t>count</a:t>
            </a:r>
            <a:endParaRPr lang="en-US" sz="1100" dirty="0">
              <a:solidFill>
                <a:srgbClr val="3A3F50"/>
              </a:solidFill>
            </a:endParaRPr>
          </a:p>
          <a:p>
            <a:endParaRPr lang="en-US" sz="1100" dirty="0" smtClean="0">
              <a:solidFill>
                <a:srgbClr val="3A3F50"/>
              </a:solidFill>
            </a:endParaRPr>
          </a:p>
          <a:p>
            <a:r>
              <a:rPr lang="en-US" sz="1100" dirty="0" smtClean="0">
                <a:solidFill>
                  <a:srgbClr val="3A3F50"/>
                </a:solidFill>
              </a:rPr>
              <a:t>Pearson </a:t>
            </a:r>
            <a:r>
              <a:rPr lang="en-US" sz="1100" dirty="0">
                <a:solidFill>
                  <a:srgbClr val="3A3F50"/>
                </a:solidFill>
              </a:rPr>
              <a:t>Chi-Square = 3000.000, DF = 8, P-Value = 0.000</a:t>
            </a:r>
          </a:p>
          <a:p>
            <a:r>
              <a:rPr lang="en-US" sz="1100" dirty="0">
                <a:solidFill>
                  <a:srgbClr val="3A3F50"/>
                </a:solidFill>
              </a:rPr>
              <a:t>Likelihood Ratio Chi-Square = 3242.950, DF = 8, P-Value = 0.000</a:t>
            </a:r>
          </a:p>
        </p:txBody>
      </p:sp>
      <p:sp>
        <p:nvSpPr>
          <p:cNvPr id="7" name="Text Box 8"/>
          <p:cNvSpPr txBox="1">
            <a:spLocks noChangeArrowheads="1"/>
          </p:cNvSpPr>
          <p:nvPr/>
        </p:nvSpPr>
        <p:spPr bwMode="auto">
          <a:xfrm>
            <a:off x="440003" y="872732"/>
            <a:ext cx="5340034" cy="369332"/>
          </a:xfrm>
          <a:prstGeom prst="rect">
            <a:avLst/>
          </a:prstGeom>
          <a:noFill/>
          <a:ln w="9525">
            <a:noFill/>
            <a:miter lim="800000"/>
            <a:headEnd/>
            <a:tailEnd/>
          </a:ln>
        </p:spPr>
        <p:txBody>
          <a:bodyPr wrap="square">
            <a:spAutoFit/>
          </a:bodyPr>
          <a:lstStyle/>
          <a:p>
            <a:pPr fontAlgn="base">
              <a:spcBef>
                <a:spcPct val="50000"/>
              </a:spcBef>
              <a:spcAft>
                <a:spcPct val="0"/>
              </a:spcAft>
            </a:pPr>
            <a:r>
              <a:rPr lang="en-US" b="1" i="1" dirty="0">
                <a:solidFill>
                  <a:prstClr val="black"/>
                </a:solidFill>
              </a:rPr>
              <a:t>Minitab Output of </a:t>
            </a:r>
            <a:r>
              <a:rPr lang="en-US" b="1" i="1" dirty="0" smtClean="0">
                <a:solidFill>
                  <a:prstClr val="black"/>
                </a:solidFill>
              </a:rPr>
              <a:t>Chi Square </a:t>
            </a:r>
            <a:r>
              <a:rPr lang="en-US" b="1" i="1" dirty="0">
                <a:solidFill>
                  <a:prstClr val="black"/>
                </a:solidFill>
              </a:rPr>
              <a:t>Test for Y and X</a:t>
            </a:r>
          </a:p>
        </p:txBody>
      </p:sp>
      <p:sp>
        <p:nvSpPr>
          <p:cNvPr id="9" name="Text Box 19"/>
          <p:cNvSpPr txBox="1">
            <a:spLocks noChangeArrowheads="1"/>
          </p:cNvSpPr>
          <p:nvPr/>
        </p:nvSpPr>
        <p:spPr bwMode="auto">
          <a:xfrm>
            <a:off x="646176" y="5965508"/>
            <a:ext cx="10267722" cy="400110"/>
          </a:xfrm>
          <a:prstGeom prst="rect">
            <a:avLst/>
          </a:prstGeom>
          <a:solidFill>
            <a:schemeClr val="bg1">
              <a:lumMod val="75000"/>
            </a:schemeClr>
          </a:solidFill>
          <a:ln w="9525">
            <a:noFill/>
            <a:miter lim="800000"/>
            <a:headEnd/>
            <a:tailEnd/>
          </a:ln>
        </p:spPr>
        <p:txBody>
          <a:bodyPr wrap="square">
            <a:spAutoFit/>
          </a:bodyPr>
          <a:lstStyle/>
          <a:p>
            <a:pPr algn="just">
              <a:spcBef>
                <a:spcPct val="50000"/>
              </a:spcBef>
            </a:pPr>
            <a:r>
              <a:rPr lang="en-US" sz="2000" b="1" i="1" dirty="0" smtClean="0">
                <a:solidFill>
                  <a:prstClr val="black"/>
                </a:solidFill>
              </a:rPr>
              <a:t>Interpretation: </a:t>
            </a:r>
            <a:r>
              <a:rPr lang="en-US" b="1" i="1" dirty="0" smtClean="0">
                <a:solidFill>
                  <a:prstClr val="black"/>
                </a:solidFill>
              </a:rPr>
              <a:t>Impact </a:t>
            </a:r>
            <a:r>
              <a:rPr lang="en-US" b="1" i="1" dirty="0">
                <a:solidFill>
                  <a:prstClr val="black"/>
                </a:solidFill>
              </a:rPr>
              <a:t>of </a:t>
            </a:r>
            <a:r>
              <a:rPr lang="en-US" b="1" i="1" dirty="0" smtClean="0">
                <a:solidFill>
                  <a:prstClr val="black"/>
                </a:solidFill>
              </a:rPr>
              <a:t>“Type of task complexity” </a:t>
            </a:r>
            <a:r>
              <a:rPr lang="en-US" b="1" i="1" dirty="0">
                <a:solidFill>
                  <a:prstClr val="black"/>
                </a:solidFill>
              </a:rPr>
              <a:t>on </a:t>
            </a:r>
            <a:r>
              <a:rPr lang="en-US" b="1" i="1" dirty="0" smtClean="0">
                <a:solidFill>
                  <a:prstClr val="black"/>
                </a:solidFill>
              </a:rPr>
              <a:t>CSAT is </a:t>
            </a:r>
            <a:r>
              <a:rPr lang="en-US" b="1" i="1" dirty="0">
                <a:solidFill>
                  <a:prstClr val="black"/>
                </a:solidFill>
              </a:rPr>
              <a:t>statistically significant. </a:t>
            </a:r>
          </a:p>
        </p:txBody>
      </p:sp>
      <p:sp>
        <p:nvSpPr>
          <p:cNvPr id="10" name="Text Box 7"/>
          <p:cNvSpPr txBox="1">
            <a:spLocks noChangeArrowheads="1"/>
          </p:cNvSpPr>
          <p:nvPr/>
        </p:nvSpPr>
        <p:spPr bwMode="auto">
          <a:xfrm>
            <a:off x="6249350" y="872732"/>
            <a:ext cx="5282683" cy="369332"/>
          </a:xfrm>
          <a:prstGeom prst="rect">
            <a:avLst/>
          </a:prstGeom>
          <a:noFill/>
          <a:ln w="9525">
            <a:noFill/>
            <a:miter lim="800000"/>
            <a:headEnd/>
            <a:tailEnd/>
          </a:ln>
        </p:spPr>
        <p:txBody>
          <a:bodyPr wrap="square">
            <a:spAutoFit/>
          </a:bodyPr>
          <a:lstStyle/>
          <a:p>
            <a:pPr>
              <a:spcBef>
                <a:spcPct val="50000"/>
              </a:spcBef>
            </a:pPr>
            <a:r>
              <a:rPr lang="en-US" b="1" i="1" dirty="0">
                <a:solidFill>
                  <a:srgbClr val="3A3F50"/>
                </a:solidFill>
              </a:rPr>
              <a:t>Minitab path : </a:t>
            </a:r>
            <a:r>
              <a:rPr lang="en-US" b="1" i="1" dirty="0" smtClean="0">
                <a:solidFill>
                  <a:srgbClr val="3A3F50"/>
                </a:solidFill>
              </a:rPr>
              <a:t>Stat&gt;Tables&gt;Chi Square test</a:t>
            </a:r>
            <a:endParaRPr lang="en-US" b="1" i="1" dirty="0">
              <a:solidFill>
                <a:srgbClr val="3A3F50"/>
              </a:solidFill>
            </a:endParaRPr>
          </a:p>
        </p:txBody>
      </p:sp>
    </p:spTree>
    <p:extLst>
      <p:ext uri="{BB962C8B-B14F-4D97-AF65-F5344CB8AC3E}">
        <p14:creationId xmlns:p14="http://schemas.microsoft.com/office/powerpoint/2010/main" val="317466062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96</a:t>
            </a:fld>
            <a:endParaRPr>
              <a:solidFill>
                <a:srgbClr val="FFFFFF"/>
              </a:solidFill>
            </a:endParaRPr>
          </a:p>
        </p:txBody>
      </p:sp>
      <p:sp>
        <p:nvSpPr>
          <p:cNvPr id="99" name="Title 3"/>
          <p:cNvSpPr txBox="1">
            <a:spLocks/>
          </p:cNvSpPr>
          <p:nvPr/>
        </p:nvSpPr>
        <p:spPr>
          <a:xfrm>
            <a:off x="1690639" y="-106939"/>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for X’s Improvement  </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3" name="Rectangle 2"/>
          <p:cNvSpPr/>
          <p:nvPr/>
        </p:nvSpPr>
        <p:spPr>
          <a:xfrm>
            <a:off x="804984" y="1021908"/>
            <a:ext cx="5181931" cy="369332"/>
          </a:xfrm>
          <a:prstGeom prst="rect">
            <a:avLst/>
          </a:prstGeom>
        </p:spPr>
        <p:txBody>
          <a:bodyPr wrap="none">
            <a:spAutoFit/>
          </a:bodyPr>
          <a:lstStyle/>
          <a:p>
            <a:pPr fontAlgn="base">
              <a:spcBef>
                <a:spcPct val="50000"/>
              </a:spcBef>
              <a:spcAft>
                <a:spcPct val="0"/>
              </a:spcAft>
            </a:pPr>
            <a:r>
              <a:rPr lang="en-US" b="1" i="1" dirty="0">
                <a:solidFill>
                  <a:prstClr val="black"/>
                </a:solidFill>
              </a:rPr>
              <a:t>Minitab Output of Chi Square Test for Y and X</a:t>
            </a:r>
          </a:p>
        </p:txBody>
      </p:sp>
      <p:sp>
        <p:nvSpPr>
          <p:cNvPr id="8" name="Rectangle 7"/>
          <p:cNvSpPr/>
          <p:nvPr/>
        </p:nvSpPr>
        <p:spPr>
          <a:xfrm>
            <a:off x="515156" y="1391240"/>
            <a:ext cx="10611950" cy="40593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A3F50"/>
              </a:solidFill>
            </a:endParaRPr>
          </a:p>
        </p:txBody>
      </p:sp>
      <p:sp>
        <p:nvSpPr>
          <p:cNvPr id="10" name="Text Box 4"/>
          <p:cNvSpPr txBox="1">
            <a:spLocks noChangeArrowheads="1"/>
          </p:cNvSpPr>
          <p:nvPr/>
        </p:nvSpPr>
        <p:spPr bwMode="auto">
          <a:xfrm>
            <a:off x="880613" y="5813000"/>
            <a:ext cx="10498750" cy="3385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a:solidFill>
                  <a:prstClr val="black"/>
                </a:solidFill>
              </a:rPr>
              <a:t>Interpretation</a:t>
            </a:r>
            <a:r>
              <a:rPr lang="en-US" sz="1600" b="1" i="1" dirty="0" smtClean="0">
                <a:solidFill>
                  <a:prstClr val="black"/>
                </a:solidFill>
              </a:rPr>
              <a:t>: Impact of CSAT Score on “Experience” is not significant.</a:t>
            </a:r>
            <a:endParaRPr lang="en-US" sz="1600" b="1" i="1" dirty="0">
              <a:solidFill>
                <a:prstClr val="black"/>
              </a:solidFill>
            </a:endParaRPr>
          </a:p>
        </p:txBody>
      </p:sp>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074" y="1503095"/>
            <a:ext cx="4565475" cy="3828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6915" y="1503095"/>
            <a:ext cx="3577709" cy="136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135058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97</a:t>
            </a:fld>
            <a:endParaRPr>
              <a:solidFill>
                <a:srgbClr val="FFFFFF"/>
              </a:solidFill>
            </a:endParaRPr>
          </a:p>
        </p:txBody>
      </p:sp>
      <p:sp>
        <p:nvSpPr>
          <p:cNvPr id="99" name="Title 3"/>
          <p:cNvSpPr txBox="1">
            <a:spLocks/>
          </p:cNvSpPr>
          <p:nvPr/>
        </p:nvSpPr>
        <p:spPr>
          <a:xfrm>
            <a:off x="1690639" y="-106939"/>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for X’s Improvement  </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3" name="Rectangle 2"/>
          <p:cNvSpPr/>
          <p:nvPr/>
        </p:nvSpPr>
        <p:spPr>
          <a:xfrm>
            <a:off x="499834" y="874031"/>
            <a:ext cx="5181931" cy="369332"/>
          </a:xfrm>
          <a:prstGeom prst="rect">
            <a:avLst/>
          </a:prstGeom>
        </p:spPr>
        <p:txBody>
          <a:bodyPr wrap="none">
            <a:spAutoFit/>
          </a:bodyPr>
          <a:lstStyle/>
          <a:p>
            <a:pPr fontAlgn="base">
              <a:spcBef>
                <a:spcPct val="50000"/>
              </a:spcBef>
              <a:spcAft>
                <a:spcPct val="0"/>
              </a:spcAft>
            </a:pPr>
            <a:r>
              <a:rPr lang="en-US" b="1" i="1" dirty="0">
                <a:solidFill>
                  <a:prstClr val="black"/>
                </a:solidFill>
              </a:rPr>
              <a:t>Minitab Output of Chi Square Test for Y and X</a:t>
            </a:r>
          </a:p>
        </p:txBody>
      </p:sp>
      <p:sp>
        <p:nvSpPr>
          <p:cNvPr id="8" name="Rectangle 7"/>
          <p:cNvSpPr/>
          <p:nvPr/>
        </p:nvSpPr>
        <p:spPr>
          <a:xfrm>
            <a:off x="643944" y="1243363"/>
            <a:ext cx="11050073" cy="43460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A3F50"/>
              </a:solidFill>
            </a:endParaRPr>
          </a:p>
        </p:txBody>
      </p:sp>
      <p:sp>
        <p:nvSpPr>
          <p:cNvPr id="10" name="Text Box 4"/>
          <p:cNvSpPr txBox="1">
            <a:spLocks noChangeArrowheads="1"/>
          </p:cNvSpPr>
          <p:nvPr/>
        </p:nvSpPr>
        <p:spPr bwMode="auto">
          <a:xfrm>
            <a:off x="643944" y="5784253"/>
            <a:ext cx="10880231" cy="3385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smtClean="0">
                <a:solidFill>
                  <a:prstClr val="black"/>
                </a:solidFill>
              </a:rPr>
              <a:t>Interpretation</a:t>
            </a:r>
            <a:r>
              <a:rPr lang="en-US" sz="1600" b="1" i="1" dirty="0" smtClean="0">
                <a:solidFill>
                  <a:prstClr val="black"/>
                </a:solidFill>
              </a:rPr>
              <a:t>:  Impact of CSAT Score on “Query holding time(in sec)” is not significant. </a:t>
            </a:r>
            <a:endParaRPr lang="en-US" sz="1600" b="1" i="1" dirty="0">
              <a:solidFill>
                <a:prstClr val="black"/>
              </a:solidFill>
            </a:endParaRPr>
          </a:p>
        </p:txBody>
      </p:sp>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166" y="1309850"/>
            <a:ext cx="4820597" cy="4213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1765" y="1309850"/>
            <a:ext cx="3591024"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767946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98</a:t>
            </a:fld>
            <a:endParaRPr>
              <a:solidFill>
                <a:srgbClr val="FFFFFF"/>
              </a:solidFill>
            </a:endParaRPr>
          </a:p>
        </p:txBody>
      </p:sp>
      <p:sp>
        <p:nvSpPr>
          <p:cNvPr id="99" name="Title 3"/>
          <p:cNvSpPr txBox="1">
            <a:spLocks/>
          </p:cNvSpPr>
          <p:nvPr/>
        </p:nvSpPr>
        <p:spPr>
          <a:xfrm>
            <a:off x="1690639" y="-106939"/>
            <a:ext cx="88787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for X’s Improvement  </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sp>
        <p:nvSpPr>
          <p:cNvPr id="3" name="Rectangle 2"/>
          <p:cNvSpPr/>
          <p:nvPr/>
        </p:nvSpPr>
        <p:spPr>
          <a:xfrm>
            <a:off x="804984" y="837242"/>
            <a:ext cx="5181931" cy="369332"/>
          </a:xfrm>
          <a:prstGeom prst="rect">
            <a:avLst/>
          </a:prstGeom>
        </p:spPr>
        <p:txBody>
          <a:bodyPr wrap="none">
            <a:spAutoFit/>
          </a:bodyPr>
          <a:lstStyle/>
          <a:p>
            <a:pPr fontAlgn="base">
              <a:spcBef>
                <a:spcPct val="50000"/>
              </a:spcBef>
              <a:spcAft>
                <a:spcPct val="0"/>
              </a:spcAft>
            </a:pPr>
            <a:r>
              <a:rPr lang="en-US" b="1" i="1" dirty="0">
                <a:solidFill>
                  <a:prstClr val="black"/>
                </a:solidFill>
              </a:rPr>
              <a:t>Minitab Output of Chi Square Test for Y and X</a:t>
            </a:r>
          </a:p>
        </p:txBody>
      </p:sp>
      <p:sp>
        <p:nvSpPr>
          <p:cNvPr id="8" name="Rectangle 7"/>
          <p:cNvSpPr/>
          <p:nvPr/>
        </p:nvSpPr>
        <p:spPr>
          <a:xfrm>
            <a:off x="527680" y="1206574"/>
            <a:ext cx="11204620" cy="417010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b="1" dirty="0"/>
              <a:t>Chi-Square Test</a:t>
            </a:r>
          </a:p>
          <a:p>
            <a:r>
              <a:rPr lang="en-US" b="1" dirty="0"/>
              <a:t>	Chi-Square	DF	P-Value	</a:t>
            </a:r>
            <a:endParaRPr lang="en-US" dirty="0"/>
          </a:p>
          <a:p>
            <a:r>
              <a:rPr lang="en-US" dirty="0"/>
              <a:t>Pearson	5.166	12	0.952	</a:t>
            </a:r>
          </a:p>
          <a:p>
            <a:r>
              <a:rPr lang="en-US" dirty="0"/>
              <a:t>Likelihood Ratio	5.199	12	0.951	</a:t>
            </a:r>
          </a:p>
          <a:p>
            <a:endParaRPr lang="en-US" dirty="0"/>
          </a:p>
        </p:txBody>
      </p:sp>
      <p:sp>
        <p:nvSpPr>
          <p:cNvPr id="10" name="Text Box 4"/>
          <p:cNvSpPr txBox="1">
            <a:spLocks noChangeArrowheads="1"/>
          </p:cNvSpPr>
          <p:nvPr/>
        </p:nvSpPr>
        <p:spPr bwMode="auto">
          <a:xfrm>
            <a:off x="579549" y="5730704"/>
            <a:ext cx="11204620" cy="33855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fontAlgn="base">
              <a:spcBef>
                <a:spcPct val="50000"/>
              </a:spcBef>
              <a:spcAft>
                <a:spcPct val="0"/>
              </a:spcAft>
            </a:pPr>
            <a:r>
              <a:rPr lang="en-US" sz="1600" b="1" i="1" u="sng" dirty="0" smtClean="0">
                <a:solidFill>
                  <a:prstClr val="black"/>
                </a:solidFill>
              </a:rPr>
              <a:t>Interpretation</a:t>
            </a:r>
            <a:r>
              <a:rPr lang="en-US" sz="1600" b="1" i="1" dirty="0" smtClean="0">
                <a:solidFill>
                  <a:prstClr val="black"/>
                </a:solidFill>
              </a:rPr>
              <a:t>: Impact of CSAT Score on “Query holding time(in </a:t>
            </a:r>
            <a:r>
              <a:rPr lang="en-US" sz="1600" b="1" i="1" dirty="0" err="1" smtClean="0">
                <a:solidFill>
                  <a:prstClr val="black"/>
                </a:solidFill>
              </a:rPr>
              <a:t>hrs</a:t>
            </a:r>
            <a:r>
              <a:rPr lang="en-US" sz="1600" b="1" i="1" dirty="0" smtClean="0">
                <a:solidFill>
                  <a:prstClr val="black"/>
                </a:solidFill>
              </a:rPr>
              <a:t>)” is not significant. </a:t>
            </a:r>
            <a:endParaRPr lang="en-US" sz="1600" b="1" i="1" dirty="0">
              <a:solidFill>
                <a:prstClr val="black"/>
              </a:solidFill>
            </a:endParaRPr>
          </a:p>
        </p:txBody>
      </p:sp>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701" y="1467718"/>
            <a:ext cx="4778062" cy="386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3316" y="1309368"/>
            <a:ext cx="3304318" cy="121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712642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6" name="Google Shape;1046;p24"/>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solidFill>
                  <a:srgbClr val="FFFFFF"/>
                </a:solidFill>
              </a:rPr>
              <a:pPr/>
              <a:t>99</a:t>
            </a:fld>
            <a:endParaRPr>
              <a:solidFill>
                <a:srgbClr val="FFFFFF"/>
              </a:solidFill>
            </a:endParaRPr>
          </a:p>
        </p:txBody>
      </p:sp>
      <p:sp>
        <p:nvSpPr>
          <p:cNvPr id="99" name="Title 3"/>
          <p:cNvSpPr txBox="1">
            <a:spLocks/>
          </p:cNvSpPr>
          <p:nvPr/>
        </p:nvSpPr>
        <p:spPr>
          <a:xfrm>
            <a:off x="1273780" y="0"/>
            <a:ext cx="9551102" cy="6925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150000"/>
              </a:lnSpc>
              <a:buClr>
                <a:srgbClr val="007BB9"/>
              </a:buClr>
            </a:pPr>
            <a:r>
              <a:rPr lang="en-US" sz="3600" b="1" kern="0" dirty="0" smtClean="0">
                <a:solidFill>
                  <a:srgbClr val="007BB9"/>
                </a:solidFill>
              </a:rPr>
              <a:t>Validation Test for Improvement Summary </a:t>
            </a:r>
            <a:endParaRPr lang="en-US" sz="3600" b="1" kern="0" dirty="0">
              <a:solidFill>
                <a:srgbClr val="007BB9"/>
              </a:solidFill>
            </a:endParaRPr>
          </a:p>
        </p:txBody>
      </p:sp>
      <p:pic>
        <p:nvPicPr>
          <p:cNvPr id="102" name="Picture 101">
            <a:extLst>
              <a:ext uri="{FF2B5EF4-FFF2-40B4-BE49-F238E27FC236}">
                <a16:creationId xmlns="" xmlns:a16="http://schemas.microsoft.com/office/drawing/2014/main" id="{E85C3302-1762-444F-ACD9-5767BD88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774"/>
            <a:ext cx="1609969" cy="365051"/>
          </a:xfrm>
          <a:prstGeom prst="rect">
            <a:avLst/>
          </a:prstGeom>
        </p:spPr>
      </p:pic>
      <p:sp>
        <p:nvSpPr>
          <p:cNvPr id="103" name="TextBox 102">
            <a:extLst>
              <a:ext uri="{FF2B5EF4-FFF2-40B4-BE49-F238E27FC236}">
                <a16:creationId xmlns="" xmlns:a16="http://schemas.microsoft.com/office/drawing/2014/main" id="{04792BAE-1DC5-45AE-9E3C-F30187321632}"/>
              </a:ext>
            </a:extLst>
          </p:cNvPr>
          <p:cNvSpPr txBox="1"/>
          <p:nvPr/>
        </p:nvSpPr>
        <p:spPr>
          <a:xfrm>
            <a:off x="2785218" y="6618651"/>
            <a:ext cx="7784123" cy="261610"/>
          </a:xfrm>
          <a:prstGeom prst="rect">
            <a:avLst/>
          </a:prstGeom>
          <a:noFill/>
        </p:spPr>
        <p:txBody>
          <a:bodyPr wrap="square" rtlCol="0">
            <a:spAutoFit/>
          </a:bodyPr>
          <a:lstStyle/>
          <a:p>
            <a:r>
              <a:rPr lang="en-US" sz="1100" dirty="0">
                <a:solidFill>
                  <a:prstClr val="black"/>
                </a:solidFill>
                <a:latin typeface="Bahnschrift Light Condensed" panose="020B0502040204020203" pitchFamily="34" charset="0"/>
              </a:rPr>
              <a:t>Proprietary and Highly Confidential. 2020 Pursullence Global Business Solutions. All Rights Reserved</a:t>
            </a:r>
          </a:p>
        </p:txBody>
      </p:sp>
      <p:graphicFrame>
        <p:nvGraphicFramePr>
          <p:cNvPr id="4" name="Table 3"/>
          <p:cNvGraphicFramePr>
            <a:graphicFrameLocks noGrp="1"/>
          </p:cNvGraphicFramePr>
          <p:nvPr>
            <p:extLst>
              <p:ext uri="{D42A27DB-BD31-4B8C-83A1-F6EECF244321}">
                <p14:modId xmlns:p14="http://schemas.microsoft.com/office/powerpoint/2010/main" val="258716198"/>
              </p:ext>
            </p:extLst>
          </p:nvPr>
        </p:nvGraphicFramePr>
        <p:xfrm>
          <a:off x="524256" y="1239424"/>
          <a:ext cx="11120898" cy="3765269"/>
        </p:xfrm>
        <a:graphic>
          <a:graphicData uri="http://schemas.openxmlformats.org/drawingml/2006/table">
            <a:tbl>
              <a:tblPr/>
              <a:tblGrid>
                <a:gridCol w="684115">
                  <a:extLst>
                    <a:ext uri="{9D8B030D-6E8A-4147-A177-3AD203B41FA5}">
                      <a16:colId xmlns="" xmlns:a16="http://schemas.microsoft.com/office/drawing/2014/main" val="20000"/>
                    </a:ext>
                  </a:extLst>
                </a:gridCol>
                <a:gridCol w="986189">
                  <a:extLst>
                    <a:ext uri="{9D8B030D-6E8A-4147-A177-3AD203B41FA5}">
                      <a16:colId xmlns="" xmlns:a16="http://schemas.microsoft.com/office/drawing/2014/main" val="20001"/>
                    </a:ext>
                  </a:extLst>
                </a:gridCol>
                <a:gridCol w="1584960">
                  <a:extLst>
                    <a:ext uri="{9D8B030D-6E8A-4147-A177-3AD203B41FA5}">
                      <a16:colId xmlns="" xmlns:a16="http://schemas.microsoft.com/office/drawing/2014/main" val="20002"/>
                    </a:ext>
                  </a:extLst>
                </a:gridCol>
                <a:gridCol w="1731975">
                  <a:extLst>
                    <a:ext uri="{9D8B030D-6E8A-4147-A177-3AD203B41FA5}">
                      <a16:colId xmlns="" xmlns:a16="http://schemas.microsoft.com/office/drawing/2014/main" val="20003"/>
                    </a:ext>
                  </a:extLst>
                </a:gridCol>
                <a:gridCol w="983571">
                  <a:extLst>
                    <a:ext uri="{9D8B030D-6E8A-4147-A177-3AD203B41FA5}">
                      <a16:colId xmlns="" xmlns:a16="http://schemas.microsoft.com/office/drawing/2014/main" val="20004"/>
                    </a:ext>
                  </a:extLst>
                </a:gridCol>
                <a:gridCol w="5150088">
                  <a:extLst>
                    <a:ext uri="{9D8B030D-6E8A-4147-A177-3AD203B41FA5}">
                      <a16:colId xmlns="" xmlns:a16="http://schemas.microsoft.com/office/drawing/2014/main" val="20005"/>
                    </a:ext>
                  </a:extLst>
                </a:gridCol>
              </a:tblGrid>
              <a:tr h="280944">
                <a:tc>
                  <a:txBody>
                    <a:bodyPr/>
                    <a:lstStyle/>
                    <a:p>
                      <a:pPr algn="ctr" rtl="0" fontAlgn="ctr"/>
                      <a:r>
                        <a:rPr lang="en-US" sz="2000" b="1" i="0" u="none" strike="noStrike" dirty="0">
                          <a:solidFill>
                            <a:schemeClr val="bg1"/>
                          </a:solidFill>
                          <a:effectLst/>
                          <a:latin typeface="Calibri" panose="020F0502020204030204" pitchFamily="34" charset="0"/>
                        </a:rPr>
                        <a:t>SR. NO.</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rtl="0" fontAlgn="ctr"/>
                      <a:r>
                        <a:rPr lang="en-US" sz="2400" b="1" i="0" u="none" strike="noStrike" dirty="0">
                          <a:solidFill>
                            <a:schemeClr val="bg1"/>
                          </a:solidFill>
                          <a:effectLst/>
                          <a:latin typeface="Calibri" panose="020F0502020204030204" pitchFamily="34" charset="0"/>
                        </a:rPr>
                        <a:t>Y</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rtl="0" fontAlgn="ctr"/>
                      <a:r>
                        <a:rPr lang="en-US" sz="2400" b="1" i="0" u="none" strike="noStrike" dirty="0">
                          <a:solidFill>
                            <a:schemeClr val="bg1"/>
                          </a:solidFill>
                          <a:effectLst/>
                          <a:latin typeface="Calibri" panose="020F0502020204030204" pitchFamily="34" charset="0"/>
                        </a:rPr>
                        <a:t>X</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rtl="0" fontAlgn="ctr"/>
                      <a:r>
                        <a:rPr lang="en-US" sz="2400" b="1" i="0" u="none" strike="noStrike" dirty="0">
                          <a:solidFill>
                            <a:schemeClr val="bg1"/>
                          </a:solidFill>
                          <a:effectLst/>
                          <a:latin typeface="Calibri" panose="020F0502020204030204" pitchFamily="34" charset="0"/>
                        </a:rPr>
                        <a:t>TEST</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rtl="0" fontAlgn="ctr"/>
                      <a:r>
                        <a:rPr lang="en-US" sz="2400" b="1" i="0" u="none" strike="noStrike" dirty="0">
                          <a:solidFill>
                            <a:schemeClr val="bg1"/>
                          </a:solidFill>
                          <a:effectLst/>
                          <a:latin typeface="Calibri" panose="020F0502020204030204" pitchFamily="34" charset="0"/>
                        </a:rPr>
                        <a:t>P-VALUE</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rtl="0" fontAlgn="ctr"/>
                      <a:r>
                        <a:rPr lang="en-US" sz="2400" b="1" i="0" u="none" strike="noStrike" dirty="0">
                          <a:solidFill>
                            <a:schemeClr val="bg1"/>
                          </a:solidFill>
                          <a:effectLst/>
                          <a:latin typeface="Calibri" panose="020F0502020204030204" pitchFamily="34" charset="0"/>
                        </a:rPr>
                        <a:t>INTERPRETATION</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721517">
                <a:tc>
                  <a:txBody>
                    <a:bodyPr/>
                    <a:lstStyle/>
                    <a:p>
                      <a:pPr algn="ctr" rtl="0" fontAlgn="ctr"/>
                      <a:r>
                        <a:rPr lang="en-US" sz="1800" b="0" i="0" u="none" strike="noStrike" dirty="0">
                          <a:solidFill>
                            <a:srgbClr val="000000"/>
                          </a:solidFill>
                          <a:effectLst/>
                          <a:latin typeface="Calibri" panose="020F0502020204030204" pitchFamily="34" charset="0"/>
                        </a:rPr>
                        <a:t>1</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smtClean="0">
                          <a:solidFill>
                            <a:srgbClr val="000000"/>
                          </a:solidFill>
                          <a:effectLst/>
                          <a:latin typeface="Calibri" panose="020F0502020204030204" pitchFamily="34" charset="0"/>
                        </a:rPr>
                        <a:t>CSAT</a:t>
                      </a:r>
                      <a:endParaRPr lang="en-US" sz="1400" b="0" i="0" u="none" strike="noStrike" dirty="0">
                        <a:solidFill>
                          <a:srgbClr val="000000"/>
                        </a:solidFill>
                        <a:effectLst/>
                        <a:latin typeface="Calibri" panose="020F050202020403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Arial" panose="020B0604020202020204" pitchFamily="34" charset="0"/>
                        </a:rPr>
                        <a:t>TYPES OF TASK COMPLEXITY </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effectLst/>
                          <a:latin typeface="Arial" panose="020B0604020202020204" pitchFamily="34" charset="0"/>
                        </a:rPr>
                        <a:t>CHI</a:t>
                      </a:r>
                      <a:r>
                        <a:rPr lang="en-US" sz="1200" b="0" i="0" u="none" strike="noStrike" baseline="0" dirty="0" smtClean="0">
                          <a:solidFill>
                            <a:srgbClr val="000000"/>
                          </a:solidFill>
                          <a:effectLst/>
                          <a:latin typeface="Arial" panose="020B0604020202020204" pitchFamily="34" charset="0"/>
                        </a:rPr>
                        <a:t> SQUARE</a:t>
                      </a:r>
                      <a:r>
                        <a:rPr lang="en-US" sz="1200" b="0" i="0" u="none" strike="noStrike" dirty="0" smtClean="0">
                          <a:solidFill>
                            <a:srgbClr val="000000"/>
                          </a:solidFill>
                          <a:effectLst/>
                          <a:latin typeface="Arial" panose="020B0604020202020204" pitchFamily="34" charset="0"/>
                        </a:rPr>
                        <a:t> TEST</a:t>
                      </a:r>
                      <a:endParaRPr lang="en-US" sz="12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smtClean="0">
                          <a:solidFill>
                            <a:srgbClr val="000000"/>
                          </a:solidFill>
                          <a:effectLst/>
                          <a:latin typeface="Arial" panose="020B0604020202020204" pitchFamily="34" charset="0"/>
                        </a:rPr>
                        <a:t>0.000</a:t>
                      </a:r>
                      <a:endParaRPr lang="en-US" sz="14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smtClean="0">
                          <a:solidFill>
                            <a:srgbClr val="000000"/>
                          </a:solidFill>
                          <a:effectLst/>
                          <a:latin typeface="Arial" panose="020B0604020202020204" pitchFamily="34" charset="0"/>
                        </a:rPr>
                        <a:t>Since p-value is &lt; 0.05, we reject null hypothesis. Hence</a:t>
                      </a:r>
                      <a:r>
                        <a:rPr lang="en-US" sz="1400" b="1" i="0" u="none" strike="noStrike" dirty="0" smtClean="0">
                          <a:solidFill>
                            <a:srgbClr val="000000"/>
                          </a:solidFill>
                          <a:effectLst/>
                          <a:latin typeface="Arial" panose="020B0604020202020204" pitchFamily="34" charset="0"/>
                        </a:rPr>
                        <a:t>, </a:t>
                      </a:r>
                      <a:r>
                        <a:rPr lang="en-US" sz="1400" b="1" i="1" u="none" strike="noStrike" dirty="0" smtClean="0">
                          <a:solidFill>
                            <a:srgbClr val="000000"/>
                          </a:solidFill>
                          <a:effectLst/>
                          <a:latin typeface="Arial" panose="020B0604020202020204" pitchFamily="34" charset="0"/>
                        </a:rPr>
                        <a:t>There is a</a:t>
                      </a:r>
                      <a:r>
                        <a:rPr lang="en-US" sz="1400" b="1" i="0" u="none" strike="noStrike" dirty="0" smtClean="0">
                          <a:solidFill>
                            <a:srgbClr val="000000"/>
                          </a:solidFill>
                          <a:effectLst/>
                          <a:latin typeface="Arial" panose="020B0604020202020204" pitchFamily="34" charset="0"/>
                        </a:rPr>
                        <a:t> </a:t>
                      </a:r>
                      <a:r>
                        <a:rPr lang="en-US" sz="1400" b="1" i="1" u="none" strike="noStrike" dirty="0" smtClean="0">
                          <a:solidFill>
                            <a:srgbClr val="000000"/>
                          </a:solidFill>
                          <a:effectLst/>
                          <a:latin typeface="Arial" panose="020B0604020202020204" pitchFamily="34" charset="0"/>
                        </a:rPr>
                        <a:t>Impact of “Types of Task Complexity” On CSAT. </a:t>
                      </a:r>
                      <a:endParaRPr lang="en-US" sz="14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721517">
                <a:tc>
                  <a:txBody>
                    <a:bodyPr/>
                    <a:lstStyle/>
                    <a:p>
                      <a:pPr algn="ctr" rtl="0" fontAlgn="ctr"/>
                      <a:r>
                        <a:rPr lang="en-US" sz="1800" b="0" i="0" u="none" strike="noStrike" dirty="0">
                          <a:solidFill>
                            <a:srgbClr val="000000"/>
                          </a:solidFill>
                          <a:effectLst/>
                          <a:latin typeface="Calibri" panose="020F0502020204030204" pitchFamily="34" charset="0"/>
                        </a:rPr>
                        <a:t>2</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smtClean="0">
                          <a:solidFill>
                            <a:srgbClr val="000000"/>
                          </a:solidFill>
                          <a:effectLst/>
                          <a:latin typeface="Calibri" panose="020F0502020204030204" pitchFamily="34" charset="0"/>
                        </a:rPr>
                        <a:t>CSAT</a:t>
                      </a:r>
                      <a:endParaRPr lang="en-US" sz="1400" b="0" i="0" u="none" strike="noStrike" dirty="0">
                        <a:solidFill>
                          <a:srgbClr val="000000"/>
                        </a:solidFill>
                        <a:effectLst/>
                        <a:latin typeface="Calibri" panose="020F050202020403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effectLst/>
                          <a:latin typeface="Arial" panose="020B0604020202020204" pitchFamily="34" charset="0"/>
                        </a:rPr>
                        <a:t>EXPERIENCE</a:t>
                      </a:r>
                      <a:endParaRPr lang="en-US" sz="12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effectLst/>
                          <a:latin typeface="Arial" panose="020B0604020202020204" pitchFamily="34" charset="0"/>
                        </a:rPr>
                        <a:t>CHI SQUARE TEST</a:t>
                      </a:r>
                      <a:endParaRPr lang="en-US" sz="12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smtClean="0">
                          <a:solidFill>
                            <a:srgbClr val="000000"/>
                          </a:solidFill>
                          <a:effectLst/>
                          <a:latin typeface="Arial" panose="020B0604020202020204" pitchFamily="34" charset="0"/>
                        </a:rPr>
                        <a:t>0.702</a:t>
                      </a:r>
                      <a:endParaRPr lang="en-US" sz="14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smtClean="0">
                          <a:solidFill>
                            <a:srgbClr val="000000"/>
                          </a:solidFill>
                          <a:effectLst/>
                          <a:latin typeface="Arial" panose="020B0604020202020204" pitchFamily="34" charset="0"/>
                        </a:rPr>
                        <a:t>Since p-value is &gt;0.05 we accept the</a:t>
                      </a:r>
                      <a:r>
                        <a:rPr lang="en-US" sz="1400" b="0" i="0" u="none" strike="noStrike" baseline="0" dirty="0" smtClean="0">
                          <a:solidFill>
                            <a:srgbClr val="000000"/>
                          </a:solidFill>
                          <a:effectLst/>
                          <a:latin typeface="Arial" panose="020B0604020202020204" pitchFamily="34" charset="0"/>
                        </a:rPr>
                        <a:t> null hypothesis .Hence ,</a:t>
                      </a:r>
                      <a:r>
                        <a:rPr lang="en-US" sz="1400" b="1" i="0" u="none" strike="noStrike" baseline="0" dirty="0" smtClean="0">
                          <a:solidFill>
                            <a:srgbClr val="000000"/>
                          </a:solidFill>
                          <a:effectLst/>
                          <a:latin typeface="Arial" panose="020B0604020202020204" pitchFamily="34" charset="0"/>
                        </a:rPr>
                        <a:t>there is no impact of “Experience “ on CSAT.</a:t>
                      </a:r>
                      <a:endParaRPr lang="en-US" sz="14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721517">
                <a:tc>
                  <a:txBody>
                    <a:bodyPr/>
                    <a:lstStyle/>
                    <a:p>
                      <a:pPr algn="ctr" rtl="0" fontAlgn="ctr"/>
                      <a:r>
                        <a:rPr lang="en-US" sz="1800" b="0" i="0" u="none" strike="noStrike" dirty="0">
                          <a:solidFill>
                            <a:srgbClr val="000000"/>
                          </a:solidFill>
                          <a:effectLst/>
                          <a:latin typeface="Calibri" panose="020F0502020204030204" pitchFamily="34" charset="0"/>
                        </a:rPr>
                        <a:t>3</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smtClean="0">
                          <a:solidFill>
                            <a:srgbClr val="000000"/>
                          </a:solidFill>
                          <a:effectLst/>
                          <a:latin typeface="Calibri" panose="020F0502020204030204" pitchFamily="34" charset="0"/>
                        </a:rPr>
                        <a:t>CSAT</a:t>
                      </a:r>
                      <a:endParaRPr lang="en-US" sz="1400" b="0" i="0" u="none" strike="noStrike" dirty="0">
                        <a:solidFill>
                          <a:srgbClr val="000000"/>
                        </a:solidFill>
                        <a:effectLst/>
                        <a:latin typeface="Calibri" panose="020F050202020403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effectLst/>
                          <a:latin typeface="Arial" panose="020B0604020202020204" pitchFamily="34" charset="0"/>
                        </a:rPr>
                        <a:t>QUERY HOLDING TIME(IN</a:t>
                      </a:r>
                      <a:r>
                        <a:rPr lang="en-US" sz="1200" b="0" i="0" u="none" strike="noStrike" baseline="0" dirty="0" smtClean="0">
                          <a:solidFill>
                            <a:srgbClr val="000000"/>
                          </a:solidFill>
                          <a:effectLst/>
                          <a:latin typeface="Arial" panose="020B0604020202020204" pitchFamily="34" charset="0"/>
                        </a:rPr>
                        <a:t> SEC)</a:t>
                      </a:r>
                      <a:endParaRPr lang="en-US" sz="12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effectLst/>
                          <a:latin typeface="Arial" panose="020B0604020202020204" pitchFamily="34" charset="0"/>
                        </a:rPr>
                        <a:t>CHI SQUARE TEST</a:t>
                      </a:r>
                      <a:endParaRPr lang="en-US" sz="12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smtClean="0">
                          <a:solidFill>
                            <a:srgbClr val="000000"/>
                          </a:solidFill>
                          <a:effectLst/>
                          <a:latin typeface="Arial" panose="020B0604020202020204" pitchFamily="34" charset="0"/>
                        </a:rPr>
                        <a:t>0.509</a:t>
                      </a:r>
                      <a:endParaRPr lang="en-US" sz="14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0" i="0" u="none" strike="noStrike" dirty="0" smtClean="0">
                          <a:solidFill>
                            <a:srgbClr val="000000"/>
                          </a:solidFill>
                          <a:effectLst/>
                          <a:latin typeface="Arial" panose="020B0604020202020204" pitchFamily="34" charset="0"/>
                        </a:rPr>
                        <a:t>Since p-value is &gt;0.05 we accept the</a:t>
                      </a:r>
                      <a:r>
                        <a:rPr lang="en-US" sz="1400" b="0" i="0" u="none" strike="noStrike" baseline="0" dirty="0" smtClean="0">
                          <a:solidFill>
                            <a:srgbClr val="000000"/>
                          </a:solidFill>
                          <a:effectLst/>
                          <a:latin typeface="Arial" panose="020B0604020202020204" pitchFamily="34" charset="0"/>
                        </a:rPr>
                        <a:t> null hypothesis .Hence ,</a:t>
                      </a:r>
                      <a:r>
                        <a:rPr lang="en-US" sz="1400" b="1" i="0" u="none" strike="noStrike" baseline="0" dirty="0" smtClean="0">
                          <a:solidFill>
                            <a:srgbClr val="000000"/>
                          </a:solidFill>
                          <a:effectLst/>
                          <a:latin typeface="Arial" panose="020B0604020202020204" pitchFamily="34" charset="0"/>
                        </a:rPr>
                        <a:t>there is no impact of “Query holding time(in sec)“ on CSAT.</a:t>
                      </a:r>
                      <a:endParaRPr lang="en-US" sz="1400" b="0" i="0" u="none" strike="noStrike" dirty="0" smtClean="0">
                        <a:solidFill>
                          <a:srgbClr val="000000"/>
                        </a:solidFill>
                        <a:effectLst/>
                        <a:latin typeface="Arial" panose="020B0604020202020204" pitchFamily="34" charset="0"/>
                      </a:endParaRPr>
                    </a:p>
                    <a:p>
                      <a:pPr algn="ctr" rtl="0" fontAlgn="ctr"/>
                      <a:endParaRPr lang="en-US" sz="14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721517">
                <a:tc>
                  <a:txBody>
                    <a:bodyPr/>
                    <a:lstStyle/>
                    <a:p>
                      <a:pPr algn="ctr" rtl="0" fontAlgn="ctr"/>
                      <a:r>
                        <a:rPr lang="en-US" sz="1800" b="0" i="0" u="none" strike="noStrike" dirty="0">
                          <a:solidFill>
                            <a:srgbClr val="000000"/>
                          </a:solidFill>
                          <a:effectLst/>
                          <a:latin typeface="Calibri" panose="020F0502020204030204" pitchFamily="34" charset="0"/>
                        </a:rPr>
                        <a:t>4</a:t>
                      </a: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smtClean="0">
                          <a:solidFill>
                            <a:srgbClr val="000000"/>
                          </a:solidFill>
                          <a:effectLst/>
                          <a:latin typeface="Calibri" panose="020F0502020204030204" pitchFamily="34" charset="0"/>
                        </a:rPr>
                        <a:t>CSAT</a:t>
                      </a:r>
                      <a:endParaRPr lang="en-US" sz="1400" b="0" i="0" u="none" strike="noStrike" dirty="0">
                        <a:solidFill>
                          <a:srgbClr val="000000"/>
                        </a:solidFill>
                        <a:effectLst/>
                        <a:latin typeface="Calibri" panose="020F050202020403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effectLst/>
                          <a:latin typeface="Arial" panose="020B0604020202020204" pitchFamily="34" charset="0"/>
                        </a:rPr>
                        <a:t>QUERY HOLDING TIME (IN HRS)</a:t>
                      </a:r>
                      <a:endParaRPr lang="en-US" sz="12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effectLst/>
                          <a:latin typeface="Arial" panose="020B0604020202020204" pitchFamily="34" charset="0"/>
                        </a:rPr>
                        <a:t>CHI SQUARE TEST</a:t>
                      </a:r>
                      <a:endParaRPr lang="en-US" sz="12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smtClean="0">
                          <a:solidFill>
                            <a:srgbClr val="000000"/>
                          </a:solidFill>
                          <a:effectLst/>
                          <a:latin typeface="Arial" panose="020B0604020202020204" pitchFamily="34" charset="0"/>
                        </a:rPr>
                        <a:t>0.951</a:t>
                      </a:r>
                      <a:endParaRPr lang="en-US" sz="14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400" b="0" i="0" u="none" strike="noStrike" dirty="0" smtClean="0">
                          <a:solidFill>
                            <a:srgbClr val="000000"/>
                          </a:solidFill>
                          <a:effectLst/>
                          <a:latin typeface="Arial" panose="020B0604020202020204" pitchFamily="34" charset="0"/>
                        </a:rPr>
                        <a:t>Since p-value is &gt;0.05 we accept the</a:t>
                      </a:r>
                      <a:r>
                        <a:rPr lang="en-US" sz="1400" b="0" i="0" u="none" strike="noStrike" baseline="0" dirty="0" smtClean="0">
                          <a:solidFill>
                            <a:srgbClr val="000000"/>
                          </a:solidFill>
                          <a:effectLst/>
                          <a:latin typeface="Arial" panose="020B0604020202020204" pitchFamily="34" charset="0"/>
                        </a:rPr>
                        <a:t> null hypothesis .Hence ,</a:t>
                      </a:r>
                      <a:r>
                        <a:rPr lang="en-US" sz="1400" b="1" i="0" u="none" strike="noStrike" baseline="0" dirty="0" smtClean="0">
                          <a:solidFill>
                            <a:srgbClr val="000000"/>
                          </a:solidFill>
                          <a:effectLst/>
                          <a:latin typeface="Arial" panose="020B0604020202020204" pitchFamily="34" charset="0"/>
                        </a:rPr>
                        <a:t>there is no impact of “Query holding time(in </a:t>
                      </a:r>
                      <a:r>
                        <a:rPr lang="en-US" sz="1400" b="1" i="0" u="none" strike="noStrike" baseline="0" dirty="0" err="1" smtClean="0">
                          <a:solidFill>
                            <a:srgbClr val="000000"/>
                          </a:solidFill>
                          <a:effectLst/>
                          <a:latin typeface="Arial" panose="020B0604020202020204" pitchFamily="34" charset="0"/>
                        </a:rPr>
                        <a:t>hrs</a:t>
                      </a:r>
                      <a:r>
                        <a:rPr lang="en-US" sz="1400" b="1" i="0" u="none" strike="noStrike" baseline="0" dirty="0" smtClean="0">
                          <a:solidFill>
                            <a:srgbClr val="000000"/>
                          </a:solidFill>
                          <a:effectLst/>
                          <a:latin typeface="Arial" panose="020B0604020202020204" pitchFamily="34" charset="0"/>
                        </a:rPr>
                        <a:t>)“ on CSAT.</a:t>
                      </a:r>
                      <a:endParaRPr lang="en-US" sz="1400" b="0" i="0" u="none" strike="noStrike" dirty="0" smtClean="0">
                        <a:solidFill>
                          <a:srgbClr val="000000"/>
                        </a:solidFill>
                        <a:effectLst/>
                        <a:latin typeface="Arial" panose="020B0604020202020204" pitchFamily="34" charset="0"/>
                      </a:endParaRPr>
                    </a:p>
                    <a:p>
                      <a:pPr algn="ctr" rtl="0" fontAlgn="ctr"/>
                      <a:endParaRPr lang="en-US" sz="1400" b="0" i="0" u="none" strike="noStrike" dirty="0" smtClean="0">
                        <a:solidFill>
                          <a:srgbClr val="000000"/>
                        </a:solidFill>
                        <a:effectLst/>
                        <a:latin typeface="Arial" panose="020B0604020202020204" pitchFamily="34" charset="0"/>
                      </a:endParaRPr>
                    </a:p>
                    <a:p>
                      <a:pPr algn="ctr" rtl="0" fontAlgn="ctr"/>
                      <a:endParaRPr lang="en-US" sz="1400" b="0" i="0" u="none" strike="noStrike" dirty="0">
                        <a:solidFill>
                          <a:srgbClr val="000000"/>
                        </a:solidFill>
                        <a:effectLst/>
                        <a:latin typeface="Arial" panose="020B0604020202020204" pitchFamily="34" charset="0"/>
                      </a:endParaRPr>
                    </a:p>
                  </a:txBody>
                  <a:tcPr marL="7879" marR="7879" marT="78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845389522"/>
      </p:ext>
    </p:extLst>
  </p:cSld>
  <p:clrMapOvr>
    <a:masterClrMapping/>
  </p:clrMapOvr>
  <p:timing>
    <p:tnLst>
      <p:par>
        <p:cTn id="1" dur="indefinite" restart="never" nodeType="tmRoot"/>
      </p:par>
    </p:tnLst>
  </p:timing>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a:defPPr>
      </a:lstStyle>
    </a:txDef>
  </a:objectDefaults>
  <a:extraClrSchemeLst/>
</a:theme>
</file>

<file path=ppt/theme/theme2.xml><?xml version="1.0" encoding="utf-8"?>
<a:theme xmlns:a="http://schemas.openxmlformats.org/drawingml/2006/main" name="1_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15338</TotalTime>
  <Words>14014</Words>
  <Application>Microsoft Office PowerPoint</Application>
  <PresentationFormat>Custom</PresentationFormat>
  <Paragraphs>1997</Paragraphs>
  <Slides>120</Slides>
  <Notes>118</Notes>
  <HiddenSlides>0</HiddenSlides>
  <MMClips>0</MMClips>
  <ScaleCrop>false</ScaleCrop>
  <HeadingPairs>
    <vt:vector size="6" baseType="variant">
      <vt:variant>
        <vt:lpstr>Theme</vt:lpstr>
      </vt:variant>
      <vt:variant>
        <vt:i4>3</vt:i4>
      </vt:variant>
      <vt:variant>
        <vt:lpstr>Embedded OLE Servers</vt:lpstr>
      </vt:variant>
      <vt:variant>
        <vt:i4>2</vt:i4>
      </vt:variant>
      <vt:variant>
        <vt:lpstr>Slide Titles</vt:lpstr>
      </vt:variant>
      <vt:variant>
        <vt:i4>120</vt:i4>
      </vt:variant>
    </vt:vector>
  </HeadingPairs>
  <TitlesOfParts>
    <vt:vector size="125" baseType="lpstr">
      <vt:lpstr>Gaoler template</vt:lpstr>
      <vt:lpstr>1_Gaoler template</vt:lpstr>
      <vt:lpstr>2_Gaoler template</vt:lpstr>
      <vt:lpstr>Worksheet</vt:lpstr>
      <vt:lpstr>Microsoft Excel Worksheet</vt:lpstr>
      <vt:lpstr>PROJECT NO. 2</vt:lpstr>
      <vt:lpstr>DEFINE PHASE</vt:lpstr>
      <vt:lpstr>Scenario:</vt:lpstr>
      <vt:lpstr>Identification of VOC and Internal -External Customers</vt:lpstr>
      <vt:lpstr>DATA  COLLECTION PLAN</vt:lpstr>
      <vt:lpstr>PowerPoint Presentation</vt:lpstr>
      <vt:lpstr>PowerPoint Presentation</vt:lpstr>
      <vt:lpstr>PROJECT CHARTER</vt:lpstr>
      <vt:lpstr>PowerPoint Presentation</vt:lpstr>
      <vt:lpstr>PowerPoint Presentation</vt:lpstr>
      <vt:lpstr>PowerPoint Presentation</vt:lpstr>
      <vt:lpstr>COMMUNICATION PLAN (RACI MATRIX)</vt:lpstr>
      <vt:lpstr>MEASURE PHASE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ANALYZE PHASE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Updated Process Map</vt:lpstr>
      <vt:lpstr>PowerPoint Presentation</vt:lpstr>
      <vt:lpstr>PowerPoint Presentation</vt:lpstr>
      <vt:lpstr>PowerPoint Presentation</vt:lpstr>
      <vt:lpstr>PowerPoint Presentation</vt:lpstr>
      <vt:lpstr>PowerPoint Presentation</vt:lpstr>
      <vt:lpstr>Control Chart – Discrete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Tejashree</dc:creator>
  <cp:lastModifiedBy>neha</cp:lastModifiedBy>
  <cp:revision>232</cp:revision>
  <dcterms:created xsi:type="dcterms:W3CDTF">2020-05-28T10:34:44Z</dcterms:created>
  <dcterms:modified xsi:type="dcterms:W3CDTF">2021-01-11T06:31:50Z</dcterms:modified>
</cp:coreProperties>
</file>